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8" r:id="rId3"/>
    <p:sldId id="287" r:id="rId4"/>
    <p:sldId id="286" r:id="rId5"/>
    <p:sldId id="295" r:id="rId6"/>
    <p:sldId id="290" r:id="rId7"/>
    <p:sldId id="292" r:id="rId8"/>
    <p:sldId id="288" r:id="rId9"/>
    <p:sldId id="296" r:id="rId10"/>
    <p:sldId id="282" r:id="rId11"/>
    <p:sldId id="291" r:id="rId12"/>
    <p:sldId id="299" r:id="rId13"/>
    <p:sldId id="300" r:id="rId14"/>
    <p:sldId id="297" r:id="rId15"/>
    <p:sldId id="301" r:id="rId16"/>
    <p:sldId id="328" r:id="rId17"/>
    <p:sldId id="302" r:id="rId18"/>
    <p:sldId id="305" r:id="rId19"/>
    <p:sldId id="266" r:id="rId20"/>
    <p:sldId id="293" r:id="rId21"/>
    <p:sldId id="322" r:id="rId22"/>
    <p:sldId id="32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48244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07347D-A733-4B8B-A74A-E0B46E26D160}"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6502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102140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577869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267802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284969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3303706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45335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24929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99102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7347D-A733-4B8B-A74A-E0B46E26D160}"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226739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07347D-A733-4B8B-A74A-E0B46E26D160}"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229204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07347D-A733-4B8B-A74A-E0B46E26D160}"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36170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07347D-A733-4B8B-A74A-E0B46E26D160}"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361033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7347D-A733-4B8B-A74A-E0B46E26D160}"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91626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07347D-A733-4B8B-A74A-E0B46E26D160}"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287232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07347D-A733-4B8B-A74A-E0B46E26D160}"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28C52-F63A-4E8A-A383-5F790D4EC0F9}" type="slidenum">
              <a:rPr lang="en-US" smtClean="0"/>
              <a:t>‹#›</a:t>
            </a:fld>
            <a:endParaRPr lang="en-US"/>
          </a:p>
        </p:txBody>
      </p:sp>
    </p:spTree>
    <p:extLst>
      <p:ext uri="{BB962C8B-B14F-4D97-AF65-F5344CB8AC3E}">
        <p14:creationId xmlns:p14="http://schemas.microsoft.com/office/powerpoint/2010/main" val="395926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7347D-A733-4B8B-A74A-E0B46E26D160}" type="datetimeFigureOut">
              <a:rPr lang="en-US" smtClean="0"/>
              <a:t>7/8/2020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A28C52-F63A-4E8A-A383-5F790D4EC0F9}" type="slidenum">
              <a:rPr lang="en-US" smtClean="0"/>
              <a:t>‹#›</a:t>
            </a:fld>
            <a:endParaRPr lang="en-US"/>
          </a:p>
        </p:txBody>
      </p:sp>
    </p:spTree>
    <p:extLst>
      <p:ext uri="{BB962C8B-B14F-4D97-AF65-F5344CB8AC3E}">
        <p14:creationId xmlns:p14="http://schemas.microsoft.com/office/powerpoint/2010/main" val="188293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64.jp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66.jp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93304-284D-4720-9545-58E56C377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96" y="282844"/>
            <a:ext cx="11531208" cy="6292312"/>
          </a:xfrm>
          <a:prstGeom prst="rect">
            <a:avLst/>
          </a:prstGeom>
          <a:scene3d>
            <a:camera prst="orthographicFront"/>
            <a:lightRig rig="threePt" dir="t"/>
          </a:scene3d>
          <a:sp3d>
            <a:bevelT prst="angle"/>
          </a:sp3d>
        </p:spPr>
      </p:pic>
      <p:sp>
        <p:nvSpPr>
          <p:cNvPr id="2" name="Title 1"/>
          <p:cNvSpPr>
            <a:spLocks noGrp="1"/>
          </p:cNvSpPr>
          <p:nvPr>
            <p:ph type="title"/>
          </p:nvPr>
        </p:nvSpPr>
        <p:spPr>
          <a:xfrm rot="20418051">
            <a:off x="1950201" y="2316996"/>
            <a:ext cx="8001000" cy="1371600"/>
          </a:xfrm>
          <a:ln w="57150">
            <a:solidFill>
              <a:schemeClr val="tx1"/>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a:normAutofit/>
          </a:bodyPr>
          <a:lstStyle/>
          <a:p>
            <a:pPr algn="ctr"/>
            <a:r>
              <a:rPr lang="bn-IN" sz="7200" dirty="0">
                <a:solidFill>
                  <a:schemeClr val="tx1"/>
                </a:solidFill>
                <a:latin typeface="NikoshBAN" pitchFamily="2" charset="0"/>
                <a:cs typeface="NikoshBAN" pitchFamily="2" charset="0"/>
              </a:rPr>
              <a:t>সবাইকে শুভেচ্ছা ও স্বাগতম </a:t>
            </a:r>
            <a:endParaRPr lang="en-US" sz="7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03320606"/>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3929F7-F7F5-4A69-B25B-26A6B2BD37D4}"/>
              </a:ext>
            </a:extLst>
          </p:cNvPr>
          <p:cNvPicPr>
            <a:picLocks noChangeAspect="1"/>
          </p:cNvPicPr>
          <p:nvPr/>
        </p:nvPicPr>
        <p:blipFill>
          <a:blip r:embed="rId2"/>
          <a:stretch>
            <a:fillRect/>
          </a:stretch>
        </p:blipFill>
        <p:spPr>
          <a:xfrm>
            <a:off x="0" y="3518068"/>
            <a:ext cx="8742422" cy="1182727"/>
          </a:xfrm>
          <a:prstGeom prst="rect">
            <a:avLst/>
          </a:prstGeom>
        </p:spPr>
      </p:pic>
      <p:pic>
        <p:nvPicPr>
          <p:cNvPr id="6" name="Picture 5">
            <a:extLst>
              <a:ext uri="{FF2B5EF4-FFF2-40B4-BE49-F238E27FC236}">
                <a16:creationId xmlns:a16="http://schemas.microsoft.com/office/drawing/2014/main" id="{C1C411DE-09B2-4DAA-90B8-23E7709EA8D6}"/>
              </a:ext>
            </a:extLst>
          </p:cNvPr>
          <p:cNvPicPr>
            <a:picLocks noChangeAspect="1"/>
          </p:cNvPicPr>
          <p:nvPr/>
        </p:nvPicPr>
        <p:blipFill>
          <a:blip r:embed="rId3"/>
          <a:stretch>
            <a:fillRect/>
          </a:stretch>
        </p:blipFill>
        <p:spPr>
          <a:xfrm>
            <a:off x="0" y="1003282"/>
            <a:ext cx="6619555" cy="1182727"/>
          </a:xfrm>
          <a:prstGeom prst="rect">
            <a:avLst/>
          </a:prstGeom>
        </p:spPr>
      </p:pic>
      <p:pic>
        <p:nvPicPr>
          <p:cNvPr id="1028" name="Picture 4" descr="Image result for বিদেশে থাকে মানুষ">
            <a:extLst>
              <a:ext uri="{FF2B5EF4-FFF2-40B4-BE49-F238E27FC236}">
                <a16:creationId xmlns:a16="http://schemas.microsoft.com/office/drawing/2014/main" id="{B8DBBB93-6BF7-44B5-8088-B58BD28E4C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67" r="3764"/>
          <a:stretch/>
        </p:blipFill>
        <p:spPr bwMode="auto">
          <a:xfrm>
            <a:off x="6431070" y="4400672"/>
            <a:ext cx="2700764" cy="185415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E2ACF56-E248-4AA7-939C-9967270D131A}"/>
              </a:ext>
            </a:extLst>
          </p:cNvPr>
          <p:cNvPicPr>
            <a:picLocks noChangeAspect="1"/>
          </p:cNvPicPr>
          <p:nvPr/>
        </p:nvPicPr>
        <p:blipFill>
          <a:blip r:embed="rId5"/>
          <a:stretch>
            <a:fillRect/>
          </a:stretch>
        </p:blipFill>
        <p:spPr>
          <a:xfrm>
            <a:off x="9172934" y="4684567"/>
            <a:ext cx="2700762" cy="1286367"/>
          </a:xfrm>
          <a:prstGeom prst="rect">
            <a:avLst/>
          </a:prstGeom>
        </p:spPr>
      </p:pic>
      <p:pic>
        <p:nvPicPr>
          <p:cNvPr id="8" name="Picture 7">
            <a:extLst>
              <a:ext uri="{FF2B5EF4-FFF2-40B4-BE49-F238E27FC236}">
                <a16:creationId xmlns:a16="http://schemas.microsoft.com/office/drawing/2014/main" id="{A71905B8-BAAD-4927-98D9-8E7E74F1D4DD}"/>
              </a:ext>
            </a:extLst>
          </p:cNvPr>
          <p:cNvPicPr>
            <a:picLocks noChangeAspect="1"/>
          </p:cNvPicPr>
          <p:nvPr/>
        </p:nvPicPr>
        <p:blipFill>
          <a:blip r:embed="rId6"/>
          <a:stretch>
            <a:fillRect/>
          </a:stretch>
        </p:blipFill>
        <p:spPr>
          <a:xfrm>
            <a:off x="9483857" y="1003282"/>
            <a:ext cx="2078916" cy="1286367"/>
          </a:xfrm>
          <a:prstGeom prst="rect">
            <a:avLst/>
          </a:prstGeom>
        </p:spPr>
      </p:pic>
      <p:pic>
        <p:nvPicPr>
          <p:cNvPr id="1030" name="Picture 6" descr="Image result for প্রবাসি ">
            <a:extLst>
              <a:ext uri="{FF2B5EF4-FFF2-40B4-BE49-F238E27FC236}">
                <a16:creationId xmlns:a16="http://schemas.microsoft.com/office/drawing/2014/main" id="{3F93A464-A715-4B38-8D1A-D43D57C213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8627" y="931322"/>
            <a:ext cx="2643207" cy="1714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3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heel(1)">
                                      <p:cBhvr>
                                        <p:cTn id="25" dur="20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in)">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wheel(1)">
                                      <p:cBhvr>
                                        <p:cTn id="53" dur="2000"/>
                                        <p:tgtEl>
                                          <p:spTgt spid="102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154008-F07C-4742-901F-B9BCB2D6D833}"/>
              </a:ext>
            </a:extLst>
          </p:cNvPr>
          <p:cNvSpPr txBox="1">
            <a:spLocks/>
          </p:cNvSpPr>
          <p:nvPr/>
        </p:nvSpPr>
        <p:spPr>
          <a:xfrm>
            <a:off x="2753533" y="3943862"/>
            <a:ext cx="8686800" cy="2549929"/>
          </a:xfrm>
          <a:prstGeom prst="rect">
            <a:avLst/>
          </a:prstGeom>
          <a:noFill/>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E8637"/>
              </a:buClr>
              <a:buSzPct val="70000"/>
              <a:buFont typeface="Wingdings 2"/>
              <a:buNone/>
              <a:tabLst/>
              <a:defRPr/>
            </a:pP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বাসা</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পেলুম</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কাবুল</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থেকে</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আড়াই</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মেইল</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দূরে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খাজা</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মোল্লা</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গ্রামে।বাসার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সাথে</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সাথে</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চাকরও</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পেলুম।অধ্যক্ষ</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জিরার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জাতে</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ফরাসি।কাজেই</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কায়দা</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মাফিক</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আলাপ</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করিয়ে</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দিয়ে</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বললেন;এর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নাম</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আব্দুর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রহমান</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আপনার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সব</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কাজ</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দেবে</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জুতা</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বুরুশ</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থেকে</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খুনখারাবি</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a:t>
            </a:r>
          </a:p>
          <a:p>
            <a:pPr marL="0" marR="0" lvl="0" indent="0" algn="l" defTabSz="914400" rtl="0" eaLnBrk="1" fontAlgn="auto" latinLnBrk="0" hangingPunct="1">
              <a:lnSpc>
                <a:spcPct val="100000"/>
              </a:lnSpc>
              <a:spcBef>
                <a:spcPct val="20000"/>
              </a:spcBef>
              <a:spcAft>
                <a:spcPts val="0"/>
              </a:spcAft>
              <a:buClr>
                <a:srgbClr val="FE8637"/>
              </a:buClr>
              <a:buSzPct val="70000"/>
              <a:buFont typeface="Wingdings 2"/>
              <a:buNone/>
              <a:tabLst/>
              <a:defRPr/>
            </a:pP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অর্থা</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ৎ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ইনি</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হরফন</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মৌলা</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বা</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সকল</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কাজের</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 </a:t>
            </a:r>
            <a:r>
              <a:rPr kumimoji="0" lang="en-US" sz="3200" b="0" i="0" u="none" strike="noStrike" kern="1200" cap="none" spc="0" normalizeH="0" baseline="0" noProof="0" dirty="0" err="1">
                <a:ln>
                  <a:noFill/>
                </a:ln>
                <a:solidFill>
                  <a:sysClr val="windowText" lastClr="000000"/>
                </a:solidFill>
                <a:effectLst/>
                <a:uLnTx/>
                <a:uFillTx/>
                <a:latin typeface="NikoshBAN" pitchFamily="2" charset="0"/>
                <a:ea typeface="+mn-ea"/>
                <a:cs typeface="NikoshBAN" pitchFamily="2" charset="0"/>
              </a:rPr>
              <a:t>কাজি</a:t>
            </a:r>
            <a:r>
              <a:rPr kumimoji="0" lang="en-US" sz="3200" b="0" i="0" u="none" strike="noStrike" kern="1200" cap="none" spc="0" normalizeH="0" baseline="0" noProof="0" dirty="0">
                <a:ln>
                  <a:noFill/>
                </a:ln>
                <a:solidFill>
                  <a:sysClr val="windowText" lastClr="000000"/>
                </a:solidFill>
                <a:effectLst/>
                <a:uLnTx/>
                <a:uFillTx/>
                <a:latin typeface="NikoshBAN" pitchFamily="2" charset="0"/>
                <a:ea typeface="+mn-ea"/>
                <a:cs typeface="NikoshBAN" pitchFamily="2" charset="0"/>
              </a:rPr>
              <a:t>।</a:t>
            </a:r>
          </a:p>
        </p:txBody>
      </p:sp>
      <p:grpSp>
        <p:nvGrpSpPr>
          <p:cNvPr id="9" name="Group 8">
            <a:extLst>
              <a:ext uri="{FF2B5EF4-FFF2-40B4-BE49-F238E27FC236}">
                <a16:creationId xmlns:a16="http://schemas.microsoft.com/office/drawing/2014/main" id="{92FE3DFA-7D3C-4C33-9D73-C041C1FF27BD}"/>
              </a:ext>
            </a:extLst>
          </p:cNvPr>
          <p:cNvGrpSpPr/>
          <p:nvPr/>
        </p:nvGrpSpPr>
        <p:grpSpPr>
          <a:xfrm>
            <a:off x="816261" y="581183"/>
            <a:ext cx="10559477" cy="2549929"/>
            <a:chOff x="880856" y="364207"/>
            <a:chExt cx="10559477" cy="2549929"/>
          </a:xfrm>
        </p:grpSpPr>
        <p:pic>
          <p:nvPicPr>
            <p:cNvPr id="3" name="Picture 2">
              <a:extLst>
                <a:ext uri="{FF2B5EF4-FFF2-40B4-BE49-F238E27FC236}">
                  <a16:creationId xmlns:a16="http://schemas.microsoft.com/office/drawing/2014/main" id="{73CFBB46-873A-4953-91E4-8C37BA686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1906" y="364207"/>
              <a:ext cx="2284093" cy="254992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85F77EB-D6AB-4FA7-AAB2-1E2974BDB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801" y="364208"/>
              <a:ext cx="2284092" cy="254992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92C36FFF-7EA7-4E74-ABD3-84384E1BE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241" y="364209"/>
              <a:ext cx="2284092" cy="2549927"/>
            </a:xfrm>
            <a:prstGeom prst="rect">
              <a:avLst/>
            </a:prstGeom>
            <a:ln w="88900" cap="sq" cmpd="thickThin">
              <a:solidFill>
                <a:srgbClr val="000000"/>
              </a:solidFill>
              <a:prstDash val="solid"/>
              <a:miter lim="800000"/>
            </a:ln>
            <a:effectLst>
              <a:innerShdw blurRad="76200">
                <a:srgbClr val="000000"/>
              </a:innerShdw>
            </a:effectLst>
          </p:spPr>
        </p:pic>
        <p:pic>
          <p:nvPicPr>
            <p:cNvPr id="8" name="Picture 3" descr="C:\Users\ASUS\Desktop\p\2Q==.jpg">
              <a:extLst>
                <a:ext uri="{FF2B5EF4-FFF2-40B4-BE49-F238E27FC236}">
                  <a16:creationId xmlns:a16="http://schemas.microsoft.com/office/drawing/2014/main" id="{2756A13B-7A8C-4BCF-8F38-0D3F38D90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56" y="364207"/>
              <a:ext cx="2511702" cy="25499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21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87E30F2-BA70-4B7D-99C5-504BDA6B9C2A}"/>
              </a:ext>
            </a:extLst>
          </p:cNvPr>
          <p:cNvGrpSpPr/>
          <p:nvPr/>
        </p:nvGrpSpPr>
        <p:grpSpPr>
          <a:xfrm>
            <a:off x="1192948" y="3164154"/>
            <a:ext cx="10642054" cy="3315346"/>
            <a:chOff x="774493" y="2296249"/>
            <a:chExt cx="10642054" cy="3315346"/>
          </a:xfrm>
        </p:grpSpPr>
        <p:pic>
          <p:nvPicPr>
            <p:cNvPr id="5" name="Picture 4">
              <a:extLst>
                <a:ext uri="{FF2B5EF4-FFF2-40B4-BE49-F238E27FC236}">
                  <a16:creationId xmlns:a16="http://schemas.microsoft.com/office/drawing/2014/main" id="{94C21E16-6E30-4369-B270-4FA04D23F111}"/>
                </a:ext>
              </a:extLst>
            </p:cNvPr>
            <p:cNvPicPr>
              <a:picLocks noChangeAspect="1"/>
            </p:cNvPicPr>
            <p:nvPr/>
          </p:nvPicPr>
          <p:blipFill rotWithShape="1">
            <a:blip r:embed="rId2">
              <a:extLst>
                <a:ext uri="{28A0092B-C50C-407E-A947-70E740481C1C}">
                  <a14:useLocalDpi xmlns:a14="http://schemas.microsoft.com/office/drawing/2010/main" val="0"/>
                </a:ext>
              </a:extLst>
            </a:blip>
            <a:srcRect r="47936"/>
            <a:stretch/>
          </p:blipFill>
          <p:spPr>
            <a:xfrm>
              <a:off x="3348976" y="2296249"/>
              <a:ext cx="2301095" cy="3315346"/>
            </a:xfrm>
            <a:prstGeom prst="rect">
              <a:avLst/>
            </a:prstGeom>
          </p:spPr>
        </p:pic>
        <p:pic>
          <p:nvPicPr>
            <p:cNvPr id="7" name="Picture 6">
              <a:extLst>
                <a:ext uri="{FF2B5EF4-FFF2-40B4-BE49-F238E27FC236}">
                  <a16:creationId xmlns:a16="http://schemas.microsoft.com/office/drawing/2014/main" id="{5A0E75F4-8FE2-4734-AEFF-7363920C044D}"/>
                </a:ext>
              </a:extLst>
            </p:cNvPr>
            <p:cNvPicPr>
              <a:picLocks noChangeAspect="1"/>
            </p:cNvPicPr>
            <p:nvPr/>
          </p:nvPicPr>
          <p:blipFill rotWithShape="1">
            <a:blip r:embed="rId3">
              <a:extLst>
                <a:ext uri="{28A0092B-C50C-407E-A947-70E740481C1C}">
                  <a14:useLocalDpi xmlns:a14="http://schemas.microsoft.com/office/drawing/2010/main" val="0"/>
                </a:ext>
              </a:extLst>
            </a:blip>
            <a:srcRect l="50499"/>
            <a:stretch/>
          </p:blipFill>
          <p:spPr>
            <a:xfrm>
              <a:off x="774493" y="2296249"/>
              <a:ext cx="2301095" cy="3315346"/>
            </a:xfrm>
            <a:prstGeom prst="rect">
              <a:avLst/>
            </a:prstGeom>
          </p:spPr>
        </p:pic>
        <p:pic>
          <p:nvPicPr>
            <p:cNvPr id="9" name="Picture 8">
              <a:extLst>
                <a:ext uri="{FF2B5EF4-FFF2-40B4-BE49-F238E27FC236}">
                  <a16:creationId xmlns:a16="http://schemas.microsoft.com/office/drawing/2014/main" id="{8504D181-5F0F-4DBC-817A-7E7084E7AC71}"/>
                </a:ext>
              </a:extLst>
            </p:cNvPr>
            <p:cNvPicPr>
              <a:picLocks noChangeAspect="1"/>
            </p:cNvPicPr>
            <p:nvPr/>
          </p:nvPicPr>
          <p:blipFill rotWithShape="1">
            <a:blip r:embed="rId4">
              <a:extLst>
                <a:ext uri="{28A0092B-C50C-407E-A947-70E740481C1C}">
                  <a14:useLocalDpi xmlns:a14="http://schemas.microsoft.com/office/drawing/2010/main" val="0"/>
                </a:ext>
              </a:extLst>
            </a:blip>
            <a:srcRect l="10797" r="9784"/>
            <a:stretch/>
          </p:blipFill>
          <p:spPr>
            <a:xfrm>
              <a:off x="5923459" y="2296249"/>
              <a:ext cx="2609850" cy="3315346"/>
            </a:xfrm>
            <a:prstGeom prst="rect">
              <a:avLst/>
            </a:prstGeom>
          </p:spPr>
        </p:pic>
        <p:pic>
          <p:nvPicPr>
            <p:cNvPr id="11" name="Picture 10">
              <a:extLst>
                <a:ext uri="{FF2B5EF4-FFF2-40B4-BE49-F238E27FC236}">
                  <a16:creationId xmlns:a16="http://schemas.microsoft.com/office/drawing/2014/main" id="{00698DB0-CC75-4B8B-8760-91959E4DB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697" y="2296249"/>
              <a:ext cx="2609850" cy="3315346"/>
            </a:xfrm>
            <a:prstGeom prst="rect">
              <a:avLst/>
            </a:prstGeom>
          </p:spPr>
        </p:pic>
      </p:grpSp>
      <p:sp>
        <p:nvSpPr>
          <p:cNvPr id="15" name="TextBox 14">
            <a:extLst>
              <a:ext uri="{FF2B5EF4-FFF2-40B4-BE49-F238E27FC236}">
                <a16:creationId xmlns:a16="http://schemas.microsoft.com/office/drawing/2014/main" id="{F9FC9513-39AA-4E5A-A5D8-79FB96E1F802}"/>
              </a:ext>
            </a:extLst>
          </p:cNvPr>
          <p:cNvSpPr txBox="1"/>
          <p:nvPr/>
        </p:nvSpPr>
        <p:spPr>
          <a:xfrm>
            <a:off x="1580608" y="1211560"/>
            <a:ext cx="9910072" cy="954107"/>
          </a:xfrm>
          <a:prstGeom prst="rect">
            <a:avLst/>
          </a:prstGeom>
          <a:noFill/>
        </p:spPr>
        <p:txBody>
          <a:bodyPr wrap="square">
            <a:spAutoFit/>
          </a:bodyPr>
          <a:lstStyle/>
          <a:p>
            <a:r>
              <a:rPr lang="bn-IN" sz="2800" dirty="0">
                <a:latin typeface="NikoshBAN" pitchFamily="2" charset="0"/>
                <a:cs typeface="NikoshBAN" pitchFamily="2" charset="0"/>
              </a:rPr>
              <a:t>খাজামোল্লা </a:t>
            </a:r>
            <a:r>
              <a:rPr kumimoji="0" lang="bn-IN" sz="2800" b="0" i="0" u="none" strike="noStrike" kern="1200" cap="none" spc="0" normalizeH="0" baseline="0" noProof="0" dirty="0">
                <a:ln>
                  <a:noFill/>
                </a:ln>
                <a:effectLst/>
                <a:uLnTx/>
                <a:uFillTx/>
                <a:latin typeface="NikoshBAN" pitchFamily="2" charset="0"/>
                <a:ea typeface="+mn-ea"/>
                <a:cs typeface="NikoshBAN" pitchFamily="2" charset="0"/>
              </a:rPr>
              <a:t>গ্রামে </a:t>
            </a:r>
            <a:r>
              <a:rPr kumimoji="0" lang="bn-IN" sz="2800" b="0" i="0" u="none" strike="noStrike" kern="1200" cap="none" spc="0" normalizeH="0" baseline="0" noProof="0" dirty="0">
                <a:ln>
                  <a:noFill/>
                </a:ln>
                <a:effectLst/>
                <a:uLnTx/>
                <a:uFillTx/>
                <a:latin typeface="NikoshBAN" pitchFamily="2" charset="0"/>
                <a:cs typeface="NikoshBAN" pitchFamily="2" charset="0"/>
              </a:rPr>
              <a:t>এক বাসায় উঠেছিলেন। সঙ্গে পেয়েছিলেন আব্দুর রহমান নামে এক চাকর। ‘ছ’ ফুট চার ইঞ্চি লম্বার চাকরটির শারিরীক গঠনের বর্ণনা লেখক এখানে তুলে ধরেছেন। </a:t>
            </a:r>
            <a:endParaRPr lang="en-US" dirty="0"/>
          </a:p>
        </p:txBody>
      </p:sp>
    </p:spTree>
    <p:extLst>
      <p:ext uri="{BB962C8B-B14F-4D97-AF65-F5344CB8AC3E}">
        <p14:creationId xmlns:p14="http://schemas.microsoft.com/office/powerpoint/2010/main" val="2816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054950-7A94-4D35-ACFB-40217673A7C5}"/>
              </a:ext>
            </a:extLst>
          </p:cNvPr>
          <p:cNvSpPr txBox="1"/>
          <p:nvPr/>
        </p:nvSpPr>
        <p:spPr>
          <a:xfrm>
            <a:off x="1489008" y="360916"/>
            <a:ext cx="10417041" cy="954107"/>
          </a:xfrm>
          <a:prstGeom prst="rect">
            <a:avLst/>
          </a:prstGeom>
          <a:noFill/>
        </p:spPr>
        <p:txBody>
          <a:bodyPr wrap="square">
            <a:spAutoFit/>
          </a:bodyPr>
          <a:lstStyle/>
          <a:p>
            <a:r>
              <a:rPr kumimoji="0" lang="bn-IN" sz="2800" b="0" i="0" u="none" strike="noStrike" kern="1200" cap="none" spc="0" normalizeH="0" baseline="0" noProof="0" dirty="0">
                <a:ln>
                  <a:noFill/>
                </a:ln>
                <a:effectLst/>
                <a:uLnTx/>
                <a:uFillTx/>
                <a:latin typeface="NikoshBAN" pitchFamily="2" charset="0"/>
                <a:cs typeface="NikoshBAN" pitchFamily="2" charset="0"/>
              </a:rPr>
              <a:t>পা দুখানা ডিঙ্গি নৌকার মত, এ কান ও কান জোড়া মুখ, এবড়ো-থেবড়ো নাক-কপাল নেই, গায়ের রঙ ফর্সা, শীতে গ্রীষ্মে চামড়া চিড়ে ফেঁড়ে গিয়েছে, গাল দুটো লাল।</a:t>
            </a:r>
            <a:endParaRPr lang="en-US" dirty="0"/>
          </a:p>
        </p:txBody>
      </p:sp>
      <p:grpSp>
        <p:nvGrpSpPr>
          <p:cNvPr id="13" name="Group 12">
            <a:extLst>
              <a:ext uri="{FF2B5EF4-FFF2-40B4-BE49-F238E27FC236}">
                <a16:creationId xmlns:a16="http://schemas.microsoft.com/office/drawing/2014/main" id="{A823880D-ABF9-4286-8B6D-FA77AD883190}"/>
              </a:ext>
            </a:extLst>
          </p:cNvPr>
          <p:cNvGrpSpPr/>
          <p:nvPr/>
        </p:nvGrpSpPr>
        <p:grpSpPr>
          <a:xfrm>
            <a:off x="860522" y="1564369"/>
            <a:ext cx="10060415" cy="2561371"/>
            <a:chOff x="783030" y="1400468"/>
            <a:chExt cx="10060415" cy="2561371"/>
          </a:xfrm>
        </p:grpSpPr>
        <p:pic>
          <p:nvPicPr>
            <p:cNvPr id="2" name="Picture 1">
              <a:extLst>
                <a:ext uri="{FF2B5EF4-FFF2-40B4-BE49-F238E27FC236}">
                  <a16:creationId xmlns:a16="http://schemas.microsoft.com/office/drawing/2014/main" id="{E1C15E5C-5FF1-454B-A945-E6C50494E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30" y="1415112"/>
              <a:ext cx="3293025" cy="2546727"/>
            </a:xfrm>
            <a:prstGeom prst="rect">
              <a:avLst/>
            </a:prstGeom>
          </p:spPr>
        </p:pic>
        <p:pic>
          <p:nvPicPr>
            <p:cNvPr id="7170" name="Picture 2" descr="Image result for boat bd">
              <a:extLst>
                <a:ext uri="{FF2B5EF4-FFF2-40B4-BE49-F238E27FC236}">
                  <a16:creationId xmlns:a16="http://schemas.microsoft.com/office/drawing/2014/main" id="{5D5169CB-DC97-451A-B0D7-6378571096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141" b="10452"/>
            <a:stretch/>
          </p:blipFill>
          <p:spPr bwMode="auto">
            <a:xfrm>
              <a:off x="4507180" y="1415112"/>
              <a:ext cx="3177639" cy="25467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146F7C6-E573-40BB-9776-6BC1590E3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919" y="1400468"/>
              <a:ext cx="2900526" cy="2546728"/>
            </a:xfrm>
            <a:prstGeom prst="rect">
              <a:avLst/>
            </a:prstGeom>
          </p:spPr>
        </p:pic>
      </p:grpSp>
      <p:grpSp>
        <p:nvGrpSpPr>
          <p:cNvPr id="16" name="Group 15">
            <a:extLst>
              <a:ext uri="{FF2B5EF4-FFF2-40B4-BE49-F238E27FC236}">
                <a16:creationId xmlns:a16="http://schemas.microsoft.com/office/drawing/2014/main" id="{68DD2263-143C-4829-81DC-CB0998EB02B3}"/>
              </a:ext>
            </a:extLst>
          </p:cNvPr>
          <p:cNvGrpSpPr/>
          <p:nvPr/>
        </p:nvGrpSpPr>
        <p:grpSpPr>
          <a:xfrm>
            <a:off x="2271597" y="4624431"/>
            <a:ext cx="9634452" cy="2121998"/>
            <a:chOff x="1007390" y="4034902"/>
            <a:chExt cx="9634452" cy="2121998"/>
          </a:xfrm>
        </p:grpSpPr>
        <p:pic>
          <p:nvPicPr>
            <p:cNvPr id="7" name="Picture 6">
              <a:extLst>
                <a:ext uri="{FF2B5EF4-FFF2-40B4-BE49-F238E27FC236}">
                  <a16:creationId xmlns:a16="http://schemas.microsoft.com/office/drawing/2014/main" id="{E2875B0A-F64B-4DC8-BC55-E6D87D340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8263" y="4034902"/>
              <a:ext cx="3759445" cy="2121997"/>
            </a:xfrm>
            <a:prstGeom prst="rect">
              <a:avLst/>
            </a:prstGeom>
          </p:spPr>
        </p:pic>
        <p:pic>
          <p:nvPicPr>
            <p:cNvPr id="9" name="Picture 8">
              <a:extLst>
                <a:ext uri="{FF2B5EF4-FFF2-40B4-BE49-F238E27FC236}">
                  <a16:creationId xmlns:a16="http://schemas.microsoft.com/office/drawing/2014/main" id="{3B0BEF01-6165-451F-8AA8-B44F25B4D6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203" y="4034902"/>
              <a:ext cx="3177639" cy="2121998"/>
            </a:xfrm>
            <a:prstGeom prst="rect">
              <a:avLst/>
            </a:prstGeom>
          </p:spPr>
        </p:pic>
        <p:pic>
          <p:nvPicPr>
            <p:cNvPr id="15" name="Picture 14">
              <a:extLst>
                <a:ext uri="{FF2B5EF4-FFF2-40B4-BE49-F238E27FC236}">
                  <a16:creationId xmlns:a16="http://schemas.microsoft.com/office/drawing/2014/main" id="{6E968A0E-4A21-48FB-9A9E-F06F81DF380A}"/>
                </a:ext>
              </a:extLst>
            </p:cNvPr>
            <p:cNvPicPr>
              <a:picLocks noChangeAspect="1"/>
            </p:cNvPicPr>
            <p:nvPr/>
          </p:nvPicPr>
          <p:blipFill rotWithShape="1">
            <a:blip r:embed="rId7">
              <a:extLst>
                <a:ext uri="{28A0092B-C50C-407E-A947-70E740481C1C}">
                  <a14:useLocalDpi xmlns:a14="http://schemas.microsoft.com/office/drawing/2010/main" val="0"/>
                </a:ext>
              </a:extLst>
            </a:blip>
            <a:srcRect l="15249" t="6949" r="28418"/>
            <a:stretch/>
          </p:blipFill>
          <p:spPr>
            <a:xfrm>
              <a:off x="1007390" y="4034902"/>
              <a:ext cx="2424379" cy="2121997"/>
            </a:xfrm>
            <a:prstGeom prst="rect">
              <a:avLst/>
            </a:prstGeom>
          </p:spPr>
        </p:pic>
      </p:grpSp>
    </p:spTree>
    <p:extLst>
      <p:ext uri="{BB962C8B-B14F-4D97-AF65-F5344CB8AC3E}">
        <p14:creationId xmlns:p14="http://schemas.microsoft.com/office/powerpoint/2010/main" val="36189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317892-89DD-44D4-ABF4-C86C3CE467F2}"/>
              </a:ext>
            </a:extLst>
          </p:cNvPr>
          <p:cNvSpPr txBox="1"/>
          <p:nvPr/>
        </p:nvSpPr>
        <p:spPr>
          <a:xfrm>
            <a:off x="3130657" y="5113149"/>
            <a:ext cx="8140484" cy="1384995"/>
          </a:xfrm>
          <a:prstGeom prst="rect">
            <a:avLst/>
          </a:prstGeom>
          <a:noFill/>
        </p:spPr>
        <p:txBody>
          <a:bodyPr wrap="square">
            <a:spAutoFit/>
          </a:bodyPr>
          <a:lstStyle/>
          <a:p>
            <a:r>
              <a:rPr kumimoji="0" lang="bn-IN" sz="2800" b="0" i="0" u="none" strike="noStrike" kern="1200" cap="none" spc="0" normalizeH="0" baseline="0" noProof="0" dirty="0">
                <a:ln>
                  <a:noFill/>
                </a:ln>
                <a:effectLst/>
                <a:uLnTx/>
                <a:uFillTx/>
                <a:latin typeface="NikoshBAN" pitchFamily="2" charset="0"/>
                <a:cs typeface="NikoshBAN" pitchFamily="2" charset="0"/>
              </a:rPr>
              <a:t>প্রতিবেশী দেশ আফগানিস্থানের ভূমি, পরিবেশ; সেখানকার মানুষ ও তাদের সহজ-সরল জীবনাচরণ, বিচিত্র খাবার ইত্যাদি হাস্যরসাত্মক ভাবে এই গল্পে তুলে ধরেছেন। </a:t>
            </a:r>
            <a:endParaRPr lang="en-US" dirty="0"/>
          </a:p>
        </p:txBody>
      </p:sp>
      <p:grpSp>
        <p:nvGrpSpPr>
          <p:cNvPr id="10" name="Group 9">
            <a:extLst>
              <a:ext uri="{FF2B5EF4-FFF2-40B4-BE49-F238E27FC236}">
                <a16:creationId xmlns:a16="http://schemas.microsoft.com/office/drawing/2014/main" id="{EAC8E269-5C3B-425C-B357-7EE3DA7BBB5D}"/>
              </a:ext>
            </a:extLst>
          </p:cNvPr>
          <p:cNvGrpSpPr/>
          <p:nvPr/>
        </p:nvGrpSpPr>
        <p:grpSpPr>
          <a:xfrm>
            <a:off x="1350818" y="959359"/>
            <a:ext cx="9490364" cy="3517069"/>
            <a:chOff x="812935" y="359856"/>
            <a:chExt cx="10814104" cy="4244794"/>
          </a:xfrm>
        </p:grpSpPr>
        <p:grpSp>
          <p:nvGrpSpPr>
            <p:cNvPr id="8" name="Group 7">
              <a:extLst>
                <a:ext uri="{FF2B5EF4-FFF2-40B4-BE49-F238E27FC236}">
                  <a16:creationId xmlns:a16="http://schemas.microsoft.com/office/drawing/2014/main" id="{F84CAEF7-EA9F-46CD-A26E-77EF7E8A16BB}"/>
                </a:ext>
              </a:extLst>
            </p:cNvPr>
            <p:cNvGrpSpPr/>
            <p:nvPr/>
          </p:nvGrpSpPr>
          <p:grpSpPr>
            <a:xfrm>
              <a:off x="812935" y="359856"/>
              <a:ext cx="10814104" cy="2182036"/>
              <a:chOff x="688948" y="309967"/>
              <a:chExt cx="10814104" cy="3168922"/>
            </a:xfrm>
          </p:grpSpPr>
          <p:pic>
            <p:nvPicPr>
              <p:cNvPr id="4" name="Picture 3">
                <a:extLst>
                  <a:ext uri="{FF2B5EF4-FFF2-40B4-BE49-F238E27FC236}">
                    <a16:creationId xmlns:a16="http://schemas.microsoft.com/office/drawing/2014/main" id="{6A670A46-0D32-41C3-90AC-0B25BD376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48" y="309967"/>
                <a:ext cx="3557588" cy="316892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10C9D2B0-82C0-4B7B-A26E-11158180B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039" y="309967"/>
                <a:ext cx="3400504" cy="311903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FB4C7DAC-B856-4CED-9A93-9712D80AE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046" y="359856"/>
                <a:ext cx="3143006" cy="3119033"/>
              </a:xfrm>
              <a:prstGeom prst="rect">
                <a:avLst/>
              </a:prstGeom>
              <a:ln w="88900" cap="sq" cmpd="thickThin">
                <a:solidFill>
                  <a:srgbClr val="000000"/>
                </a:solidFill>
                <a:prstDash val="solid"/>
                <a:miter lim="800000"/>
              </a:ln>
              <a:effectLst>
                <a:innerShdw blurRad="76200">
                  <a:srgbClr val="000000"/>
                </a:innerShdw>
              </a:effectLst>
            </p:spPr>
          </p:pic>
        </p:grpSp>
        <p:pic>
          <p:nvPicPr>
            <p:cNvPr id="9" name="Picture 8">
              <a:extLst>
                <a:ext uri="{FF2B5EF4-FFF2-40B4-BE49-F238E27FC236}">
                  <a16:creationId xmlns:a16="http://schemas.microsoft.com/office/drawing/2014/main" id="{B2C830D3-3A44-4D65-BBEC-D60129CD2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35" y="2880625"/>
              <a:ext cx="3086100" cy="1724025"/>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15087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623F4F-F652-4A30-87DD-4E389BC0987E}"/>
              </a:ext>
            </a:extLst>
          </p:cNvPr>
          <p:cNvSpPr txBox="1"/>
          <p:nvPr/>
        </p:nvSpPr>
        <p:spPr>
          <a:xfrm>
            <a:off x="1550039" y="237999"/>
            <a:ext cx="9916399" cy="1384995"/>
          </a:xfrm>
          <a:prstGeom prst="rect">
            <a:avLst/>
          </a:prstGeom>
          <a:noFill/>
        </p:spPr>
        <p:txBody>
          <a:bodyPr wrap="square">
            <a:spAutoFit/>
          </a:bodyPr>
          <a:lstStyle/>
          <a:p>
            <a:r>
              <a:rPr kumimoji="0" lang="bn-IN" sz="2800" b="0" i="0" u="none" strike="noStrike" kern="1200" cap="none" spc="0" normalizeH="0" baseline="0" noProof="0" dirty="0">
                <a:ln>
                  <a:noFill/>
                </a:ln>
                <a:effectLst/>
                <a:uLnTx/>
                <a:uFillTx/>
                <a:latin typeface="NikoshBAN" pitchFamily="2" charset="0"/>
                <a:cs typeface="NikoshBAN" pitchFamily="2" charset="0"/>
              </a:rPr>
              <a:t>আব্দুর রহমান সকল কাজের উপযোগী অর্থাৎ ‘হরফুন মৌলা’ বা ‘সকল কাজের কাজি’। লেখক তার উপর ভরসা পেল যে সে সব কাজ করে দিবে আবার ভয়ও পেল যদি সে বিগড়ে যায় তবে কী উপায় হবে? </a:t>
            </a:r>
            <a:r>
              <a:rPr lang="en-US" sz="2800" dirty="0" err="1">
                <a:latin typeface="NikoshBAN" pitchFamily="2" charset="0"/>
                <a:cs typeface="NikoshBAN" pitchFamily="2" charset="0"/>
              </a:rPr>
              <a:t>রেইফেল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চালাতে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জানতে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চাইলে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হেসে</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দিলো</a:t>
            </a:r>
            <a:r>
              <a:rPr lang="en-US" sz="2800" dirty="0">
                <a:latin typeface="NikoshBAN" pitchFamily="2" charset="0"/>
                <a:cs typeface="NikoshBAN" pitchFamily="2" charset="0"/>
              </a:rPr>
              <a:t>।</a:t>
            </a:r>
          </a:p>
        </p:txBody>
      </p:sp>
      <p:grpSp>
        <p:nvGrpSpPr>
          <p:cNvPr id="2" name="Group 1">
            <a:extLst>
              <a:ext uri="{FF2B5EF4-FFF2-40B4-BE49-F238E27FC236}">
                <a16:creationId xmlns:a16="http://schemas.microsoft.com/office/drawing/2014/main" id="{ABD9313E-F157-4354-9A19-2C48041143D0}"/>
              </a:ext>
            </a:extLst>
          </p:cNvPr>
          <p:cNvGrpSpPr/>
          <p:nvPr/>
        </p:nvGrpSpPr>
        <p:grpSpPr>
          <a:xfrm>
            <a:off x="1108364" y="2244436"/>
            <a:ext cx="10099963" cy="3745346"/>
            <a:chOff x="169963" y="1803103"/>
            <a:chExt cx="11441773" cy="4186679"/>
          </a:xfrm>
        </p:grpSpPr>
        <p:pic>
          <p:nvPicPr>
            <p:cNvPr id="5" name="Picture 4">
              <a:extLst>
                <a:ext uri="{FF2B5EF4-FFF2-40B4-BE49-F238E27FC236}">
                  <a16:creationId xmlns:a16="http://schemas.microsoft.com/office/drawing/2014/main" id="{48A1EE5B-15A4-463F-8B15-657524397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63" y="1803103"/>
              <a:ext cx="2760151" cy="1787952"/>
            </a:xfrm>
            <a:prstGeom prst="rect">
              <a:avLst/>
            </a:prstGeom>
          </p:spPr>
        </p:pic>
        <p:pic>
          <p:nvPicPr>
            <p:cNvPr id="7" name="Picture 6">
              <a:extLst>
                <a:ext uri="{FF2B5EF4-FFF2-40B4-BE49-F238E27FC236}">
                  <a16:creationId xmlns:a16="http://schemas.microsoft.com/office/drawing/2014/main" id="{2D6756B4-FC89-4910-A852-13EC7E302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836" y="2413878"/>
              <a:ext cx="2760152" cy="1787952"/>
            </a:xfrm>
            <a:prstGeom prst="rect">
              <a:avLst/>
            </a:prstGeom>
          </p:spPr>
        </p:pic>
        <p:pic>
          <p:nvPicPr>
            <p:cNvPr id="8194" name="Picture 2" descr="Image result for দূর্গা ঠাকুর">
              <a:extLst>
                <a:ext uri="{FF2B5EF4-FFF2-40B4-BE49-F238E27FC236}">
                  <a16:creationId xmlns:a16="http://schemas.microsoft.com/office/drawing/2014/main" id="{FA80BF27-66D9-473B-9773-27F9340CA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710" y="2972684"/>
              <a:ext cx="2760152" cy="17879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47F2D2B-F46C-4A56-BBE6-DEFA985E13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1584" y="4201830"/>
              <a:ext cx="2760152" cy="1787952"/>
            </a:xfrm>
            <a:prstGeom prst="rect">
              <a:avLst/>
            </a:prstGeom>
          </p:spPr>
        </p:pic>
      </p:grpSp>
    </p:spTree>
    <p:extLst>
      <p:ext uri="{BB962C8B-B14F-4D97-AF65-F5344CB8AC3E}">
        <p14:creationId xmlns:p14="http://schemas.microsoft.com/office/powerpoint/2010/main" val="28278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EA7511-B722-481D-B14B-BC78EAB20520}"/>
              </a:ext>
            </a:extLst>
          </p:cNvPr>
          <p:cNvSpPr txBox="1"/>
          <p:nvPr/>
        </p:nvSpPr>
        <p:spPr>
          <a:xfrm>
            <a:off x="1649445" y="4889565"/>
            <a:ext cx="9779430" cy="1077218"/>
          </a:xfrm>
          <a:prstGeom prst="rect">
            <a:avLst/>
          </a:prstGeom>
          <a:noFill/>
        </p:spPr>
        <p:txBody>
          <a:bodyPr wrap="square">
            <a:spAutoFit/>
          </a:bodyPr>
          <a:lstStyle/>
          <a:p>
            <a:r>
              <a:rPr kumimoji="0" lang="bn-IN" sz="3200" b="0" i="0" u="none" strike="noStrike" kern="1200" cap="none" spc="0" normalizeH="0" baseline="0" noProof="0" dirty="0">
                <a:ln>
                  <a:noFill/>
                </a:ln>
                <a:effectLst/>
                <a:uLnTx/>
                <a:uFillTx/>
                <a:latin typeface="NikoshBAN" pitchFamily="2" charset="0"/>
                <a:cs typeface="NikoshBAN" pitchFamily="2" charset="0"/>
              </a:rPr>
              <a:t>মাংসের কোরমা,  কোফতা-পোলাওসহ অনেক কিছু রান্না কর</a:t>
            </a:r>
            <a:r>
              <a:rPr lang="en-US" sz="3200" dirty="0" err="1">
                <a:latin typeface="NikoshBAN" pitchFamily="2" charset="0"/>
                <a:cs typeface="NikoshBAN" pitchFamily="2" charset="0"/>
              </a:rPr>
              <a:t>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a:t>
            </a:r>
            <a:r>
              <a:rPr lang="en-US" sz="3200" dirty="0">
                <a:latin typeface="NikoshBAN" pitchFamily="2" charset="0"/>
                <a:cs typeface="NikoshBAN" pitchFamily="2" charset="0"/>
              </a:rPr>
              <a:t>,</a:t>
            </a:r>
            <a:r>
              <a:rPr lang="as-IN" sz="3200" dirty="0">
                <a:latin typeface="NikoshBAN" pitchFamily="2" charset="0"/>
                <a:cs typeface="NikoshBAN" pitchFamily="2" charset="0"/>
              </a:rPr>
              <a:t>ফ</a:t>
            </a:r>
            <a:r>
              <a:rPr lang="en-US" sz="3200" dirty="0">
                <a:latin typeface="NikoshBAN" pitchFamily="2" charset="0"/>
                <a:cs typeface="NikoshBAN" pitchFamily="2" charset="0"/>
              </a:rPr>
              <a:t>া</a:t>
            </a:r>
            <a:r>
              <a:rPr lang="as-IN" sz="3200" dirty="0">
                <a:latin typeface="NikoshBAN" pitchFamily="2" charset="0"/>
                <a:cs typeface="NikoshBAN" pitchFamily="2" charset="0"/>
              </a:rPr>
              <a:t>ল</a:t>
            </a:r>
            <a:r>
              <a:rPr lang="en-US" sz="3200" dirty="0" err="1">
                <a:latin typeface="NikoshBAN" pitchFamily="2" charset="0"/>
                <a:cs typeface="NikoshBAN" pitchFamily="2" charset="0"/>
              </a:rPr>
              <a:t>ুদাও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বানাতে</a:t>
            </a:r>
            <a:r>
              <a:rPr lang="en-US" sz="3200" dirty="0">
                <a:latin typeface="NikoshBAN" pitchFamily="2" charset="0"/>
                <a:cs typeface="NikoshBAN" pitchFamily="2" charset="0"/>
              </a:rPr>
              <a:t> প</a:t>
            </a:r>
            <a:r>
              <a:rPr lang="as-IN" sz="3200" dirty="0">
                <a:latin typeface="NikoshBAN" pitchFamily="2" charset="0"/>
                <a:cs typeface="NikoshBAN" pitchFamily="2" charset="0"/>
              </a:rPr>
              <a:t>া</a:t>
            </a:r>
            <a:r>
              <a:rPr lang="en-US" sz="3200" dirty="0">
                <a:latin typeface="NikoshBAN" pitchFamily="2" charset="0"/>
                <a:cs typeface="NikoshBAN" pitchFamily="2" charset="0"/>
              </a:rPr>
              <a:t>র</a:t>
            </a:r>
            <a:r>
              <a:rPr lang="as-IN" sz="3200" dirty="0">
                <a:latin typeface="NikoshBAN" pitchFamily="2" charset="0"/>
                <a:cs typeface="NikoshBAN" pitchFamily="2" charset="0"/>
              </a:rPr>
              <a:t>ে</a:t>
            </a:r>
            <a:r>
              <a:rPr lang="en-US" sz="3200" dirty="0">
                <a:latin typeface="NikoshBAN" pitchFamily="2" charset="0"/>
                <a:cs typeface="NikoshBAN" pitchFamily="2" charset="0"/>
              </a:rPr>
              <a:t>ন  </a:t>
            </a:r>
            <a:r>
              <a:rPr lang="en-US" sz="3200" dirty="0" err="1">
                <a:latin typeface="NikoshBAN" pitchFamily="2" charset="0"/>
                <a:cs typeface="NikoshBAN" pitchFamily="2" charset="0"/>
              </a:rPr>
              <a:t>আব্দুর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রহমান</a:t>
            </a:r>
            <a:r>
              <a:rPr kumimoji="0" lang="bn-IN" sz="3200" b="0" i="0" u="none" strike="noStrike" kern="1200" cap="none" spc="0" normalizeH="0" baseline="0" noProof="0" dirty="0">
                <a:ln>
                  <a:noFill/>
                </a:ln>
                <a:effectLst/>
                <a:uLnTx/>
                <a:uFillTx/>
                <a:latin typeface="NikoshBAN" pitchFamily="2" charset="0"/>
                <a:cs typeface="NikoshBAN" pitchFamily="2" charset="0"/>
              </a:rPr>
              <a:t>।  </a:t>
            </a:r>
            <a:endParaRPr lang="en-US" dirty="0"/>
          </a:p>
        </p:txBody>
      </p:sp>
      <p:grpSp>
        <p:nvGrpSpPr>
          <p:cNvPr id="17" name="Group 16">
            <a:extLst>
              <a:ext uri="{FF2B5EF4-FFF2-40B4-BE49-F238E27FC236}">
                <a16:creationId xmlns:a16="http://schemas.microsoft.com/office/drawing/2014/main" id="{B60DECF8-616A-4839-A5E2-93F25EC9B75F}"/>
              </a:ext>
            </a:extLst>
          </p:cNvPr>
          <p:cNvGrpSpPr/>
          <p:nvPr/>
        </p:nvGrpSpPr>
        <p:grpSpPr>
          <a:xfrm>
            <a:off x="738309" y="518656"/>
            <a:ext cx="10715382" cy="1929768"/>
            <a:chOff x="459779" y="196797"/>
            <a:chExt cx="10715382" cy="1929768"/>
          </a:xfrm>
        </p:grpSpPr>
        <p:pic>
          <p:nvPicPr>
            <p:cNvPr id="2" name="Picture 1">
              <a:extLst>
                <a:ext uri="{FF2B5EF4-FFF2-40B4-BE49-F238E27FC236}">
                  <a16:creationId xmlns:a16="http://schemas.microsoft.com/office/drawing/2014/main" id="{66C18C75-4413-4757-A609-13E5D5A6A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63" r="21633" b="10182"/>
            <a:stretch/>
          </p:blipFill>
          <p:spPr>
            <a:xfrm>
              <a:off x="459779" y="196797"/>
              <a:ext cx="2231435" cy="1890794"/>
            </a:xfrm>
            <a:prstGeom prst="rect">
              <a:avLst/>
            </a:prstGeom>
            <a:ln>
              <a:solidFill>
                <a:srgbClr val="FF0000"/>
              </a:solidFill>
              <a:prstDash val="sysDash"/>
            </a:ln>
          </p:spPr>
        </p:pic>
        <p:pic>
          <p:nvPicPr>
            <p:cNvPr id="8" name="Picture 7">
              <a:extLst>
                <a:ext uri="{FF2B5EF4-FFF2-40B4-BE49-F238E27FC236}">
                  <a16:creationId xmlns:a16="http://schemas.microsoft.com/office/drawing/2014/main" id="{9807B2DC-3F9B-4217-8E91-304E4D160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348" y="196797"/>
              <a:ext cx="2593060" cy="1929768"/>
            </a:xfrm>
            <a:prstGeom prst="rect">
              <a:avLst/>
            </a:prstGeom>
          </p:spPr>
        </p:pic>
        <p:pic>
          <p:nvPicPr>
            <p:cNvPr id="10" name="Picture 9">
              <a:extLst>
                <a:ext uri="{FF2B5EF4-FFF2-40B4-BE49-F238E27FC236}">
                  <a16:creationId xmlns:a16="http://schemas.microsoft.com/office/drawing/2014/main" id="{9C41D703-4513-480B-8B79-D1159BFB1841}"/>
                </a:ext>
              </a:extLst>
            </p:cNvPr>
            <p:cNvPicPr>
              <a:picLocks noChangeAspect="1"/>
            </p:cNvPicPr>
            <p:nvPr/>
          </p:nvPicPr>
          <p:blipFill rotWithShape="1">
            <a:blip r:embed="rId4">
              <a:extLst>
                <a:ext uri="{28A0092B-C50C-407E-A947-70E740481C1C}">
                  <a14:useLocalDpi xmlns:a14="http://schemas.microsoft.com/office/drawing/2010/main" val="0"/>
                </a:ext>
              </a:extLst>
            </a:blip>
            <a:srcRect b="11674"/>
            <a:stretch/>
          </p:blipFill>
          <p:spPr>
            <a:xfrm>
              <a:off x="5677546" y="196797"/>
              <a:ext cx="2593060" cy="1817983"/>
            </a:xfrm>
            <a:prstGeom prst="rect">
              <a:avLst/>
            </a:prstGeom>
          </p:spPr>
        </p:pic>
        <p:pic>
          <p:nvPicPr>
            <p:cNvPr id="16" name="Picture 15">
              <a:extLst>
                <a:ext uri="{FF2B5EF4-FFF2-40B4-BE49-F238E27FC236}">
                  <a16:creationId xmlns:a16="http://schemas.microsoft.com/office/drawing/2014/main" id="{D64406E9-C542-45B7-B60B-6310F1855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226" y="196797"/>
              <a:ext cx="2480935" cy="18179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5" name="Group 4">
            <a:extLst>
              <a:ext uri="{FF2B5EF4-FFF2-40B4-BE49-F238E27FC236}">
                <a16:creationId xmlns:a16="http://schemas.microsoft.com/office/drawing/2014/main" id="{C847BDAC-1842-46CC-86AA-EC17EE743119}"/>
              </a:ext>
            </a:extLst>
          </p:cNvPr>
          <p:cNvGrpSpPr/>
          <p:nvPr/>
        </p:nvGrpSpPr>
        <p:grpSpPr>
          <a:xfrm>
            <a:off x="1146874" y="2684878"/>
            <a:ext cx="10461357" cy="1939908"/>
            <a:chOff x="352915" y="2684878"/>
            <a:chExt cx="11646375" cy="1939908"/>
          </a:xfrm>
        </p:grpSpPr>
        <p:grpSp>
          <p:nvGrpSpPr>
            <p:cNvPr id="3" name="Group 2">
              <a:extLst>
                <a:ext uri="{FF2B5EF4-FFF2-40B4-BE49-F238E27FC236}">
                  <a16:creationId xmlns:a16="http://schemas.microsoft.com/office/drawing/2014/main" id="{C6BD8ACA-0C8F-4381-823A-8823B0107A20}"/>
                </a:ext>
              </a:extLst>
            </p:cNvPr>
            <p:cNvGrpSpPr/>
            <p:nvPr/>
          </p:nvGrpSpPr>
          <p:grpSpPr>
            <a:xfrm>
              <a:off x="352915" y="2696339"/>
              <a:ext cx="8995232" cy="1928447"/>
              <a:chOff x="476889" y="2705887"/>
              <a:chExt cx="8995232" cy="1928447"/>
            </a:xfrm>
          </p:grpSpPr>
          <p:pic>
            <p:nvPicPr>
              <p:cNvPr id="6" name="Picture 5">
                <a:extLst>
                  <a:ext uri="{FF2B5EF4-FFF2-40B4-BE49-F238E27FC236}">
                    <a16:creationId xmlns:a16="http://schemas.microsoft.com/office/drawing/2014/main" id="{35DA4F16-78DA-4997-8C2D-B6AEE908B7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89" y="2705887"/>
                <a:ext cx="2593060" cy="1836483"/>
              </a:xfrm>
              <a:prstGeom prst="rect">
                <a:avLst/>
              </a:prstGeom>
            </p:spPr>
          </p:pic>
          <p:pic>
            <p:nvPicPr>
              <p:cNvPr id="21" name="Picture 20">
                <a:extLst>
                  <a:ext uri="{FF2B5EF4-FFF2-40B4-BE49-F238E27FC236}">
                    <a16:creationId xmlns:a16="http://schemas.microsoft.com/office/drawing/2014/main" id="{E5A7F7AB-266C-4B27-8EDC-A18AB37EB9E9}"/>
                  </a:ext>
                </a:extLst>
              </p:cNvPr>
              <p:cNvPicPr>
                <a:picLocks noChangeAspect="1"/>
              </p:cNvPicPr>
              <p:nvPr/>
            </p:nvPicPr>
            <p:blipFill rotWithShape="1">
              <a:blip r:embed="rId7">
                <a:extLst>
                  <a:ext uri="{28A0092B-C50C-407E-A947-70E740481C1C}">
                    <a14:useLocalDpi xmlns:a14="http://schemas.microsoft.com/office/drawing/2010/main" val="0"/>
                  </a:ext>
                </a:extLst>
              </a:blip>
              <a:srcRect l="21847"/>
              <a:stretch/>
            </p:blipFill>
            <p:spPr>
              <a:xfrm>
                <a:off x="3554836" y="2797850"/>
                <a:ext cx="2799704" cy="1836484"/>
              </a:xfrm>
              <a:prstGeom prst="rect">
                <a:avLst/>
              </a:prstGeom>
            </p:spPr>
          </p:pic>
          <p:pic>
            <p:nvPicPr>
              <p:cNvPr id="9218" name="Picture 2">
                <a:extLst>
                  <a:ext uri="{FF2B5EF4-FFF2-40B4-BE49-F238E27FC236}">
                    <a16:creationId xmlns:a16="http://schemas.microsoft.com/office/drawing/2014/main" id="{69DF4996-047E-47FF-9C9F-859820B790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1186" y="2705887"/>
                <a:ext cx="2480935" cy="183648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4917E790-5BBB-4417-AF9D-FA67F7E5620A}"/>
                </a:ext>
              </a:extLst>
            </p:cNvPr>
            <p:cNvPicPr>
              <a:picLocks noChangeAspect="1"/>
            </p:cNvPicPr>
            <p:nvPr/>
          </p:nvPicPr>
          <p:blipFill>
            <a:blip r:embed="rId9"/>
            <a:stretch>
              <a:fillRect/>
            </a:stretch>
          </p:blipFill>
          <p:spPr>
            <a:xfrm>
              <a:off x="9751103" y="2684878"/>
              <a:ext cx="2248187" cy="1836484"/>
            </a:xfrm>
            <a:prstGeom prst="rect">
              <a:avLst/>
            </a:prstGeom>
          </p:spPr>
        </p:pic>
      </p:grpSp>
    </p:spTree>
    <p:extLst>
      <p:ext uri="{BB962C8B-B14F-4D97-AF65-F5344CB8AC3E}">
        <p14:creationId xmlns:p14="http://schemas.microsoft.com/office/powerpoint/2010/main" val="27588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891D8-820D-4020-ABC9-DF46E1403557}"/>
              </a:ext>
            </a:extLst>
          </p:cNvPr>
          <p:cNvSpPr txBox="1"/>
          <p:nvPr/>
        </p:nvSpPr>
        <p:spPr>
          <a:xfrm>
            <a:off x="1629620" y="662292"/>
            <a:ext cx="9576660" cy="1015663"/>
          </a:xfrm>
          <a:prstGeom prst="rect">
            <a:avLst/>
          </a:prstGeom>
          <a:noFill/>
        </p:spPr>
        <p:txBody>
          <a:bodyPr wrap="square">
            <a:spAutoFit/>
          </a:bodyPr>
          <a:lstStyle/>
          <a:p>
            <a:r>
              <a:rPr kumimoji="0" lang="bn-IN" sz="2800" b="0" i="0" u="none" strike="noStrike" kern="1200" cap="none" spc="0" normalizeH="0" baseline="0" noProof="0" dirty="0">
                <a:ln>
                  <a:noFill/>
                </a:ln>
                <a:effectLst/>
                <a:uLnTx/>
                <a:uFillTx/>
                <a:latin typeface="NikoshBAN" pitchFamily="2" charset="0"/>
                <a:cs typeface="NikoshBAN" pitchFamily="2" charset="0"/>
              </a:rPr>
              <a:t>অনেক কথা বলাবলীর পর আব্দুর রহমান বললো বাজার করতে হবে হাঁড়িকুড়ি, বাসনকোসন কিছুই নাই। </a:t>
            </a:r>
            <a:r>
              <a:rPr kumimoji="0" lang="bn-IN" sz="3200" b="0" i="0" u="none" strike="noStrike" kern="1200" cap="none" spc="0" normalizeH="0" baseline="0" noProof="0" dirty="0">
                <a:ln>
                  <a:noFill/>
                </a:ln>
                <a:effectLst/>
                <a:uLnTx/>
                <a:uFillTx/>
                <a:latin typeface="NikoshBAN" pitchFamily="2" charset="0"/>
                <a:cs typeface="NikoshBAN" pitchFamily="2" charset="0"/>
              </a:rPr>
              <a:t>বাজার করার পর আব্দুর রহমান পাকশাক করেছে। </a:t>
            </a:r>
            <a:endParaRPr lang="en-US" dirty="0"/>
          </a:p>
        </p:txBody>
      </p:sp>
      <p:grpSp>
        <p:nvGrpSpPr>
          <p:cNvPr id="10" name="Group 9">
            <a:extLst>
              <a:ext uri="{FF2B5EF4-FFF2-40B4-BE49-F238E27FC236}">
                <a16:creationId xmlns:a16="http://schemas.microsoft.com/office/drawing/2014/main" id="{B0B00D06-472F-4B11-BC58-11C1CE9A9030}"/>
              </a:ext>
            </a:extLst>
          </p:cNvPr>
          <p:cNvGrpSpPr/>
          <p:nvPr/>
        </p:nvGrpSpPr>
        <p:grpSpPr>
          <a:xfrm>
            <a:off x="1409744" y="2836190"/>
            <a:ext cx="10016411" cy="2703017"/>
            <a:chOff x="340124" y="2231757"/>
            <a:chExt cx="11002131" cy="3074975"/>
          </a:xfrm>
        </p:grpSpPr>
        <p:pic>
          <p:nvPicPr>
            <p:cNvPr id="4" name="Picture 3">
              <a:extLst>
                <a:ext uri="{FF2B5EF4-FFF2-40B4-BE49-F238E27FC236}">
                  <a16:creationId xmlns:a16="http://schemas.microsoft.com/office/drawing/2014/main" id="{31E8D339-8966-4073-BA30-C4C4A9487F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24" y="2231757"/>
              <a:ext cx="2619375" cy="307497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76C4A9EE-34D5-40D6-9F7E-8618EADB2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792" y="2231757"/>
              <a:ext cx="2619375" cy="307497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1B48F279-A846-462A-B9EA-56129A492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880" y="2231758"/>
              <a:ext cx="2619375" cy="307497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26A2A9D4-EBBA-4797-BC60-BDF36810D753}"/>
                </a:ext>
              </a:extLst>
            </p:cNvPr>
            <p:cNvPicPr>
              <a:picLocks noChangeAspect="1"/>
            </p:cNvPicPr>
            <p:nvPr/>
          </p:nvPicPr>
          <p:blipFill rotWithShape="1">
            <a:blip r:embed="rId5">
              <a:extLst>
                <a:ext uri="{28A0092B-C50C-407E-A947-70E740481C1C}">
                  <a14:useLocalDpi xmlns:a14="http://schemas.microsoft.com/office/drawing/2010/main" val="0"/>
                </a:ext>
              </a:extLst>
            </a:blip>
            <a:srcRect l="18042" t="10326" r="50161"/>
            <a:stretch/>
          </p:blipFill>
          <p:spPr>
            <a:xfrm>
              <a:off x="6142085" y="2231757"/>
              <a:ext cx="2313877" cy="3074974"/>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16091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917864-BE58-4339-9451-2A3BED871877}"/>
              </a:ext>
            </a:extLst>
          </p:cNvPr>
          <p:cNvGrpSpPr/>
          <p:nvPr/>
        </p:nvGrpSpPr>
        <p:grpSpPr>
          <a:xfrm>
            <a:off x="1475861" y="2745392"/>
            <a:ext cx="9570869" cy="2667002"/>
            <a:chOff x="1003630" y="2866091"/>
            <a:chExt cx="10737002" cy="2667002"/>
          </a:xfrm>
        </p:grpSpPr>
        <p:pic>
          <p:nvPicPr>
            <p:cNvPr id="3" name="Picture 2">
              <a:extLst>
                <a:ext uri="{FF2B5EF4-FFF2-40B4-BE49-F238E27FC236}">
                  <a16:creationId xmlns:a16="http://schemas.microsoft.com/office/drawing/2014/main" id="{C2F39430-46AD-44E4-9823-0F6AEF3AA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30" y="2866092"/>
              <a:ext cx="2433235" cy="2667001"/>
            </a:xfrm>
            <a:prstGeom prst="rect">
              <a:avLst/>
            </a:prstGeom>
          </p:spPr>
        </p:pic>
        <p:pic>
          <p:nvPicPr>
            <p:cNvPr id="5" name="Picture 4">
              <a:extLst>
                <a:ext uri="{FF2B5EF4-FFF2-40B4-BE49-F238E27FC236}">
                  <a16:creationId xmlns:a16="http://schemas.microsoft.com/office/drawing/2014/main" id="{DAA6E68F-8FC9-402F-AD6A-8F38C811F980}"/>
                </a:ext>
              </a:extLst>
            </p:cNvPr>
            <p:cNvPicPr>
              <a:picLocks noChangeAspect="1"/>
            </p:cNvPicPr>
            <p:nvPr/>
          </p:nvPicPr>
          <p:blipFill rotWithShape="1">
            <a:blip r:embed="rId3">
              <a:extLst>
                <a:ext uri="{28A0092B-C50C-407E-A947-70E740481C1C}">
                  <a14:useLocalDpi xmlns:a14="http://schemas.microsoft.com/office/drawing/2010/main" val="0"/>
                </a:ext>
              </a:extLst>
            </a:blip>
            <a:srcRect t="4042" b="38853"/>
            <a:stretch/>
          </p:blipFill>
          <p:spPr>
            <a:xfrm>
              <a:off x="6200029" y="2866091"/>
              <a:ext cx="2764592" cy="2667001"/>
            </a:xfrm>
            <a:prstGeom prst="rect">
              <a:avLst/>
            </a:prstGeom>
          </p:spPr>
        </p:pic>
        <p:pic>
          <p:nvPicPr>
            <p:cNvPr id="9" name="Picture 8">
              <a:extLst>
                <a:ext uri="{FF2B5EF4-FFF2-40B4-BE49-F238E27FC236}">
                  <a16:creationId xmlns:a16="http://schemas.microsoft.com/office/drawing/2014/main" id="{41840379-1961-49A0-80C9-42AC22D56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738" y="2866092"/>
              <a:ext cx="2433235" cy="2667000"/>
            </a:xfrm>
            <a:prstGeom prst="rect">
              <a:avLst/>
            </a:prstGeom>
          </p:spPr>
        </p:pic>
        <p:pic>
          <p:nvPicPr>
            <p:cNvPr id="11266" name="Picture 2">
              <a:extLst>
                <a:ext uri="{FF2B5EF4-FFF2-40B4-BE49-F238E27FC236}">
                  <a16:creationId xmlns:a16="http://schemas.microsoft.com/office/drawing/2014/main" id="{1C0F093D-BD20-41F4-8607-67BBE7FFF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2677" y="2866093"/>
              <a:ext cx="2567955" cy="266699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5B9FF224-8B2E-4AB5-B9B7-021710D5CAE9}"/>
              </a:ext>
            </a:extLst>
          </p:cNvPr>
          <p:cNvSpPr txBox="1"/>
          <p:nvPr/>
        </p:nvSpPr>
        <p:spPr>
          <a:xfrm>
            <a:off x="2601132" y="1149390"/>
            <a:ext cx="6989736"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য</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ফ</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ও</a:t>
            </a:r>
            <a:r>
              <a:rPr lang="en-US" sz="4000" dirty="0" err="1">
                <a:latin typeface="NikoshBAN" panose="02000000000000000000" pitchFamily="2" charset="0"/>
                <a:cs typeface="NikoshBAN" panose="02000000000000000000" pitchFamily="2" charset="0"/>
              </a:rPr>
              <a:t>খানে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হ</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as-IN" sz="4000" dirty="0">
                <a:latin typeface="NikoshBAN" panose="02000000000000000000" pitchFamily="2" charset="0"/>
                <a:cs typeface="NikoshBAN" panose="02000000000000000000" pitchFamily="2" charset="0"/>
              </a:rPr>
              <a:t>হ</a:t>
            </a:r>
            <a:r>
              <a:rPr lang="en-US" sz="4000" dirty="0">
                <a:latin typeface="NikoshBAN" panose="02000000000000000000" pitchFamily="2" charset="0"/>
                <a:cs typeface="NikoshBAN" panose="02000000000000000000" pitchFamily="2" charset="0"/>
              </a:rPr>
              <a:t>য়</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থাকে</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7218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12845" y="2240440"/>
            <a:ext cx="7801636"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a:solidFill>
                  <a:schemeClr val="tx1"/>
                </a:solidFill>
                <a:latin typeface="NikoshBAN" pitchFamily="2" charset="0"/>
                <a:cs typeface="NikoshBAN" pitchFamily="2" charset="0"/>
              </a:rPr>
              <a:t>১।</a:t>
            </a:r>
            <a:r>
              <a:rPr lang="bn-IN" sz="3600" dirty="0">
                <a:solidFill>
                  <a:schemeClr val="tx1"/>
                </a:solidFill>
                <a:latin typeface="NikoshBAN" pitchFamily="2" charset="0"/>
                <a:cs typeface="NikoshBAN" pitchFamily="2" charset="0"/>
              </a:rPr>
              <a:t> সৈয়দ মুজতবা আলী কোথায় জন্মগ্রহণ করেন? </a:t>
            </a:r>
            <a:endParaRPr lang="en-US" sz="3600" dirty="0">
              <a:solidFill>
                <a:schemeClr val="tx1"/>
              </a:solidFill>
              <a:latin typeface="NikoshBAN" pitchFamily="2" charset="0"/>
              <a:cs typeface="NikoshBAN" pitchFamily="2" charset="0"/>
            </a:endParaRPr>
          </a:p>
        </p:txBody>
      </p:sp>
      <p:sp>
        <p:nvSpPr>
          <p:cNvPr id="7" name="TextBox 6"/>
          <p:cNvSpPr txBox="1"/>
          <p:nvPr/>
        </p:nvSpPr>
        <p:spPr>
          <a:xfrm>
            <a:off x="1512845" y="2948338"/>
            <a:ext cx="6220807"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a:solidFill>
                  <a:schemeClr val="tx1"/>
                </a:solidFill>
                <a:latin typeface="NikoshBAN" pitchFamily="2" charset="0"/>
                <a:cs typeface="NikoshBAN" pitchFamily="2" charset="0"/>
              </a:rPr>
              <a:t>২।</a:t>
            </a:r>
            <a:r>
              <a:rPr lang="bn-IN" sz="3600" dirty="0">
                <a:solidFill>
                  <a:schemeClr val="tx1"/>
                </a:solidFill>
                <a:latin typeface="NikoshBAN" pitchFamily="2" charset="0"/>
                <a:cs typeface="NikoshBAN" pitchFamily="2" charset="0"/>
              </a:rPr>
              <a:t> ‘চাচা কাহিনী’ গ্রন্থের লেখক কে?  </a:t>
            </a:r>
            <a:endParaRPr lang="en-US" sz="3600" dirty="0">
              <a:solidFill>
                <a:schemeClr val="tx1"/>
              </a:solidFill>
              <a:latin typeface="NikoshBAN" pitchFamily="2" charset="0"/>
              <a:cs typeface="NikoshBAN" pitchFamily="2" charset="0"/>
            </a:endParaRPr>
          </a:p>
        </p:txBody>
      </p:sp>
      <p:sp>
        <p:nvSpPr>
          <p:cNvPr id="8" name="TextBox 7"/>
          <p:cNvSpPr txBox="1"/>
          <p:nvPr/>
        </p:nvSpPr>
        <p:spPr>
          <a:xfrm>
            <a:off x="1544311" y="3648064"/>
            <a:ext cx="6524550"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a:solidFill>
                  <a:schemeClr val="tx1"/>
                </a:solidFill>
                <a:latin typeface="NikoshBAN" pitchFamily="2" charset="0"/>
                <a:cs typeface="NikoshBAN" pitchFamily="2" charset="0"/>
              </a:rPr>
              <a:t>৩।সৈয়দ</a:t>
            </a:r>
            <a:r>
              <a:rPr lang="bn-IN" sz="3600" dirty="0">
                <a:solidFill>
                  <a:schemeClr val="tx1"/>
                </a:solidFill>
                <a:latin typeface="NikoshBAN" pitchFamily="2" charset="0"/>
                <a:cs typeface="NikoshBAN" pitchFamily="2" charset="0"/>
              </a:rPr>
              <a:t> মুজতবা আলী কবে মৃত্যুবরণ করেন? </a:t>
            </a:r>
            <a:endParaRPr lang="en-US" sz="3600" dirty="0">
              <a:solidFill>
                <a:schemeClr val="tx1"/>
              </a:solidFill>
              <a:latin typeface="NikoshBAN" pitchFamily="2" charset="0"/>
              <a:cs typeface="NikoshBAN" pitchFamily="2" charset="0"/>
            </a:endParaRPr>
          </a:p>
        </p:txBody>
      </p:sp>
      <p:sp>
        <p:nvSpPr>
          <p:cNvPr id="10" name="TextBox 9"/>
          <p:cNvSpPr txBox="1"/>
          <p:nvPr/>
        </p:nvSpPr>
        <p:spPr>
          <a:xfrm>
            <a:off x="1512845" y="4426741"/>
            <a:ext cx="8769927" cy="70788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dirty="0">
                <a:solidFill>
                  <a:schemeClr val="tx1"/>
                </a:solidFill>
                <a:latin typeface="NikoshBAN" pitchFamily="2" charset="0"/>
                <a:cs typeface="NikoshBAN" pitchFamily="2" charset="0"/>
              </a:rPr>
              <a:t>৪।</a:t>
            </a:r>
            <a:r>
              <a:rPr lang="bn-IN" sz="4000" dirty="0">
                <a:solidFill>
                  <a:schemeClr val="tx1"/>
                </a:solidFill>
                <a:latin typeface="NikoshBAN" pitchFamily="2" charset="0"/>
                <a:cs typeface="NikoshBAN" pitchFamily="2" charset="0"/>
              </a:rPr>
              <a:t> আব্দুর রহমান কে ?  </a:t>
            </a:r>
            <a:endParaRPr lang="en-US" sz="4000" dirty="0">
              <a:solidFill>
                <a:schemeClr val="tx1"/>
              </a:solidFill>
              <a:latin typeface="NikoshBAN" pitchFamily="2" charset="0"/>
              <a:cs typeface="NikoshBAN" pitchFamily="2" charset="0"/>
            </a:endParaRPr>
          </a:p>
        </p:txBody>
      </p:sp>
      <p:sp>
        <p:nvSpPr>
          <p:cNvPr id="16" name="TextBox 15"/>
          <p:cNvSpPr txBox="1"/>
          <p:nvPr/>
        </p:nvSpPr>
        <p:spPr>
          <a:xfrm rot="10800000" flipH="1" flipV="1">
            <a:off x="3419759" y="628114"/>
            <a:ext cx="4484375" cy="780254"/>
          </a:xfrm>
          <a:prstGeom prst="rect">
            <a:avLst/>
          </a:prstGeom>
          <a:solidFill>
            <a:schemeClr val="tx2">
              <a:lumMod val="60000"/>
              <a:lumOff val="40000"/>
            </a:schemeClr>
          </a:solidFill>
          <a:ln w="57150">
            <a:solidFill>
              <a:schemeClr val="tx1"/>
            </a:solidFill>
          </a:ln>
        </p:spPr>
        <p:txBody>
          <a:bodyPr wrap="square" rtlCol="0">
            <a:prstTxWarp prst="textPlain">
              <a:avLst/>
            </a:prstTxWarp>
            <a:spAutoFit/>
          </a:bodyPr>
          <a:lstStyle/>
          <a:p>
            <a:r>
              <a:rPr lang="bn-IN" sz="3600" dirty="0">
                <a:ln w="0"/>
                <a:effectLst>
                  <a:outerShdw blurRad="38100" dist="19050" dir="2700000" algn="tl" rotWithShape="0">
                    <a:schemeClr val="dk1">
                      <a:alpha val="40000"/>
                    </a:schemeClr>
                  </a:outerShdw>
                </a:effectLst>
                <a:latin typeface="NikoshBAN" pitchFamily="2" charset="0"/>
                <a:cs typeface="NikoshBAN" pitchFamily="2" charset="0"/>
              </a:rPr>
              <a:t>একক কাজ </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68076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908262-B511-412A-9CB5-F8F39FBAC16D}"/>
              </a:ext>
            </a:extLst>
          </p:cNvPr>
          <p:cNvSpPr txBox="1"/>
          <p:nvPr/>
        </p:nvSpPr>
        <p:spPr>
          <a:xfrm>
            <a:off x="2996339" y="276365"/>
            <a:ext cx="6199322" cy="1446550"/>
          </a:xfrm>
          <a:prstGeom prst="rect">
            <a:avLst/>
          </a:prstGeom>
          <a:noFill/>
        </p:spPr>
        <p:txBody>
          <a:bodyPr wrap="square">
            <a:spAutoFit/>
          </a:bodyPr>
          <a:lstStyle/>
          <a:p>
            <a:r>
              <a:rPr kumimoji="0" lang="en-US" sz="8800" b="0" i="0" u="none" strike="noStrike" kern="1200" cap="none" spc="0" normalizeH="0" baseline="0" noProof="0" dirty="0">
                <a:ln>
                  <a:noFill/>
                </a:ln>
                <a:solidFill>
                  <a:prstClr val="black"/>
                </a:solidFill>
                <a:effectLst/>
                <a:uLnTx/>
                <a:uFillTx/>
                <a:latin typeface="NikoshBAN" pitchFamily="2" charset="0"/>
                <a:ea typeface="+mj-ea"/>
                <a:cs typeface="NikoshBAN" pitchFamily="2" charset="0"/>
              </a:rPr>
              <a:t>     </a:t>
            </a:r>
            <a:r>
              <a:rPr kumimoji="0" lang="bn-IN" sz="8800" b="0" i="0" u="none" strike="noStrike" kern="1200" cap="none" spc="0" normalizeH="0" baseline="0" noProof="0" dirty="0">
                <a:ln>
                  <a:noFill/>
                </a:ln>
                <a:solidFill>
                  <a:prstClr val="black"/>
                </a:solidFill>
                <a:effectLst/>
                <a:uLnTx/>
                <a:uFillTx/>
                <a:latin typeface="NikoshBAN" pitchFamily="2" charset="0"/>
                <a:ea typeface="+mj-ea"/>
                <a:cs typeface="NikoshBAN" pitchFamily="2" charset="0"/>
              </a:rPr>
              <a:t>পরিচিতি</a:t>
            </a:r>
            <a:endParaRPr lang="en-US" dirty="0"/>
          </a:p>
        </p:txBody>
      </p:sp>
      <p:pic>
        <p:nvPicPr>
          <p:cNvPr id="7" name="Picture 6">
            <a:extLst>
              <a:ext uri="{FF2B5EF4-FFF2-40B4-BE49-F238E27FC236}">
                <a16:creationId xmlns:a16="http://schemas.microsoft.com/office/drawing/2014/main" id="{092A95A9-8E9D-479F-BF22-94730433371A}"/>
              </a:ext>
            </a:extLst>
          </p:cNvPr>
          <p:cNvPicPr>
            <a:picLocks noChangeAspect="1"/>
          </p:cNvPicPr>
          <p:nvPr/>
        </p:nvPicPr>
        <p:blipFill rotWithShape="1">
          <a:blip r:embed="rId2">
            <a:extLst>
              <a:ext uri="{28A0092B-C50C-407E-A947-70E740481C1C}">
                <a14:useLocalDpi xmlns:a14="http://schemas.microsoft.com/office/drawing/2010/main" val="0"/>
              </a:ext>
            </a:extLst>
          </a:blip>
          <a:srcRect l="10522" t="6063" r="10141" b="24558"/>
          <a:stretch/>
        </p:blipFill>
        <p:spPr>
          <a:xfrm>
            <a:off x="1601492" y="1722915"/>
            <a:ext cx="2789694" cy="392107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CE176B40-093B-4EBC-AE9C-9F16AE38B6A5}"/>
              </a:ext>
            </a:extLst>
          </p:cNvPr>
          <p:cNvSpPr txBox="1"/>
          <p:nvPr/>
        </p:nvSpPr>
        <p:spPr>
          <a:xfrm>
            <a:off x="7485681" y="2259869"/>
            <a:ext cx="4339525"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0" normalizeH="0" baseline="0" noProof="0" dirty="0">
                <a:ln>
                  <a:noFill/>
                </a:ln>
                <a:solidFill>
                  <a:srgbClr val="00B050"/>
                </a:solidFill>
                <a:effectLst/>
                <a:uLnTx/>
                <a:uFillTx/>
                <a:latin typeface="Corbel" panose="020B0503020204020204"/>
                <a:ea typeface="+mn-ea"/>
                <a:cs typeface="Vrinda" panose="020B0502040204020203" pitchFamily="34" charset="0"/>
              </a:rPr>
              <a:t>রেহানা পারভীন।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0" normalizeH="0" baseline="0" noProof="0" dirty="0">
                <a:ln>
                  <a:noFill/>
                </a:ln>
                <a:solidFill>
                  <a:srgbClr val="00B050"/>
                </a:solidFill>
                <a:effectLst/>
                <a:uLnTx/>
                <a:uFillTx/>
                <a:latin typeface="Corbel" panose="020B0503020204020204"/>
                <a:ea typeface="+mn-ea"/>
                <a:cs typeface="Vrinda" panose="020B0502040204020203" pitchFamily="34" charset="0"/>
              </a:rPr>
              <a:t>সহকারী শিক্ষক।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0" normalizeH="0" baseline="0" noProof="0" dirty="0">
                <a:ln>
                  <a:noFill/>
                </a:ln>
                <a:solidFill>
                  <a:srgbClr val="00B050"/>
                </a:solidFill>
                <a:effectLst/>
                <a:uLnTx/>
                <a:uFillTx/>
                <a:latin typeface="Corbel" panose="020B0503020204020204"/>
                <a:ea typeface="+mn-ea"/>
                <a:cs typeface="Vrinda" panose="020B0502040204020203" pitchFamily="34" charset="0"/>
              </a:rPr>
              <a:t>জামতলা দাখিল মাদ্রাসা</a:t>
            </a:r>
            <a:r>
              <a:rPr kumimoji="0" lang="en-US" sz="3600" b="1" i="0" u="none" strike="noStrike" kern="1200" cap="none" spc="0" normalizeH="0" baseline="0" noProof="0" dirty="0">
                <a:ln>
                  <a:noFill/>
                </a:ln>
                <a:solidFill>
                  <a:srgbClr val="00B050"/>
                </a:solidFill>
                <a:effectLst/>
                <a:uLnTx/>
                <a:uFillTx/>
                <a:latin typeface="Corbel" panose="020B0503020204020204"/>
                <a:ea typeface="+mn-ea"/>
                <a:cs typeface="+mn-cs"/>
              </a:rPr>
              <a:t>। </a:t>
            </a:r>
            <a:endParaRPr kumimoji="0" lang="bn-IN" sz="3600" b="1" i="0" u="none" strike="noStrike" kern="1200" cap="none" spc="0" normalizeH="0" baseline="0" noProof="0" dirty="0">
              <a:ln>
                <a:noFill/>
              </a:ln>
              <a:solidFill>
                <a:srgbClr val="00B050"/>
              </a:solidFill>
              <a:effectLst/>
              <a:uLnTx/>
              <a:uFillTx/>
              <a:latin typeface="Corbel" panose="020B0503020204020204"/>
              <a:ea typeface="+mn-ea"/>
              <a:cs typeface="Vrind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0" normalizeH="0" baseline="0" noProof="0" dirty="0">
                <a:ln>
                  <a:noFill/>
                </a:ln>
                <a:solidFill>
                  <a:srgbClr val="00B050"/>
                </a:solidFill>
                <a:effectLst/>
                <a:uLnTx/>
                <a:uFillTx/>
                <a:latin typeface="Corbel" panose="020B0503020204020204"/>
                <a:ea typeface="+mn-ea"/>
                <a:cs typeface="Vrinda" panose="020B0502040204020203" pitchFamily="34" charset="0"/>
              </a:rPr>
              <a:t>গোয়ালন্দ,রাজবাড়ী। </a:t>
            </a:r>
            <a:endParaRPr kumimoji="0" lang="en-US" sz="3600" b="1" i="0" u="none" strike="noStrike" kern="1200" cap="none" spc="0" normalizeH="0" baseline="0" noProof="0" dirty="0">
              <a:ln>
                <a:noFill/>
              </a:ln>
              <a:solidFill>
                <a:srgbClr val="00B05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07520EF6-0EA9-436D-84A9-6B6446D56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1722916"/>
            <a:ext cx="2019300" cy="3603760"/>
          </a:xfrm>
          <a:prstGeom prst="rect">
            <a:avLst/>
          </a:prstGeom>
        </p:spPr>
      </p:pic>
    </p:spTree>
    <p:extLst>
      <p:ext uri="{BB962C8B-B14F-4D97-AF65-F5344CB8AC3E}">
        <p14:creationId xmlns:p14="http://schemas.microsoft.com/office/powerpoint/2010/main" val="37987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2A2585-FE57-4D47-AA3F-AFE778A292B9}"/>
              </a:ext>
            </a:extLst>
          </p:cNvPr>
          <p:cNvSpPr txBox="1"/>
          <p:nvPr/>
        </p:nvSpPr>
        <p:spPr>
          <a:xfrm>
            <a:off x="1892840" y="3109708"/>
            <a:ext cx="9684393" cy="3231654"/>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
                <a:srgbClr val="FE8637"/>
              </a:buClr>
              <a:buSzPct val="70000"/>
              <a:buFont typeface="Wingdings 2"/>
              <a:buNone/>
              <a:tabLst/>
              <a:defRPr/>
            </a:pPr>
            <a:r>
              <a:rPr lang="bn-IN" sz="3600" dirty="0">
                <a:solidFill>
                  <a:schemeClr val="tx1"/>
                </a:solidFill>
                <a:latin typeface="NikoshBAN" pitchFamily="2" charset="0"/>
                <a:cs typeface="NikoshBAN" pitchFamily="2" charset="0"/>
              </a:rPr>
              <a:t> </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1।লব-ই-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দরিয়া</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কোন</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নদীর</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নাম</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p>
          <a:p>
            <a:pPr>
              <a:buNone/>
            </a:pPr>
            <a:r>
              <a:rPr lang="en-US" sz="4000" dirty="0">
                <a:solidFill>
                  <a:schemeClr val="tx1"/>
                </a:solidFill>
                <a:latin typeface="NikoshBAN" pitchFamily="2" charset="0"/>
                <a:cs typeface="NikoshBAN" pitchFamily="2" charset="0"/>
              </a:rPr>
              <a:t>২।</a:t>
            </a:r>
            <a:r>
              <a:rPr lang="bn-IN" sz="4000" dirty="0">
                <a:solidFill>
                  <a:schemeClr val="tx1"/>
                </a:solidFill>
                <a:latin typeface="NikoshBAN" pitchFamily="2" charset="0"/>
                <a:cs typeface="NikoshBAN" pitchFamily="2" charset="0"/>
              </a:rPr>
              <a:t>সেযে মোট বইতে পারেনা সে মোট কাবুল বইতে পারেনা </a:t>
            </a:r>
          </a:p>
          <a:p>
            <a:pPr>
              <a:buNone/>
            </a:pPr>
            <a:r>
              <a:rPr lang="bn-IN" sz="4000" dirty="0">
                <a:solidFill>
                  <a:schemeClr val="tx1"/>
                </a:solidFill>
                <a:latin typeface="NikoshBAN" pitchFamily="2" charset="0"/>
                <a:cs typeface="NikoshBAN" pitchFamily="2" charset="0"/>
              </a:rPr>
              <a:t>এর মানে কি </a:t>
            </a:r>
            <a:r>
              <a:rPr lang="en-US" sz="4000" dirty="0">
                <a:latin typeface="NikoshBAN" pitchFamily="2" charset="0"/>
                <a:cs typeface="NikoshBAN" pitchFamily="2" charset="0"/>
              </a:rPr>
              <a:t>?</a:t>
            </a:r>
          </a:p>
          <a:p>
            <a:pPr marL="342900" marR="0" lvl="0" indent="-342900" algn="l" defTabSz="914400" rtl="0" eaLnBrk="1" fontAlgn="auto" latinLnBrk="0" hangingPunct="1">
              <a:lnSpc>
                <a:spcPct val="100000"/>
              </a:lnSpc>
              <a:spcBef>
                <a:spcPct val="20000"/>
              </a:spcBef>
              <a:spcAft>
                <a:spcPts val="0"/>
              </a:spcAft>
              <a:buClr>
                <a:srgbClr val="FE8637"/>
              </a:buClr>
              <a:buSzPct val="70000"/>
              <a:buFont typeface="Wingdings 2"/>
              <a:buNone/>
              <a:tabLst/>
              <a:defRPr/>
            </a:pP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৩।আব্দুর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রহমানের</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চরিত্র</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কি</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ফুটে</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a:ln>
                  <a:noFill/>
                </a:ln>
                <a:solidFill>
                  <a:prstClr val="black"/>
                </a:solidFill>
                <a:effectLst/>
                <a:uLnTx/>
                <a:uFillTx/>
                <a:latin typeface="NikoshBAN" pitchFamily="2" charset="0"/>
                <a:ea typeface="+mn-ea"/>
                <a:cs typeface="NikoshBAN" pitchFamily="2" charset="0"/>
              </a:rPr>
              <a:t>ওঠেছে</a:t>
            </a:r>
            <a:r>
              <a:rPr kumimoji="0" lang="en-US" sz="40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p>
          <a:p>
            <a:pPr>
              <a:buNone/>
            </a:pPr>
            <a:endParaRPr lang="en-US" sz="3600" dirty="0">
              <a:solidFill>
                <a:schemeClr val="tx1"/>
              </a:solidFill>
            </a:endParaRPr>
          </a:p>
        </p:txBody>
      </p:sp>
      <p:sp>
        <p:nvSpPr>
          <p:cNvPr id="7" name="TextBox 6">
            <a:extLst>
              <a:ext uri="{FF2B5EF4-FFF2-40B4-BE49-F238E27FC236}">
                <a16:creationId xmlns:a16="http://schemas.microsoft.com/office/drawing/2014/main" id="{D09B2CEB-6555-4B12-A7D1-C94CEDC7EC1B}"/>
              </a:ext>
            </a:extLst>
          </p:cNvPr>
          <p:cNvSpPr txBox="1"/>
          <p:nvPr/>
        </p:nvSpPr>
        <p:spPr>
          <a:xfrm>
            <a:off x="4343400" y="1126210"/>
            <a:ext cx="3505200" cy="92333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57150">
            <a:solidFill>
              <a:sysClr val="windowText" lastClr="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5400" b="1" i="0" u="none" strike="noStrike" kern="0" cap="none" spc="0" normalizeH="0" baseline="0" noProof="0" dirty="0">
                <a:ln>
                  <a:noFill/>
                </a:ln>
                <a:solidFill>
                  <a:prstClr val="black"/>
                </a:solidFill>
                <a:effectLst/>
                <a:uLnTx/>
                <a:uFillTx/>
                <a:latin typeface="NikoshBAN" pitchFamily="2" charset="0"/>
                <a:ea typeface="+mn-ea"/>
                <a:cs typeface="NikoshBAN" pitchFamily="2" charset="0"/>
              </a:rPr>
              <a:t>মূল্যায়ন </a:t>
            </a:r>
            <a:endParaRPr kumimoji="0" lang="en-US" sz="5400" b="1" i="0" u="none" strike="noStrike" kern="0" cap="none" spc="0" normalizeH="0" baseline="0" noProof="0" dirty="0">
              <a:ln>
                <a:noFill/>
              </a:ln>
              <a:solidFill>
                <a:prstClr val="black"/>
              </a:solidFill>
              <a:effectLst/>
              <a:uLnTx/>
              <a:uFillTx/>
              <a:latin typeface="NikoshBAN" pitchFamily="2" charset="0"/>
              <a:ea typeface="+mn-ea"/>
              <a:cs typeface="NikoshBAN" pitchFamily="2" charset="0"/>
            </a:endParaRPr>
          </a:p>
        </p:txBody>
      </p:sp>
    </p:spTree>
    <p:extLst>
      <p:ext uri="{BB962C8B-B14F-4D97-AF65-F5344CB8AC3E}">
        <p14:creationId xmlns:p14="http://schemas.microsoft.com/office/powerpoint/2010/main" val="18214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697E53-B2A1-4102-8D73-C8D51FE416F2}"/>
              </a:ext>
            </a:extLst>
          </p:cNvPr>
          <p:cNvSpPr/>
          <p:nvPr/>
        </p:nvSpPr>
        <p:spPr>
          <a:xfrm>
            <a:off x="3582925" y="636743"/>
            <a:ext cx="3699164" cy="830997"/>
          </a:xfrm>
          <a:prstGeom prst="rect">
            <a:avLst/>
          </a:prstGeom>
          <a:solidFill>
            <a:srgbClr val="00B050"/>
          </a:solidFill>
          <a:ln w="57150">
            <a:solidFill>
              <a:schemeClr val="tx1"/>
            </a:solidFill>
          </a:ln>
        </p:spPr>
        <p:txBody>
          <a:bodyPr wrap="square">
            <a:spAutoFit/>
          </a:bodyPr>
          <a:lstStyle/>
          <a:p>
            <a:pPr algn="ctr"/>
            <a:r>
              <a:rPr lang="bn-BD" sz="4800" kern="10" dirty="0">
                <a:ln w="9525">
                  <a:round/>
                  <a:headEnd/>
                  <a:tailEnd/>
                </a:ln>
                <a:latin typeface="NikoshBAN"/>
                <a:cs typeface="NikoshBAN"/>
              </a:rPr>
              <a:t>বাড়ীর কাজ</a:t>
            </a:r>
            <a:endParaRPr lang="en-US" sz="4800" kern="10" dirty="0">
              <a:ln w="9525">
                <a:round/>
                <a:headEnd/>
                <a:tailEnd/>
              </a:ln>
              <a:latin typeface="NikoshBAN"/>
              <a:cs typeface="NikoshBAN"/>
            </a:endParaRPr>
          </a:p>
        </p:txBody>
      </p:sp>
      <p:pic>
        <p:nvPicPr>
          <p:cNvPr id="2" name="Picture 1">
            <a:extLst>
              <a:ext uri="{FF2B5EF4-FFF2-40B4-BE49-F238E27FC236}">
                <a16:creationId xmlns:a16="http://schemas.microsoft.com/office/drawing/2014/main" id="{3647D82B-78AF-4C71-A62F-65473B6BF64C}"/>
              </a:ext>
            </a:extLst>
          </p:cNvPr>
          <p:cNvPicPr>
            <a:picLocks noChangeAspect="1"/>
          </p:cNvPicPr>
          <p:nvPr/>
        </p:nvPicPr>
        <p:blipFill>
          <a:blip r:embed="rId2"/>
          <a:stretch>
            <a:fillRect/>
          </a:stretch>
        </p:blipFill>
        <p:spPr>
          <a:xfrm>
            <a:off x="1560767" y="5148268"/>
            <a:ext cx="9876376" cy="1072989"/>
          </a:xfrm>
          <a:prstGeom prst="rect">
            <a:avLst/>
          </a:prstGeom>
        </p:spPr>
      </p:pic>
      <p:pic>
        <p:nvPicPr>
          <p:cNvPr id="5" name="Picture 4">
            <a:extLst>
              <a:ext uri="{FF2B5EF4-FFF2-40B4-BE49-F238E27FC236}">
                <a16:creationId xmlns:a16="http://schemas.microsoft.com/office/drawing/2014/main" id="{439796C4-E9F9-49B5-BFDB-77F254C7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911" y="1715234"/>
            <a:ext cx="6594178" cy="33010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96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B60B59-1F80-4E27-B9BA-71B72D96E8F5}"/>
              </a:ext>
            </a:extLst>
          </p:cNvPr>
          <p:cNvSpPr txBox="1"/>
          <p:nvPr/>
        </p:nvSpPr>
        <p:spPr>
          <a:xfrm>
            <a:off x="2962903" y="1339204"/>
            <a:ext cx="6098582" cy="186204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bn-IN" sz="11500" b="1" i="0" u="none" strike="noStrike" kern="1200" cap="none" spc="0" normalizeH="0" baseline="0" noProof="0" dirty="0">
                <a:ln>
                  <a:noFill/>
                </a:ln>
                <a:solidFill>
                  <a:srgbClr val="0070C0"/>
                </a:solidFill>
                <a:effectLst/>
                <a:uLnTx/>
                <a:uFillTx/>
                <a:latin typeface="SutonnyMJ" pitchFamily="2" charset="0"/>
                <a:ea typeface="+mn-ea"/>
                <a:cs typeface="SutonnyMJ" pitchFamily="2" charset="0"/>
              </a:rPr>
              <a:t>ধন্যবাদ</a:t>
            </a:r>
            <a:endParaRPr kumimoji="0" lang="en-US" sz="11500" b="1" i="0" u="none" strike="noStrike" kern="1200" cap="none" spc="0" normalizeH="0" baseline="0" noProof="0" dirty="0">
              <a:ln>
                <a:noFill/>
              </a:ln>
              <a:solidFill>
                <a:srgbClr val="0070C0"/>
              </a:solidFill>
              <a:effectLst/>
              <a:uLnTx/>
              <a:uFillTx/>
              <a:latin typeface="SutonnyMJ" pitchFamily="2" charset="0"/>
              <a:ea typeface="+mn-ea"/>
              <a:cs typeface="SutonnyMJ" pitchFamily="2" charset="0"/>
            </a:endParaRPr>
          </a:p>
        </p:txBody>
      </p:sp>
      <p:pic>
        <p:nvPicPr>
          <p:cNvPr id="7" name="Picture 6">
            <a:extLst>
              <a:ext uri="{FF2B5EF4-FFF2-40B4-BE49-F238E27FC236}">
                <a16:creationId xmlns:a16="http://schemas.microsoft.com/office/drawing/2014/main" id="{BA87BAC1-4751-420D-BC8E-A3FE08E2B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82384">
            <a:off x="8533114" y="205691"/>
            <a:ext cx="3331462" cy="3368478"/>
          </a:xfrm>
          <a:prstGeom prst="ellipse">
            <a:avLst/>
          </a:prstGeom>
          <a:ln>
            <a:noFill/>
          </a:ln>
          <a:effectLst>
            <a:softEdge rad="112500"/>
          </a:effectLst>
        </p:spPr>
      </p:pic>
      <p:pic>
        <p:nvPicPr>
          <p:cNvPr id="11" name="Picture 10">
            <a:extLst>
              <a:ext uri="{FF2B5EF4-FFF2-40B4-BE49-F238E27FC236}">
                <a16:creationId xmlns:a16="http://schemas.microsoft.com/office/drawing/2014/main" id="{B8329078-D24A-4D71-A762-869625181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84284">
            <a:off x="267314" y="338016"/>
            <a:ext cx="3331462" cy="3368478"/>
          </a:xfrm>
          <a:prstGeom prst="ellipse">
            <a:avLst/>
          </a:prstGeom>
          <a:ln>
            <a:noFill/>
          </a:ln>
          <a:effectLst>
            <a:softEdge rad="112500"/>
          </a:effectLst>
        </p:spPr>
      </p:pic>
      <p:grpSp>
        <p:nvGrpSpPr>
          <p:cNvPr id="15" name="Group 14">
            <a:extLst>
              <a:ext uri="{FF2B5EF4-FFF2-40B4-BE49-F238E27FC236}">
                <a16:creationId xmlns:a16="http://schemas.microsoft.com/office/drawing/2014/main" id="{EAC1E89E-8A2C-42B9-BA0D-BF233A7D068A}"/>
              </a:ext>
            </a:extLst>
          </p:cNvPr>
          <p:cNvGrpSpPr/>
          <p:nvPr/>
        </p:nvGrpSpPr>
        <p:grpSpPr>
          <a:xfrm>
            <a:off x="976393" y="3410438"/>
            <a:ext cx="11079506" cy="3632811"/>
            <a:chOff x="707813" y="3410438"/>
            <a:chExt cx="11348086" cy="3632811"/>
          </a:xfrm>
        </p:grpSpPr>
        <p:pic>
          <p:nvPicPr>
            <p:cNvPr id="10" name="Picture 9">
              <a:extLst>
                <a:ext uri="{FF2B5EF4-FFF2-40B4-BE49-F238E27FC236}">
                  <a16:creationId xmlns:a16="http://schemas.microsoft.com/office/drawing/2014/main" id="{24893294-D03B-44DB-BD0E-716E85F28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294163">
              <a:off x="707813" y="3650249"/>
              <a:ext cx="3331462" cy="3368478"/>
            </a:xfrm>
            <a:prstGeom prst="ellipse">
              <a:avLst/>
            </a:prstGeom>
            <a:ln>
              <a:noFill/>
            </a:ln>
            <a:effectLst>
              <a:softEdge rad="112500"/>
            </a:effectLst>
          </p:spPr>
        </p:pic>
        <p:pic>
          <p:nvPicPr>
            <p:cNvPr id="13" name="Picture 12">
              <a:extLst>
                <a:ext uri="{FF2B5EF4-FFF2-40B4-BE49-F238E27FC236}">
                  <a16:creationId xmlns:a16="http://schemas.microsoft.com/office/drawing/2014/main" id="{95F9C64C-23BD-4072-84F0-38FE69686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60445">
              <a:off x="8705929" y="3693279"/>
              <a:ext cx="3331462" cy="3368478"/>
            </a:xfrm>
            <a:prstGeom prst="ellipse">
              <a:avLst/>
            </a:prstGeom>
            <a:ln>
              <a:noFill/>
            </a:ln>
            <a:effectLst>
              <a:softEdge rad="112500"/>
            </a:effectLst>
          </p:spPr>
        </p:pic>
        <p:pic>
          <p:nvPicPr>
            <p:cNvPr id="14" name="Picture 13">
              <a:extLst>
                <a:ext uri="{FF2B5EF4-FFF2-40B4-BE49-F238E27FC236}">
                  <a16:creationId xmlns:a16="http://schemas.microsoft.com/office/drawing/2014/main" id="{075BEF06-F7CE-49FF-A110-82B8924ED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016" y="3410438"/>
              <a:ext cx="2886075" cy="1924050"/>
            </a:xfrm>
            <a:prstGeom prst="rect">
              <a:avLst/>
            </a:prstGeom>
          </p:spPr>
        </p:pic>
      </p:grpSp>
    </p:spTree>
    <p:extLst>
      <p:ext uri="{BB962C8B-B14F-4D97-AF65-F5344CB8AC3E}">
        <p14:creationId xmlns:p14="http://schemas.microsoft.com/office/powerpoint/2010/main" val="19655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9C6A77-BC24-40BA-99CF-7BA831FDADB5}"/>
              </a:ext>
            </a:extLst>
          </p:cNvPr>
          <p:cNvPicPr>
            <a:picLocks noChangeAspect="1"/>
          </p:cNvPicPr>
          <p:nvPr/>
        </p:nvPicPr>
        <p:blipFill rotWithShape="1">
          <a:blip r:embed="rId2">
            <a:extLst>
              <a:ext uri="{28A0092B-C50C-407E-A947-70E740481C1C}">
                <a14:useLocalDpi xmlns:a14="http://schemas.microsoft.com/office/drawing/2010/main" val="0"/>
              </a:ext>
            </a:extLst>
          </a:blip>
          <a:srcRect b="6383"/>
          <a:stretch/>
        </p:blipFill>
        <p:spPr>
          <a:xfrm>
            <a:off x="2987649" y="1331789"/>
            <a:ext cx="7206711" cy="5329799"/>
          </a:xfrm>
          <a:prstGeom prst="rect">
            <a:avLst/>
          </a:prstGeom>
          <a:ln w="28575">
            <a:solidFill>
              <a:srgbClr val="0070C0"/>
            </a:solidFill>
          </a:ln>
        </p:spPr>
      </p:pic>
      <p:pic>
        <p:nvPicPr>
          <p:cNvPr id="1026" name="Picture 2" descr="Image result for কাবুল ">
            <a:extLst>
              <a:ext uri="{FF2B5EF4-FFF2-40B4-BE49-F238E27FC236}">
                <a16:creationId xmlns:a16="http://schemas.microsoft.com/office/drawing/2014/main" id="{78C2AD21-AF1A-4C00-940D-EDD434EBC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684" y="1304501"/>
            <a:ext cx="7206711" cy="53297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age result for কাবুল ">
            <a:extLst>
              <a:ext uri="{FF2B5EF4-FFF2-40B4-BE49-F238E27FC236}">
                <a16:creationId xmlns:a16="http://schemas.microsoft.com/office/drawing/2014/main" id="{9959B750-B2B6-4961-8964-13BC515A2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127" y="1359078"/>
            <a:ext cx="7315199" cy="53297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Image result for কাবুল ">
            <a:extLst>
              <a:ext uri="{FF2B5EF4-FFF2-40B4-BE49-F238E27FC236}">
                <a16:creationId xmlns:a16="http://schemas.microsoft.com/office/drawing/2014/main" id="{B4A793D8-70A7-450B-8A0F-E12FA654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127" y="1359078"/>
            <a:ext cx="7361694" cy="53297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57E282-BE1E-4DA7-B28E-43942492133B}"/>
              </a:ext>
            </a:extLst>
          </p:cNvPr>
          <p:cNvSpPr txBox="1"/>
          <p:nvPr/>
        </p:nvSpPr>
        <p:spPr>
          <a:xfrm>
            <a:off x="671542" y="269961"/>
            <a:ext cx="5424458" cy="707886"/>
          </a:xfrm>
          <a:prstGeom prst="rect">
            <a:avLst/>
          </a:prstGeom>
          <a:solidFill>
            <a:srgbClr val="92D050"/>
          </a:solidFill>
        </p:spPr>
        <p:txBody>
          <a:bodyPr wrap="square" rtlCol="0">
            <a:spAutoFit/>
          </a:bodyPr>
          <a:lstStyle/>
          <a:p>
            <a:r>
              <a:rPr lang="en-US" sz="4000" dirty="0" err="1">
                <a:latin typeface="NikoshBAN" panose="02000000000000000000" pitchFamily="2" charset="0"/>
                <a:cs typeface="NikoshBAN" panose="02000000000000000000" pitchFamily="2" charset="0"/>
              </a:rPr>
              <a:t>ছবিগুলো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a:t>
            </a:r>
            <a:r>
              <a:rPr lang="as-IN" sz="4000" dirty="0">
                <a:latin typeface="NikoshBAN" panose="02000000000000000000" pitchFamily="2" charset="0"/>
                <a:cs typeface="NikoshBAN" panose="02000000000000000000" pitchFamily="2" charset="0"/>
              </a:rPr>
              <a:t>খ</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ল</a:t>
            </a:r>
            <a:r>
              <a:rPr lang="as-IN" sz="4000" dirty="0">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চ</a:t>
            </a:r>
            <a:r>
              <a:rPr lang="en-US" sz="4000" dirty="0" err="1">
                <a:latin typeface="NikoshBAN" panose="02000000000000000000" pitchFamily="2" charset="0"/>
                <a:cs typeface="NikoshBAN" panose="02000000000000000000" pitchFamily="2" charset="0"/>
              </a:rPr>
              <a:t>েষ্টা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033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anim calcmode="lin" valueType="num">
                                      <p:cBhvr>
                                        <p:cTn id="23" dur="1000" fill="hold"/>
                                        <p:tgtEl>
                                          <p:spTgt spid="1028"/>
                                        </p:tgtEl>
                                        <p:attrNameLst>
                                          <p:attrName>style.rotation</p:attrName>
                                        </p:attrNameLst>
                                      </p:cBhvr>
                                      <p:tavLst>
                                        <p:tav tm="0">
                                          <p:val>
                                            <p:fltVal val="90"/>
                                          </p:val>
                                        </p:tav>
                                        <p:tav tm="100000">
                                          <p:val>
                                            <p:fltVal val="0"/>
                                          </p:val>
                                        </p:tav>
                                      </p:tavLst>
                                    </p:anim>
                                    <p:animEffect transition="in" filter="fade">
                                      <p:cBhvr>
                                        <p:cTn id="24" dur="1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p:cTn id="29" dur="1000" fill="hold"/>
                                        <p:tgtEl>
                                          <p:spTgt spid="1030"/>
                                        </p:tgtEl>
                                        <p:attrNameLst>
                                          <p:attrName>ppt_w</p:attrName>
                                        </p:attrNameLst>
                                      </p:cBhvr>
                                      <p:tavLst>
                                        <p:tav tm="0">
                                          <p:val>
                                            <p:fltVal val="0"/>
                                          </p:val>
                                        </p:tav>
                                        <p:tav tm="100000">
                                          <p:val>
                                            <p:strVal val="#ppt_w"/>
                                          </p:val>
                                        </p:tav>
                                      </p:tavLst>
                                    </p:anim>
                                    <p:anim calcmode="lin" valueType="num">
                                      <p:cBhvr>
                                        <p:cTn id="30" dur="1000" fill="hold"/>
                                        <p:tgtEl>
                                          <p:spTgt spid="1030"/>
                                        </p:tgtEl>
                                        <p:attrNameLst>
                                          <p:attrName>ppt_h</p:attrName>
                                        </p:attrNameLst>
                                      </p:cBhvr>
                                      <p:tavLst>
                                        <p:tav tm="0">
                                          <p:val>
                                            <p:fltVal val="0"/>
                                          </p:val>
                                        </p:tav>
                                        <p:tav tm="100000">
                                          <p:val>
                                            <p:strVal val="#ppt_h"/>
                                          </p:val>
                                        </p:tav>
                                      </p:tavLst>
                                    </p:anim>
                                    <p:anim calcmode="lin" valueType="num">
                                      <p:cBhvr>
                                        <p:cTn id="31" dur="1000" fill="hold"/>
                                        <p:tgtEl>
                                          <p:spTgt spid="1030"/>
                                        </p:tgtEl>
                                        <p:attrNameLst>
                                          <p:attrName>style.rotation</p:attrName>
                                        </p:attrNameLst>
                                      </p:cBhvr>
                                      <p:tavLst>
                                        <p:tav tm="0">
                                          <p:val>
                                            <p:fltVal val="90"/>
                                          </p:val>
                                        </p:tav>
                                        <p:tav tm="100000">
                                          <p:val>
                                            <p:fltVal val="0"/>
                                          </p:val>
                                        </p:tav>
                                      </p:tavLst>
                                    </p:anim>
                                    <p:animEffect transition="in" filter="fade">
                                      <p:cBhvr>
                                        <p:cTn id="32"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6267" y="71917"/>
            <a:ext cx="7542509" cy="1582153"/>
          </a:xfrm>
          <a:prstGeom prst="rect">
            <a:avLst/>
          </a:prstGeom>
          <a:noFill/>
        </p:spPr>
        <p:txBody>
          <a:bodyPr wrap="square" rtlCol="0">
            <a:prstTxWarp prst="textPlain">
              <a:avLst/>
            </a:prstTxWarp>
            <a:spAutoFit/>
          </a:bodyPr>
          <a:lstStyle/>
          <a:p>
            <a:pPr algn="ctr"/>
            <a:r>
              <a:rPr lang="bn-IN"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পাঠ ঘোষণা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3" name="TextBox 2"/>
          <p:cNvSpPr txBox="1"/>
          <p:nvPr/>
        </p:nvSpPr>
        <p:spPr>
          <a:xfrm>
            <a:off x="5432155" y="2159498"/>
            <a:ext cx="2874936" cy="918275"/>
          </a:xfrm>
          <a:prstGeom prst="rect">
            <a:avLst/>
          </a:prstGeom>
          <a:noFill/>
        </p:spPr>
        <p:txBody>
          <a:bodyPr wrap="square" rtlCol="0">
            <a:prstTxWarp prst="textPlain">
              <a:avLst/>
            </a:prstTxWarp>
            <a:spAutoFit/>
          </a:bodyPr>
          <a:lstStyle/>
          <a:p>
            <a:r>
              <a:rPr lang="bn-IN" sz="4800" dirty="0">
                <a:ln w="0"/>
                <a:effectLst>
                  <a:outerShdw blurRad="38100" dist="19050" dir="2700000" algn="tl" rotWithShape="0">
                    <a:schemeClr val="dk1">
                      <a:alpha val="40000"/>
                    </a:schemeClr>
                  </a:outerShdw>
                </a:effectLst>
                <a:latin typeface="NikoshBAN" pitchFamily="2" charset="0"/>
                <a:cs typeface="NikoshBAN" pitchFamily="2" charset="0"/>
              </a:rPr>
              <a:t>প্রবাস বন্ধু </a:t>
            </a:r>
            <a:endParaRPr lang="en-US" sz="4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TextBox 4"/>
          <p:cNvSpPr txBox="1"/>
          <p:nvPr/>
        </p:nvSpPr>
        <p:spPr>
          <a:xfrm>
            <a:off x="4169044" y="4277345"/>
            <a:ext cx="6799879" cy="918275"/>
          </a:xfrm>
          <a:prstGeom prst="rect">
            <a:avLst/>
          </a:prstGeom>
          <a:noFill/>
        </p:spPr>
        <p:txBody>
          <a:bodyPr wrap="square" rtlCol="0">
            <a:prstTxWarp prst="textPlain">
              <a:avLst>
                <a:gd name="adj" fmla="val 49830"/>
              </a:avLst>
            </a:prstTxWarp>
            <a:spAutoFit/>
          </a:bodyPr>
          <a:lstStyle/>
          <a:p>
            <a:pPr algn="ctr"/>
            <a:r>
              <a:rPr lang="bn-IN" sz="66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NikoshBAN" pitchFamily="2" charset="0"/>
                <a:cs typeface="NikoshBAN" pitchFamily="2" charset="0"/>
              </a:rPr>
              <a:t>সৈয়দ মুজতবা আলী  </a:t>
            </a:r>
            <a:endParaRPr lang="en-US" sz="66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pic>
        <p:nvPicPr>
          <p:cNvPr id="7" name="Picture 6">
            <a:extLst>
              <a:ext uri="{FF2B5EF4-FFF2-40B4-BE49-F238E27FC236}">
                <a16:creationId xmlns:a16="http://schemas.microsoft.com/office/drawing/2014/main" id="{CF48D324-DA01-464D-9CAF-84F3DD0C8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903" y="1772892"/>
            <a:ext cx="2561096" cy="3118252"/>
          </a:xfrm>
          <a:prstGeom prst="rect">
            <a:avLst/>
          </a:prstGeom>
        </p:spPr>
      </p:pic>
      <p:sp>
        <p:nvSpPr>
          <p:cNvPr id="6" name="TextBox 5">
            <a:extLst>
              <a:ext uri="{FF2B5EF4-FFF2-40B4-BE49-F238E27FC236}">
                <a16:creationId xmlns:a16="http://schemas.microsoft.com/office/drawing/2014/main" id="{F9BC287C-49A8-4678-A9DC-40734E8EB09D}"/>
              </a:ext>
            </a:extLst>
          </p:cNvPr>
          <p:cNvSpPr txBox="1"/>
          <p:nvPr/>
        </p:nvSpPr>
        <p:spPr>
          <a:xfrm>
            <a:off x="8548136" y="2127245"/>
            <a:ext cx="2572719" cy="769441"/>
          </a:xfrm>
          <a:prstGeom prst="rect">
            <a:avLst/>
          </a:prstGeom>
          <a:solidFill>
            <a:srgbClr val="00B0F0"/>
          </a:solid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en-US" sz="4400" dirty="0">
                <a:latin typeface="NikoshBAN" panose="02000000000000000000" pitchFamily="2" charset="0"/>
                <a:cs typeface="NikoshBAN" panose="02000000000000000000" pitchFamily="2" charset="0"/>
              </a:rPr>
              <a:t>(1</a:t>
            </a:r>
            <a:r>
              <a:rPr lang="as-IN" sz="4400" dirty="0">
                <a:latin typeface="NikoshBAN" panose="02000000000000000000" pitchFamily="2" charset="0"/>
                <a:cs typeface="NikoshBAN" panose="02000000000000000000" pitchFamily="2" charset="0"/>
              </a:rPr>
              <a:t>ম</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অ</a:t>
            </a:r>
            <a:r>
              <a:rPr lang="en-US" sz="4400" dirty="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শ</a:t>
            </a:r>
            <a:r>
              <a:rPr lang="en-US" sz="44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377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8320" y="225819"/>
            <a:ext cx="3117684" cy="646331"/>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a:ln w="11430"/>
                <a:effectLst>
                  <a:outerShdw blurRad="76200" dist="50800" dir="5400000" algn="tl" rotWithShape="0">
                    <a:srgbClr val="000000">
                      <a:alpha val="65000"/>
                    </a:srgbClr>
                  </a:outerShdw>
                </a:effectLst>
                <a:latin typeface="NikoshBAN" pitchFamily="2" charset="0"/>
                <a:cs typeface="NikoshBAN" pitchFamily="2" charset="0"/>
              </a:rPr>
              <a:t>লেখক পরিচিতি </a:t>
            </a:r>
            <a:endParaRPr lang="en-US" sz="36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TextBox 3"/>
          <p:cNvSpPr txBox="1"/>
          <p:nvPr/>
        </p:nvSpPr>
        <p:spPr>
          <a:xfrm>
            <a:off x="4546816" y="1362524"/>
            <a:ext cx="3733800" cy="3048000"/>
          </a:xfrm>
          <a:prstGeom prst="rect">
            <a:avLst/>
          </a:prstGeom>
          <a:noFill/>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সৈয়দ মুজতবা আলী </a:t>
            </a:r>
            <a:endParaRPr lang="en-US"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8979478" y="1105800"/>
            <a:ext cx="2292927"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IN" sz="2800" dirty="0">
                <a:solidFill>
                  <a:schemeClr val="tx1"/>
                </a:solidFill>
                <a:latin typeface="NikoshBAN" pitchFamily="2" charset="0"/>
                <a:cs typeface="NikoshBAN" pitchFamily="2" charset="0"/>
              </a:rPr>
              <a:t>জন্মঃ১৯০</a:t>
            </a:r>
            <a:r>
              <a:rPr lang="en-US" sz="2800" dirty="0">
                <a:solidFill>
                  <a:schemeClr val="tx1"/>
                </a:solidFill>
                <a:latin typeface="NikoshBAN" pitchFamily="2" charset="0"/>
                <a:cs typeface="NikoshBAN" pitchFamily="2" charset="0"/>
              </a:rPr>
              <a:t>4সালে </a:t>
            </a:r>
          </a:p>
          <a:p>
            <a:pPr algn="just"/>
            <a:r>
              <a:rPr lang="bn-IN" sz="2800" dirty="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১৩ই সেপ্টেম্বর জন্ম গ্রহণ করেন। </a:t>
            </a:r>
            <a:endParaRPr lang="en-US" sz="2800" dirty="0">
              <a:solidFill>
                <a:schemeClr val="tx1"/>
              </a:solidFill>
              <a:latin typeface="NikoshBAN" pitchFamily="2" charset="0"/>
              <a:cs typeface="NikoshBAN" pitchFamily="2" charset="0"/>
            </a:endParaRPr>
          </a:p>
        </p:txBody>
      </p:sp>
      <p:sp>
        <p:nvSpPr>
          <p:cNvPr id="6" name="TextBox 5"/>
          <p:cNvSpPr txBox="1"/>
          <p:nvPr/>
        </p:nvSpPr>
        <p:spPr>
          <a:xfrm>
            <a:off x="8419396" y="2721814"/>
            <a:ext cx="3316636"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2800" dirty="0">
                <a:solidFill>
                  <a:schemeClr val="tx1"/>
                </a:solidFill>
                <a:latin typeface="NikoshBAN" pitchFamily="2" charset="0"/>
                <a:cs typeface="NikoshBAN" pitchFamily="2" charset="0"/>
              </a:rPr>
              <a:t>জন্মস্থানঃ আসামের    কাছার জেলার করিমগঞ্জ। পৈতৃক নিবাস-মৌলভীবাজার । </a:t>
            </a:r>
            <a:endParaRPr lang="en-US" sz="2800" dirty="0">
              <a:solidFill>
                <a:schemeClr val="tx1"/>
              </a:solidFill>
              <a:latin typeface="NikoshBAN" pitchFamily="2" charset="0"/>
              <a:cs typeface="NikoshBAN" pitchFamily="2" charset="0"/>
            </a:endParaRPr>
          </a:p>
        </p:txBody>
      </p:sp>
      <p:sp>
        <p:nvSpPr>
          <p:cNvPr id="7" name="TextBox 6"/>
          <p:cNvSpPr txBox="1"/>
          <p:nvPr/>
        </p:nvSpPr>
        <p:spPr>
          <a:xfrm>
            <a:off x="5046049" y="4886113"/>
            <a:ext cx="2735333" cy="83099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bn-IN" sz="2400" dirty="0">
                <a:solidFill>
                  <a:schemeClr val="tx1"/>
                </a:solidFill>
                <a:latin typeface="NikoshBAN" pitchFamily="2" charset="0"/>
                <a:cs typeface="NikoshBAN" pitchFamily="2" charset="0"/>
              </a:rPr>
              <a:t>কর্মজীবনঃ বিভিন্ন কলেজ ও বিশ্ববিদ্যালয়ে অধ্যাপনা। </a:t>
            </a:r>
            <a:endParaRPr lang="en-US" sz="2400" dirty="0">
              <a:solidFill>
                <a:schemeClr val="tx1"/>
              </a:solidFill>
              <a:latin typeface="NikoshBAN" pitchFamily="2" charset="0"/>
              <a:cs typeface="NikoshBAN" pitchFamily="2" charset="0"/>
            </a:endParaRPr>
          </a:p>
        </p:txBody>
      </p:sp>
      <p:sp>
        <p:nvSpPr>
          <p:cNvPr id="8" name="TextBox 7"/>
          <p:cNvSpPr txBox="1"/>
          <p:nvPr/>
        </p:nvSpPr>
        <p:spPr>
          <a:xfrm>
            <a:off x="1218292" y="2656198"/>
            <a:ext cx="2735333"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IN" dirty="0">
                <a:solidFill>
                  <a:schemeClr val="tx1"/>
                </a:solidFill>
                <a:latin typeface="NikoshBAN" pitchFamily="2" charset="0"/>
                <a:cs typeface="NikoshBAN" pitchFamily="2" charset="0"/>
              </a:rPr>
              <a:t>শিক্ষাজীবনঃ সিলেট গভর্মেন্ট  হাইস্কুল থেকে মাধ্যমিক, শান্তি নিকেতন স্কুল থেকে উচ্চ মাধ্যমিক, বিশ্বভারতী বিদ্যালয় থেকে স্নাতক, ১৯৩২ খ্রিস্টাব্দে বন বিশ্ববিদ্যালয় থেকে ডক্টরেট ডিগ্রি লাভ করেন। </a:t>
            </a:r>
            <a:endParaRPr lang="en-US" dirty="0">
              <a:solidFill>
                <a:schemeClr val="tx1"/>
              </a:solidFill>
              <a:latin typeface="NikoshBAN" pitchFamily="2" charset="0"/>
              <a:cs typeface="NikoshBAN" pitchFamily="2" charset="0"/>
            </a:endParaRPr>
          </a:p>
        </p:txBody>
      </p:sp>
      <p:sp>
        <p:nvSpPr>
          <p:cNvPr id="9" name="TextBox 8"/>
          <p:cNvSpPr txBox="1"/>
          <p:nvPr/>
        </p:nvSpPr>
        <p:spPr>
          <a:xfrm>
            <a:off x="1218292" y="4895311"/>
            <a:ext cx="3001504" cy="1200329"/>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sz="2400" dirty="0">
                <a:solidFill>
                  <a:schemeClr val="tx1"/>
                </a:solidFill>
                <a:latin typeface="NikoshBAN" pitchFamily="2" charset="0"/>
                <a:cs typeface="NikoshBAN" pitchFamily="2" charset="0"/>
              </a:rPr>
              <a:t>উল্লেখযোগ্য রচনাঃ দেশে-বিদেশে, পঞ্চতন্ত্র, চাচা কাহিনী, ময়ুরকন্ঠী, শবনম ইত্যাদি। </a:t>
            </a:r>
            <a:endParaRPr lang="en-US" sz="2400" dirty="0">
              <a:solidFill>
                <a:schemeClr val="tx1"/>
              </a:solidFill>
              <a:latin typeface="NikoshBAN" pitchFamily="2" charset="0"/>
              <a:cs typeface="NikoshBAN" pitchFamily="2" charset="0"/>
            </a:endParaRPr>
          </a:p>
        </p:txBody>
      </p:sp>
      <p:sp>
        <p:nvSpPr>
          <p:cNvPr id="10" name="TextBox 9"/>
          <p:cNvSpPr txBox="1"/>
          <p:nvPr/>
        </p:nvSpPr>
        <p:spPr>
          <a:xfrm>
            <a:off x="1131905" y="1362524"/>
            <a:ext cx="3413971"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2800" dirty="0">
                <a:solidFill>
                  <a:schemeClr val="tx1"/>
                </a:solidFill>
                <a:latin typeface="NikoshBAN" pitchFamily="2" charset="0"/>
                <a:cs typeface="NikoshBAN" pitchFamily="2" charset="0"/>
              </a:rPr>
              <a:t>মৃত্যুঃ ১১ই ফেব্রুয়ারী, ১৯৭৪ খ্রিস্টাব্দে ঢাকায়। </a:t>
            </a:r>
            <a:endParaRPr lang="en-US" sz="2800" dirty="0">
              <a:solidFill>
                <a:schemeClr val="tx1"/>
              </a:solidFill>
              <a:latin typeface="NikoshBAN" pitchFamily="2" charset="0"/>
              <a:cs typeface="NikoshBAN" pitchFamily="2" charset="0"/>
            </a:endParaRPr>
          </a:p>
        </p:txBody>
      </p:sp>
      <p:pic>
        <p:nvPicPr>
          <p:cNvPr id="13" name="Picture 12">
            <a:extLst>
              <a:ext uri="{FF2B5EF4-FFF2-40B4-BE49-F238E27FC236}">
                <a16:creationId xmlns:a16="http://schemas.microsoft.com/office/drawing/2014/main" id="{1276838B-8177-4FFC-8600-14632E4DF34C}"/>
              </a:ext>
            </a:extLst>
          </p:cNvPr>
          <p:cNvPicPr>
            <a:picLocks noChangeAspect="1"/>
          </p:cNvPicPr>
          <p:nvPr/>
        </p:nvPicPr>
        <p:blipFill rotWithShape="1">
          <a:blip r:embed="rId2">
            <a:extLst>
              <a:ext uri="{28A0092B-C50C-407E-A947-70E740481C1C}">
                <a14:useLocalDpi xmlns:a14="http://schemas.microsoft.com/office/drawing/2010/main" val="0"/>
              </a:ext>
            </a:extLst>
          </a:blip>
          <a:srcRect l="35126"/>
          <a:stretch/>
        </p:blipFill>
        <p:spPr>
          <a:xfrm>
            <a:off x="5265959" y="2265636"/>
            <a:ext cx="2422406" cy="2254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9">
            <a:extLst>
              <a:ext uri="{FF2B5EF4-FFF2-40B4-BE49-F238E27FC236}">
                <a16:creationId xmlns:a16="http://schemas.microsoft.com/office/drawing/2014/main" id="{DEDF7445-2F75-4888-BF98-0D46C8E3DB9A}"/>
              </a:ext>
            </a:extLst>
          </p:cNvPr>
          <p:cNvSpPr/>
          <p:nvPr/>
        </p:nvSpPr>
        <p:spPr>
          <a:xfrm>
            <a:off x="8419396" y="4671269"/>
            <a:ext cx="3440430" cy="1279079"/>
          </a:xfrm>
          <a:prstGeom prst="roundRect">
            <a:avLst>
              <a:gd name="adj" fmla="val 11755"/>
            </a:avLst>
          </a:prstGeom>
          <a:solidFill>
            <a:srgbClr val="00B0F0"/>
          </a:solidFill>
          <a:ln w="25400" cap="flat" cmpd="dbl"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তার</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a:t>
            </a: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পিতার</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a:t>
            </a: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নাম</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ও </a:t>
            </a: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শিক্ষাজীবনঃসিকান্দর</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a:t>
            </a: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আলী</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a:t>
            </a: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তার</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a:t>
            </a:r>
            <a:r>
              <a:rPr kumimoji="0" lang="en-US" sz="2400" b="0" i="0" u="none" strike="noStrike" kern="0" cap="none" spc="0" normalizeH="0" baseline="0" noProof="0" dirty="0" err="1">
                <a:ln>
                  <a:noFill/>
                </a:ln>
                <a:solidFill>
                  <a:srgbClr val="EEECE1">
                    <a:lumMod val="10000"/>
                  </a:srgbClr>
                </a:solidFill>
                <a:effectLst/>
                <a:uLnTx/>
                <a:uFillTx/>
                <a:latin typeface="NikoshBAN" pitchFamily="2" charset="0"/>
                <a:ea typeface="+mn-ea"/>
                <a:cs typeface="NikoshBAN" pitchFamily="2" charset="0"/>
              </a:rPr>
              <a:t>পিতা</a:t>
            </a:r>
            <a:r>
              <a:rPr kumimoji="0" lang="en-US" sz="2400" b="0" i="0" u="none" strike="noStrike" kern="0" cap="none" spc="0" normalizeH="0" baseline="0" noProof="0" dirty="0">
                <a:ln>
                  <a:noFill/>
                </a:ln>
                <a:solidFill>
                  <a:srgbClr val="EEECE1">
                    <a:lumMod val="10000"/>
                  </a:srgbClr>
                </a:solidFill>
                <a:effectLst/>
                <a:uLnTx/>
                <a:uFillTx/>
                <a:latin typeface="NikoshBAN" pitchFamily="2" charset="0"/>
                <a:ea typeface="+mn-ea"/>
                <a:cs typeface="NikoshBAN" pitchFamily="2" charset="0"/>
              </a:rPr>
              <a:t>। </a:t>
            </a:r>
          </a:p>
        </p:txBody>
      </p:sp>
    </p:spTree>
    <p:extLst>
      <p:ext uri="{BB962C8B-B14F-4D97-AF65-F5344CB8AC3E}">
        <p14:creationId xmlns:p14="http://schemas.microsoft.com/office/powerpoint/2010/main" val="2146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by="(-#ppt_w*2)" calcmode="lin" valueType="num">
                                      <p:cBhvr rctx="PPT">
                                        <p:cTn id="39" dur="500" autoRev="1" fill="hold">
                                          <p:stCondLst>
                                            <p:cond delay="0"/>
                                          </p:stCondLst>
                                        </p:cTn>
                                        <p:tgtEl>
                                          <p:spTgt spid="9"/>
                                        </p:tgtEl>
                                        <p:attrNameLst>
                                          <p:attrName>ppt_w</p:attrName>
                                        </p:attrNameLst>
                                      </p:cBhvr>
                                    </p:anim>
                                    <p:anim by="(#ppt_w*0.50)" calcmode="lin" valueType="num">
                                      <p:cBhvr>
                                        <p:cTn id="40" dur="500" decel="50000" autoRev="1" fill="hold">
                                          <p:stCondLst>
                                            <p:cond delay="0"/>
                                          </p:stCondLst>
                                        </p:cTn>
                                        <p:tgtEl>
                                          <p:spTgt spid="9"/>
                                        </p:tgtEl>
                                        <p:attrNameLst>
                                          <p:attrName>ppt_x</p:attrName>
                                        </p:attrNameLst>
                                      </p:cBhvr>
                                    </p:anim>
                                    <p:anim from="(-#ppt_h/2)" to="(#ppt_y)" calcmode="lin" valueType="num">
                                      <p:cBhvr>
                                        <p:cTn id="41" dur="1000" fill="hold">
                                          <p:stCondLst>
                                            <p:cond delay="0"/>
                                          </p:stCondLst>
                                        </p:cTn>
                                        <p:tgtEl>
                                          <p:spTgt spid="9"/>
                                        </p:tgtEl>
                                        <p:attrNameLst>
                                          <p:attrName>ppt_y</p:attrName>
                                        </p:attrNameLst>
                                      </p:cBhvr>
                                    </p:anim>
                                    <p:animRot by="21600000">
                                      <p:cBhvr>
                                        <p:cTn id="42" dur="1000" fill="hold">
                                          <p:stCondLst>
                                            <p:cond delay="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by="(-#ppt_w*2)" calcmode="lin" valueType="num">
                                      <p:cBhvr rctx="PPT">
                                        <p:cTn id="47" dur="500" autoRev="1" fill="hold">
                                          <p:stCondLst>
                                            <p:cond delay="0"/>
                                          </p:stCondLst>
                                        </p:cTn>
                                        <p:tgtEl>
                                          <p:spTgt spid="10"/>
                                        </p:tgtEl>
                                        <p:attrNameLst>
                                          <p:attrName>ppt_w</p:attrName>
                                        </p:attrNameLst>
                                      </p:cBhvr>
                                    </p:anim>
                                    <p:anim by="(#ppt_w*0.50)" calcmode="lin" valueType="num">
                                      <p:cBhvr>
                                        <p:cTn id="48" dur="500" decel="50000" autoRev="1" fill="hold">
                                          <p:stCondLst>
                                            <p:cond delay="0"/>
                                          </p:stCondLst>
                                        </p:cTn>
                                        <p:tgtEl>
                                          <p:spTgt spid="10"/>
                                        </p:tgtEl>
                                        <p:attrNameLst>
                                          <p:attrName>ppt_x</p:attrName>
                                        </p:attrNameLst>
                                      </p:cBhvr>
                                    </p:anim>
                                    <p:anim from="(-#ppt_h/2)" to="(#ppt_y)" calcmode="lin" valueType="num">
                                      <p:cBhvr>
                                        <p:cTn id="49" dur="1000" fill="hold">
                                          <p:stCondLst>
                                            <p:cond delay="0"/>
                                          </p:stCondLst>
                                        </p:cTn>
                                        <p:tgtEl>
                                          <p:spTgt spid="10"/>
                                        </p:tgtEl>
                                        <p:attrNameLst>
                                          <p:attrName>ppt_y</p:attrName>
                                        </p:attrNameLst>
                                      </p:cBhvr>
                                    </p:anim>
                                    <p:animRot by="21600000">
                                      <p:cBhvr>
                                        <p:cTn id="50" dur="1000" fill="hold">
                                          <p:stCondLst>
                                            <p:cond delay="0"/>
                                          </p:stCondLst>
                                        </p:cTn>
                                        <p:tgtEl>
                                          <p:spTgt spid="1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F9DFCC4-9215-4052-8B27-1A7A87533D0B}"/>
              </a:ext>
            </a:extLst>
          </p:cNvPr>
          <p:cNvGrpSpPr/>
          <p:nvPr/>
        </p:nvGrpSpPr>
        <p:grpSpPr>
          <a:xfrm>
            <a:off x="697424" y="3919107"/>
            <a:ext cx="10957302" cy="2078737"/>
            <a:chOff x="241381" y="3919107"/>
            <a:chExt cx="11623486" cy="2696005"/>
          </a:xfrm>
        </p:grpSpPr>
        <p:grpSp>
          <p:nvGrpSpPr>
            <p:cNvPr id="2" name="Group 1">
              <a:extLst>
                <a:ext uri="{FF2B5EF4-FFF2-40B4-BE49-F238E27FC236}">
                  <a16:creationId xmlns:a16="http://schemas.microsoft.com/office/drawing/2014/main" id="{D2D1DB1C-0639-40A1-9A6F-285E0F32B50D}"/>
                </a:ext>
              </a:extLst>
            </p:cNvPr>
            <p:cNvGrpSpPr/>
            <p:nvPr/>
          </p:nvGrpSpPr>
          <p:grpSpPr>
            <a:xfrm>
              <a:off x="2070207" y="3938156"/>
              <a:ext cx="7553244" cy="2676956"/>
              <a:chOff x="2070207" y="3938156"/>
              <a:chExt cx="7553244" cy="2676956"/>
            </a:xfrm>
          </p:grpSpPr>
          <p:pic>
            <p:nvPicPr>
              <p:cNvPr id="2058" name="Picture 10" descr="দেশে বিদেশে - সৈয়দ মুজতবা আলী | PDF ...">
                <a:extLst>
                  <a:ext uri="{FF2B5EF4-FFF2-40B4-BE49-F238E27FC236}">
                    <a16:creationId xmlns:a16="http://schemas.microsoft.com/office/drawing/2014/main" id="{0A8C8333-E38E-49ED-A788-B24229FBB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376" y="3995737"/>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আধুনিক বাংলা সাহিত্যের অন্যতম ...">
                <a:extLst>
                  <a:ext uri="{FF2B5EF4-FFF2-40B4-BE49-F238E27FC236}">
                    <a16:creationId xmlns:a16="http://schemas.microsoft.com/office/drawing/2014/main" id="{FD668ADE-6731-43F2-9BAF-3B593CF2C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241" y="3938156"/>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হিটলার - সৈয়দ মুজতবা আলী | Buy Hitlar - Sayed ...">
                <a:extLst>
                  <a:ext uri="{FF2B5EF4-FFF2-40B4-BE49-F238E27FC236}">
                    <a16:creationId xmlns:a16="http://schemas.microsoft.com/office/drawing/2014/main" id="{8149FB43-F72D-48DA-9030-DFB26B22C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207" y="3995737"/>
                <a:ext cx="17621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দেশে বিদেশে -সৈয়দ মুজতবা আলী | Scrabble ...">
                <a:extLst>
                  <a:ext uri="{FF2B5EF4-FFF2-40B4-BE49-F238E27FC236}">
                    <a16:creationId xmlns:a16="http://schemas.microsoft.com/office/drawing/2014/main" id="{C03F483F-3EAB-4C84-BF30-07AE9A950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472" y="3947681"/>
                <a:ext cx="1724025" cy="264795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CE774129-3B43-4313-9192-687D53552D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81" y="3919107"/>
              <a:ext cx="1602917" cy="2657475"/>
            </a:xfrm>
            <a:prstGeom prst="rect">
              <a:avLst/>
            </a:prstGeom>
          </p:spPr>
        </p:pic>
        <p:pic>
          <p:nvPicPr>
            <p:cNvPr id="5" name="Picture 4">
              <a:extLst>
                <a:ext uri="{FF2B5EF4-FFF2-40B4-BE49-F238E27FC236}">
                  <a16:creationId xmlns:a16="http://schemas.microsoft.com/office/drawing/2014/main" id="{A7578E47-21B5-4631-B4DE-99B04BC7C1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1793" y="3995737"/>
              <a:ext cx="1743074" cy="2290978"/>
            </a:xfrm>
            <a:prstGeom prst="rect">
              <a:avLst/>
            </a:prstGeom>
          </p:spPr>
        </p:pic>
      </p:grpSp>
      <p:grpSp>
        <p:nvGrpSpPr>
          <p:cNvPr id="6" name="Group 5">
            <a:extLst>
              <a:ext uri="{FF2B5EF4-FFF2-40B4-BE49-F238E27FC236}">
                <a16:creationId xmlns:a16="http://schemas.microsoft.com/office/drawing/2014/main" id="{8A40BC8F-6C48-4C52-93F0-C756C0ECFF14}"/>
              </a:ext>
            </a:extLst>
          </p:cNvPr>
          <p:cNvGrpSpPr/>
          <p:nvPr/>
        </p:nvGrpSpPr>
        <p:grpSpPr>
          <a:xfrm>
            <a:off x="383804" y="889864"/>
            <a:ext cx="11568293" cy="2096656"/>
            <a:chOff x="296574" y="188118"/>
            <a:chExt cx="11568293" cy="2712246"/>
          </a:xfrm>
        </p:grpSpPr>
        <p:pic>
          <p:nvPicPr>
            <p:cNvPr id="2050" name="Picture 2" descr="Amarboi.com: শ্রেষ্ঠ রম্য রচনা - সৈয়দ ...">
              <a:extLst>
                <a:ext uri="{FF2B5EF4-FFF2-40B4-BE49-F238E27FC236}">
                  <a16:creationId xmlns:a16="http://schemas.microsoft.com/office/drawing/2014/main" id="{24693703-00E4-4C52-883B-E03FF537ED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574" y="242889"/>
              <a:ext cx="17240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cha Kahini by Syed Mujtaba Ali - Banlga Funny Stories PDF">
              <a:extLst>
                <a:ext uri="{FF2B5EF4-FFF2-40B4-BE49-F238E27FC236}">
                  <a16:creationId xmlns:a16="http://schemas.microsoft.com/office/drawing/2014/main" id="{A9E58C67-B595-4393-968C-6A25178CF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2188" y="219073"/>
              <a:ext cx="172402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habnam ❤️ শবনম ❤️ (5.04MB) ❤️ Syed Mujtaba Ali ...">
              <a:extLst>
                <a:ext uri="{FF2B5EF4-FFF2-40B4-BE49-F238E27FC236}">
                  <a16:creationId xmlns:a16="http://schemas.microsoft.com/office/drawing/2014/main" id="{786B4A86-9C9E-4F2F-81C1-3555ECDFCE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187" y="188118"/>
              <a:ext cx="1714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সেরা রম্যরচনা(হার্ডকভার) – Online Gronthagar">
              <a:extLst>
                <a:ext uri="{FF2B5EF4-FFF2-40B4-BE49-F238E27FC236}">
                  <a16:creationId xmlns:a16="http://schemas.microsoft.com/office/drawing/2014/main" id="{623FFB93-314B-4C2F-8AEA-037E47B9BC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9142" y="219073"/>
              <a:ext cx="1762125" cy="260509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পঞ্চতন্ত্র - সৈয়দ মুজতবা আলী">
              <a:extLst>
                <a:ext uri="{FF2B5EF4-FFF2-40B4-BE49-F238E27FC236}">
                  <a16:creationId xmlns:a16="http://schemas.microsoft.com/office/drawing/2014/main" id="{5D1258E8-364F-4C94-8798-07F33DB2C4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73393" y="235743"/>
              <a:ext cx="2129349" cy="24813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227AF92C-8C20-43BC-9745-A68AC16326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02742" y="235743"/>
              <a:ext cx="1762125" cy="25241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97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43CF20-3F20-431D-BA22-A9826AF75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827" y="2864360"/>
            <a:ext cx="2622980" cy="3427951"/>
          </a:xfrm>
          <a:prstGeom prst="rect">
            <a:avLst/>
          </a:prstGeom>
        </p:spPr>
      </p:pic>
      <p:graphicFrame>
        <p:nvGraphicFramePr>
          <p:cNvPr id="9" name="Object 8">
            <a:hlinkClick r:id="" action="ppaction://ole?verb=0"/>
            <a:extLst>
              <a:ext uri="{FF2B5EF4-FFF2-40B4-BE49-F238E27FC236}">
                <a16:creationId xmlns:a16="http://schemas.microsoft.com/office/drawing/2014/main" id="{FC89DCC1-8BBA-4D24-B60B-FAF20AA9C67F}"/>
              </a:ext>
            </a:extLst>
          </p:cNvPr>
          <p:cNvGraphicFramePr>
            <a:graphicFrameLocks noChangeAspect="1"/>
          </p:cNvGraphicFramePr>
          <p:nvPr>
            <p:extLst>
              <p:ext uri="{D42A27DB-BD31-4B8C-83A1-F6EECF244321}">
                <p14:modId xmlns:p14="http://schemas.microsoft.com/office/powerpoint/2010/main" val="2624412127"/>
              </p:ext>
            </p:extLst>
          </p:nvPr>
        </p:nvGraphicFramePr>
        <p:xfrm>
          <a:off x="1279311" y="4148284"/>
          <a:ext cx="3127375" cy="430051"/>
        </p:xfrm>
        <a:graphic>
          <a:graphicData uri="http://schemas.openxmlformats.org/presentationml/2006/ole">
            <mc:AlternateContent xmlns:mc="http://schemas.openxmlformats.org/markup-compatibility/2006">
              <mc:Choice xmlns:v="urn:schemas-microsoft-com:vml" Requires="v">
                <p:oleObj spid="_x0000_s5131" name="Packager Shell Object" showAsIcon="1" r:id="rId4" imgW="3127680" imgH="488520" progId="Package">
                  <p:embed/>
                </p:oleObj>
              </mc:Choice>
              <mc:Fallback>
                <p:oleObj name="Packager Shell Object" showAsIcon="1" r:id="rId4" imgW="3127680" imgH="488520" progId="Package">
                  <p:embed/>
                  <p:pic>
                    <p:nvPicPr>
                      <p:cNvPr id="2" name="Object 1">
                        <a:hlinkClick r:id="" action="ppaction://ole?verb=0"/>
                        <a:extLst>
                          <a:ext uri="{FF2B5EF4-FFF2-40B4-BE49-F238E27FC236}">
                            <a16:creationId xmlns:a16="http://schemas.microsoft.com/office/drawing/2014/main" id="{35821847-1608-4BE7-A999-22A54629B9D7}"/>
                          </a:ext>
                        </a:extLst>
                      </p:cNvPr>
                      <p:cNvPicPr/>
                      <p:nvPr/>
                    </p:nvPicPr>
                    <p:blipFill>
                      <a:blip r:embed="rId5"/>
                      <a:stretch>
                        <a:fillRect/>
                      </a:stretch>
                    </p:blipFill>
                    <p:spPr>
                      <a:xfrm>
                        <a:off x="1279311" y="4148284"/>
                        <a:ext cx="3127375" cy="43005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81ED4A8C-CF36-49C1-99D8-38CCB6521302}"/>
              </a:ext>
            </a:extLst>
          </p:cNvPr>
          <p:cNvSpPr txBox="1"/>
          <p:nvPr/>
        </p:nvSpPr>
        <p:spPr>
          <a:xfrm>
            <a:off x="1549831" y="679899"/>
            <a:ext cx="7905425" cy="1754326"/>
          </a:xfrm>
          <a:prstGeom prst="rect">
            <a:avLst/>
          </a:prstGeom>
          <a:noFill/>
        </p:spPr>
        <p:txBody>
          <a:bodyPr wrap="square">
            <a:spAutoFit/>
          </a:bodyPr>
          <a:lstStyle/>
          <a:p>
            <a:r>
              <a:rPr kumimoji="0" lang="bn-IN" sz="3600" b="0" i="0" u="none" strike="noStrike" kern="1200" cap="none" spc="0" normalizeH="0" baseline="0" noProof="0" dirty="0">
                <a:ln>
                  <a:noFill/>
                </a:ln>
                <a:effectLst/>
                <a:uLnTx/>
                <a:uFillTx/>
                <a:latin typeface="NikoshBAN" pitchFamily="2" charset="0"/>
                <a:cs typeface="NikoshBAN" pitchFamily="2" charset="0"/>
              </a:rPr>
              <a:t>ব্যঙ্গ ও রম্য-রসিকতার লেখক সৈয়দ মুজতবা আলীর ‘প্রবাস বন্ধু’ গল্পটি তাঁর ‘দেশে বিদেশে’ গ্রন্থে</a:t>
            </a:r>
            <a:r>
              <a:rPr lang="en-US" sz="3600" dirty="0">
                <a:latin typeface="NikoshBAN" pitchFamily="2" charset="0"/>
                <a:cs typeface="NikoshBAN" pitchFamily="2" charset="0"/>
              </a:rPr>
              <a:t>র </a:t>
            </a:r>
            <a:r>
              <a:rPr lang="en-US" sz="3600" dirty="0" err="1">
                <a:latin typeface="NikoshBAN" pitchFamily="2" charset="0"/>
                <a:cs typeface="NikoshBAN" pitchFamily="2" charset="0"/>
              </a:rPr>
              <a:t>পঞ্চদশ</a:t>
            </a:r>
            <a:r>
              <a:rPr lang="en-US" sz="3600" dirty="0">
                <a:latin typeface="NikoshBAN" pitchFamily="2" charset="0"/>
                <a:cs typeface="NikoshBAN" pitchFamily="2" charset="0"/>
              </a:rPr>
              <a:t> অ</a:t>
            </a:r>
            <a:r>
              <a:rPr lang="as-IN" sz="3600" dirty="0">
                <a:latin typeface="NikoshBAN" pitchFamily="2" charset="0"/>
                <a:cs typeface="NikoshBAN" pitchFamily="2" charset="0"/>
              </a:rPr>
              <a:t>ং</a:t>
            </a:r>
            <a:r>
              <a:rPr lang="en-US" sz="3600" dirty="0">
                <a:latin typeface="NikoshBAN" pitchFamily="2" charset="0"/>
                <a:cs typeface="NikoshBAN" pitchFamily="2" charset="0"/>
              </a:rPr>
              <a:t>শ </a:t>
            </a:r>
            <a:r>
              <a:rPr lang="en-US" sz="3600" dirty="0" err="1">
                <a:latin typeface="NikoshBAN" pitchFamily="2" charset="0"/>
                <a:cs typeface="NikoshBAN" pitchFamily="2" charset="0"/>
              </a:rPr>
              <a:t>থে</a:t>
            </a:r>
            <a:r>
              <a:rPr kumimoji="0" lang="bn-IN" sz="3600" b="0" i="0" u="none" strike="noStrike" kern="1200" cap="none" spc="0" normalizeH="0" baseline="0" noProof="0" dirty="0">
                <a:ln>
                  <a:noFill/>
                </a:ln>
                <a:effectLst/>
                <a:uLnTx/>
                <a:uFillTx/>
                <a:latin typeface="NikoshBAN" pitchFamily="2" charset="0"/>
                <a:cs typeface="NikoshBAN" pitchFamily="2" charset="0"/>
              </a:rPr>
              <a:t>কে নেওয়া হয়েছে। </a:t>
            </a:r>
            <a:endParaRPr lang="en-US" sz="2400" dirty="0"/>
          </a:p>
        </p:txBody>
      </p:sp>
    </p:spTree>
    <p:extLst>
      <p:ext uri="{BB962C8B-B14F-4D97-AF65-F5344CB8AC3E}">
        <p14:creationId xmlns:p14="http://schemas.microsoft.com/office/powerpoint/2010/main" val="37082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DD7995-1971-4681-A68F-A4EAF43345E1}"/>
              </a:ext>
            </a:extLst>
          </p:cNvPr>
          <p:cNvSpPr txBox="1"/>
          <p:nvPr/>
        </p:nvSpPr>
        <p:spPr>
          <a:xfrm>
            <a:off x="2041901" y="2119788"/>
            <a:ext cx="7334572" cy="2800767"/>
          </a:xfrm>
          <a:prstGeom prst="rect">
            <a:avLst/>
          </a:prstGeom>
          <a:noFill/>
        </p:spPr>
        <p:txBody>
          <a:bodyPr wrap="square">
            <a:spAutoFit/>
          </a:bodyPr>
          <a:lstStyle/>
          <a:p>
            <a:r>
              <a:rPr lang="en-US" sz="4400" dirty="0">
                <a:latin typeface="NikoshBAN" panose="02000000000000000000" pitchFamily="2" charset="0"/>
                <a:cs typeface="NikoshBAN" panose="02000000000000000000" pitchFamily="2" charset="0"/>
              </a:rPr>
              <a:t>এ </a:t>
            </a:r>
            <a:r>
              <a:rPr lang="en-US" sz="4400" dirty="0" err="1">
                <a:latin typeface="NikoshBAN" panose="02000000000000000000" pitchFamily="2" charset="0"/>
                <a:cs typeface="NikoshBAN" panose="02000000000000000000" pitchFamily="2" charset="0"/>
              </a:rPr>
              <a:t>পাঠ</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শিক্ষার্থীরা</a:t>
            </a:r>
            <a:r>
              <a:rPr lang="en-US" sz="4400" dirty="0">
                <a:latin typeface="NikoshBAN" panose="02000000000000000000" pitchFamily="2" charset="0"/>
                <a:cs typeface="NikoshBAN" panose="02000000000000000000" pitchFamily="2" charset="0"/>
              </a:rPr>
              <a:t>--------।</a:t>
            </a:r>
          </a:p>
          <a:p>
            <a:r>
              <a:rPr lang="as-IN" sz="4400" dirty="0">
                <a:latin typeface="NikoshBAN" panose="02000000000000000000" pitchFamily="2" charset="0"/>
                <a:cs typeface="NikoshBAN" panose="02000000000000000000" pitchFamily="2" charset="0"/>
              </a:rPr>
              <a:t>১</a:t>
            </a:r>
            <a:r>
              <a:rPr lang="en-US" sz="4400" dirty="0">
                <a:latin typeface="NikoshBAN" panose="02000000000000000000" pitchFamily="2" charset="0"/>
                <a:cs typeface="NikoshBAN" panose="02000000000000000000" pitchFamily="2" charset="0"/>
              </a:rPr>
              <a:t>।</a:t>
            </a:r>
            <a:r>
              <a:rPr lang="en-US" sz="4400" dirty="0" err="1">
                <a:latin typeface="NikoshBAN" panose="02000000000000000000" pitchFamily="2" charset="0"/>
                <a:cs typeface="NikoshBAN" panose="02000000000000000000" pitchFamily="2" charset="0"/>
              </a:rPr>
              <a:t>লেখক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পরিচিতি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 </a:t>
            </a:r>
          </a:p>
          <a:p>
            <a:r>
              <a:rPr lang="as-IN" sz="4400" dirty="0">
                <a:latin typeface="NikoshBAN" panose="02000000000000000000" pitchFamily="2" charset="0"/>
                <a:cs typeface="NikoshBAN" panose="02000000000000000000" pitchFamily="2" charset="0"/>
              </a:rPr>
              <a:t>২</a:t>
            </a:r>
            <a:r>
              <a:rPr lang="en-US" sz="4400" dirty="0">
                <a:latin typeface="NikoshBAN" panose="02000000000000000000" pitchFamily="2" charset="0"/>
                <a:cs typeface="NikoshBAN" panose="02000000000000000000" pitchFamily="2" charset="0"/>
              </a:rPr>
              <a:t>।</a:t>
            </a:r>
            <a:r>
              <a:rPr lang="en-US" sz="4400" dirty="0" err="1">
                <a:latin typeface="NikoshBAN" panose="02000000000000000000" pitchFamily="2" charset="0"/>
                <a:cs typeface="NikoshBAN" panose="02000000000000000000" pitchFamily="2" charset="0"/>
              </a:rPr>
              <a:t>শুদ্ধ</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উচ্চারণে</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গল্পটি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পড়তে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endParaRPr lang="en-US" sz="4400"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৩</a:t>
            </a:r>
            <a:r>
              <a:rPr lang="en-US" sz="4400" dirty="0">
                <a:latin typeface="NikoshBAN" panose="02000000000000000000" pitchFamily="2" charset="0"/>
                <a:cs typeface="NikoshBAN" panose="02000000000000000000" pitchFamily="2" charset="0"/>
              </a:rPr>
              <a:t>।</a:t>
            </a:r>
            <a:r>
              <a:rPr lang="en-US" sz="4400" dirty="0" err="1">
                <a:latin typeface="NikoshBAN" panose="02000000000000000000" pitchFamily="2" charset="0"/>
                <a:cs typeface="NikoshBAN" panose="02000000000000000000" pitchFamily="2" charset="0"/>
              </a:rPr>
              <a:t>নতুন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অর্থ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 </a:t>
            </a:r>
            <a:endParaRPr lang="en-US" sz="4400" dirty="0"/>
          </a:p>
        </p:txBody>
      </p:sp>
      <p:sp>
        <p:nvSpPr>
          <p:cNvPr id="5" name="TextBox 4">
            <a:extLst>
              <a:ext uri="{FF2B5EF4-FFF2-40B4-BE49-F238E27FC236}">
                <a16:creationId xmlns:a16="http://schemas.microsoft.com/office/drawing/2014/main" id="{055AE5F6-5FAA-4E6A-94A6-5C6966B981E5}"/>
              </a:ext>
            </a:extLst>
          </p:cNvPr>
          <p:cNvSpPr txBox="1"/>
          <p:nvPr/>
        </p:nvSpPr>
        <p:spPr>
          <a:xfrm>
            <a:off x="4122549" y="444985"/>
            <a:ext cx="3719594" cy="923330"/>
          </a:xfrm>
          <a:prstGeom prst="rect">
            <a:avLst/>
          </a:prstGeom>
          <a:solidFill>
            <a:schemeClr val="accent1">
              <a:lumMod val="75000"/>
            </a:schemeClr>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wrap="square">
            <a:spAutoFit/>
          </a:bodyPr>
          <a:lstStyle/>
          <a:p>
            <a:r>
              <a:rPr kumimoji="0" lang="en-US" sz="5400" b="1"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bn-IN" sz="5400" b="1"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শিখনফল</a:t>
            </a:r>
            <a:endParaRPr lang="en-US" dirty="0"/>
          </a:p>
        </p:txBody>
      </p:sp>
    </p:spTree>
    <p:extLst>
      <p:ext uri="{BB962C8B-B14F-4D97-AF65-F5344CB8AC3E}">
        <p14:creationId xmlns:p14="http://schemas.microsoft.com/office/powerpoint/2010/main" val="16402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47DC7-8D77-4C2C-8E8D-6EDFBE5D3D12}"/>
              </a:ext>
            </a:extLst>
          </p:cNvPr>
          <p:cNvSpPr txBox="1"/>
          <p:nvPr/>
        </p:nvSpPr>
        <p:spPr>
          <a:xfrm>
            <a:off x="865543" y="3013501"/>
            <a:ext cx="2612515" cy="830997"/>
          </a:xfrm>
          <a:prstGeom prst="rect">
            <a:avLst/>
          </a:prstGeom>
          <a:solidFill>
            <a:schemeClr val="bg2">
              <a:lumMod val="50000"/>
            </a:schemeClr>
          </a:solidFill>
        </p:spPr>
        <p:txBody>
          <a:bodyPr wrap="square">
            <a:spAutoFit/>
          </a:bodyPr>
          <a:lstStyle/>
          <a:p>
            <a:r>
              <a:rPr kumimoji="0" lang="en-US" sz="4800" i="0" u="none" strike="noStrike" kern="1200" normalizeH="0" baseline="0" noProof="0" dirty="0">
                <a:ln w="0"/>
                <a:effectLst>
                  <a:glow rad="228600">
                    <a:schemeClr val="accent2">
                      <a:satMod val="175000"/>
                      <a:alpha val="40000"/>
                    </a:schemeClr>
                  </a:glow>
                  <a:outerShdw blurRad="38100" dist="19050" dir="2700000" algn="tl" rotWithShape="0">
                    <a:schemeClr val="dk1">
                      <a:alpha val="40000"/>
                    </a:schemeClr>
                  </a:outerShdw>
                </a:effectLst>
                <a:uLnTx/>
                <a:uFillTx/>
                <a:latin typeface="NikoshBAN" pitchFamily="2" charset="0"/>
                <a:cs typeface="NikoshBAN" pitchFamily="2" charset="0"/>
              </a:rPr>
              <a:t>   </a:t>
            </a:r>
            <a:r>
              <a:rPr kumimoji="0" lang="bn-IN" sz="4800" i="0" u="none" strike="noStrike" kern="1200" normalizeH="0" baseline="0" noProof="0" dirty="0">
                <a:ln w="0"/>
                <a:effectLst>
                  <a:glow rad="228600">
                    <a:schemeClr val="accent2">
                      <a:satMod val="175000"/>
                      <a:alpha val="40000"/>
                    </a:schemeClr>
                  </a:glow>
                  <a:outerShdw blurRad="38100" dist="19050" dir="2700000" algn="tl" rotWithShape="0">
                    <a:schemeClr val="dk1">
                      <a:alpha val="40000"/>
                    </a:schemeClr>
                  </a:outerShdw>
                </a:effectLst>
                <a:uLnTx/>
                <a:uFillTx/>
                <a:latin typeface="NikoshBAN" pitchFamily="2" charset="0"/>
                <a:cs typeface="NikoshBAN" pitchFamily="2" charset="0"/>
              </a:rPr>
              <a:t>নরদানব</a:t>
            </a:r>
            <a:r>
              <a:rPr kumimoji="0" lang="bn-IN" sz="4000" b="1" i="0" u="none" strike="noStrike" kern="1200" cap="all" spc="0" normalizeH="0" baseline="0" noProof="0" dirty="0">
                <a:ln w="9000" cmpd="sng">
                  <a:solidFill>
                    <a:srgbClr val="FFC000">
                      <a:shade val="50000"/>
                      <a:satMod val="120000"/>
                    </a:srgbClr>
                  </a:solidFill>
                  <a:prstDash val="solid"/>
                </a:ln>
                <a:effectLst>
                  <a:glow rad="228600">
                    <a:schemeClr val="accent2">
                      <a:satMod val="175000"/>
                      <a:alpha val="40000"/>
                    </a:schemeClr>
                  </a:glow>
                  <a:reflection blurRad="12700" stA="28000" endPos="45000" dist="1000" dir="5400000" sy="-100000" algn="bl" rotWithShape="0"/>
                </a:effectLst>
                <a:uLnTx/>
                <a:uFillTx/>
                <a:latin typeface="NikoshBAN" pitchFamily="2" charset="0"/>
                <a:cs typeface="NikoshBAN" pitchFamily="2" charset="0"/>
              </a:rPr>
              <a:t> </a:t>
            </a:r>
            <a:endParaRPr lang="en-US" dirty="0">
              <a:effectLst>
                <a:glow rad="228600">
                  <a:schemeClr val="accent2">
                    <a:satMod val="175000"/>
                    <a:alpha val="40000"/>
                  </a:schemeClr>
                </a:glow>
              </a:effectLst>
            </a:endParaRPr>
          </a:p>
        </p:txBody>
      </p:sp>
      <p:sp>
        <p:nvSpPr>
          <p:cNvPr id="5" name="TextBox 4">
            <a:extLst>
              <a:ext uri="{FF2B5EF4-FFF2-40B4-BE49-F238E27FC236}">
                <a16:creationId xmlns:a16="http://schemas.microsoft.com/office/drawing/2014/main" id="{6010AA36-6891-468A-B9C1-B7E059C22ADA}"/>
              </a:ext>
            </a:extLst>
          </p:cNvPr>
          <p:cNvSpPr txBox="1"/>
          <p:nvPr/>
        </p:nvSpPr>
        <p:spPr>
          <a:xfrm>
            <a:off x="8784970" y="2677849"/>
            <a:ext cx="3435458" cy="1200329"/>
          </a:xfrm>
          <a:prstGeom prst="rect">
            <a:avLst/>
          </a:prstGeom>
          <a:solidFill>
            <a:schemeClr val="bg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1" i="0" u="none" strike="noStrike" kern="1200" cap="none" spc="50" normalizeH="0" baseline="0" noProof="0" dirty="0">
                <a:ln w="11430"/>
                <a:effectLst>
                  <a:glow rad="228600">
                    <a:schemeClr val="accent6">
                      <a:satMod val="175000"/>
                      <a:alpha val="40000"/>
                    </a:schemeClr>
                  </a:glow>
                  <a:outerShdw blurRad="76200" dist="50800" dir="5400000" algn="tl" rotWithShape="0">
                    <a:srgbClr val="000000">
                      <a:alpha val="65000"/>
                    </a:srgbClr>
                  </a:outerShdw>
                </a:effectLst>
                <a:uLnTx/>
                <a:uFillTx/>
                <a:latin typeface="NikoshBAN" pitchFamily="2" charset="0"/>
                <a:ea typeface="+mn-ea"/>
                <a:cs typeface="NikoshBAN" pitchFamily="2" charset="0"/>
              </a:rPr>
              <a:t>মানুষের মতো দেখতে ভয়ঙ্কর-জন্তু</a:t>
            </a:r>
            <a:r>
              <a:rPr kumimoji="0" lang="bn-IN" sz="3600" b="1" i="0" u="none" strike="noStrike" kern="1200" cap="none" spc="50" normalizeH="0" baseline="0" noProof="0" dirty="0">
                <a:ln w="11430"/>
                <a:effectLst>
                  <a:outerShdw blurRad="76200" dist="50800" dir="5400000" algn="tl" rotWithShape="0">
                    <a:srgbClr val="000000">
                      <a:alpha val="65000"/>
                    </a:srgbClr>
                  </a:outerShdw>
                </a:effectLst>
                <a:uLnTx/>
                <a:uFillTx/>
                <a:latin typeface="NikoshBAN" pitchFamily="2" charset="0"/>
                <a:ea typeface="+mn-ea"/>
                <a:cs typeface="NikoshBAN" pitchFamily="2" charset="0"/>
              </a:rPr>
              <a:t>। </a:t>
            </a:r>
            <a:endParaRPr kumimoji="0" lang="en-US" sz="3600" b="1" i="0" u="none" strike="noStrike" kern="1200" cap="none" spc="50" normalizeH="0" baseline="0" noProof="0" dirty="0">
              <a:ln w="11430"/>
              <a:effectLst>
                <a:outerShdw blurRad="76200" dist="50800" dir="5400000" algn="tl" rotWithShape="0">
                  <a:srgbClr val="000000">
                    <a:alpha val="65000"/>
                  </a:srgbClr>
                </a:outerShdw>
              </a:effectLst>
              <a:uLnTx/>
              <a:uFillTx/>
              <a:latin typeface="NikoshBAN" pitchFamily="2" charset="0"/>
              <a:ea typeface="+mn-ea"/>
              <a:cs typeface="NikoshBAN" pitchFamily="2" charset="0"/>
            </a:endParaRPr>
          </a:p>
        </p:txBody>
      </p:sp>
      <p:pic>
        <p:nvPicPr>
          <p:cNvPr id="6146" name="Picture 2" descr="Image result for মানুষের মতো যন্ত্র">
            <a:extLst>
              <a:ext uri="{FF2B5EF4-FFF2-40B4-BE49-F238E27FC236}">
                <a16:creationId xmlns:a16="http://schemas.microsoft.com/office/drawing/2014/main" id="{D1E5D39D-7714-47AD-89B1-4CA1418CF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785" y="2755254"/>
            <a:ext cx="2988470" cy="12003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EF7FE67-2912-449D-93B3-DBADC62E9557}"/>
              </a:ext>
            </a:extLst>
          </p:cNvPr>
          <p:cNvSpPr txBox="1"/>
          <p:nvPr/>
        </p:nvSpPr>
        <p:spPr>
          <a:xfrm>
            <a:off x="4789740" y="232554"/>
            <a:ext cx="2612515" cy="830997"/>
          </a:xfrm>
          <a:prstGeom prst="rect">
            <a:avLst/>
          </a:prstGeom>
          <a:solidFill>
            <a:srgbClr val="00B050"/>
          </a:solidFill>
        </p:spPr>
        <p:txBody>
          <a:bodyPr wrap="square">
            <a:spAutoFit/>
          </a:bodyPr>
          <a:lstStyle/>
          <a:p>
            <a:r>
              <a:rPr kumimoji="0" lang="en-US" sz="4800" b="1"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bn-IN" sz="4800" b="1"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শব্দার্</a:t>
            </a:r>
            <a:r>
              <a:rPr kumimoji="0" lang="bn-IN" sz="4800" b="1" i="0" u="sng" strike="noStrike" kern="1200" cap="none" spc="0" normalizeH="0" baseline="0" noProof="0" dirty="0">
                <a:ln>
                  <a:noFill/>
                </a:ln>
                <a:solidFill>
                  <a:prstClr val="black"/>
                </a:solidFill>
                <a:effectLst/>
                <a:uLnTx/>
                <a:uFillTx/>
                <a:latin typeface="NikoshBAN" pitchFamily="2" charset="0"/>
                <a:ea typeface="+mn-ea"/>
                <a:cs typeface="NikoshBAN" pitchFamily="2" charset="0"/>
              </a:rPr>
              <a:t>থ</a:t>
            </a:r>
            <a:endParaRPr lang="en-US" sz="3200" dirty="0"/>
          </a:p>
        </p:txBody>
      </p:sp>
      <p:sp>
        <p:nvSpPr>
          <p:cNvPr id="10" name="TextBox 9">
            <a:extLst>
              <a:ext uri="{FF2B5EF4-FFF2-40B4-BE49-F238E27FC236}">
                <a16:creationId xmlns:a16="http://schemas.microsoft.com/office/drawing/2014/main" id="{E44D84E5-F455-4397-9A4C-671719E60099}"/>
              </a:ext>
            </a:extLst>
          </p:cNvPr>
          <p:cNvSpPr txBox="1"/>
          <p:nvPr/>
        </p:nvSpPr>
        <p:spPr>
          <a:xfrm>
            <a:off x="807951" y="4229315"/>
            <a:ext cx="2727701" cy="923330"/>
          </a:xfrm>
          <a:prstGeom prst="rect">
            <a:avLst/>
          </a:prstGeom>
          <a:solidFill>
            <a:srgbClr val="00B0F0"/>
          </a:solidFill>
        </p:spPr>
        <p:txBody>
          <a:bodyPr wrap="square">
            <a:spAutoFit/>
          </a:bodyPr>
          <a:lstStyle/>
          <a:p>
            <a:r>
              <a:rPr kumimoji="0" lang="en-US" sz="5400" b="1" i="0" u="none" strike="noStrike" kern="1200" cap="none" spc="0" normalizeH="0" baseline="0" noProof="0" dirty="0">
                <a:ln w="1905"/>
                <a:effectLst>
                  <a:innerShdw blurRad="69850" dist="43180" dir="5400000">
                    <a:srgbClr val="000000">
                      <a:alpha val="65000"/>
                    </a:srgbClr>
                  </a:innerShdw>
                </a:effectLst>
                <a:uLnTx/>
                <a:uFillTx/>
                <a:latin typeface="NikoshBAN" pitchFamily="2" charset="0"/>
                <a:ea typeface="+mn-ea"/>
                <a:cs typeface="NikoshBAN" pitchFamily="2" charset="0"/>
              </a:rPr>
              <a:t>  </a:t>
            </a:r>
            <a:r>
              <a:rPr kumimoji="0" lang="en-US" sz="5400" b="1" i="0" u="none" strike="noStrike" kern="1200" cap="none" spc="0" normalizeH="0" baseline="0" noProof="0" dirty="0">
                <a:ln w="1905"/>
                <a:effectLst>
                  <a:glow rad="228600">
                    <a:schemeClr val="accent4">
                      <a:satMod val="175000"/>
                      <a:alpha val="40000"/>
                    </a:schemeClr>
                  </a:glow>
                  <a:innerShdw blurRad="69850" dist="43180" dir="5400000">
                    <a:srgbClr val="000000">
                      <a:alpha val="65000"/>
                    </a:srgbClr>
                  </a:innerShdw>
                </a:effectLst>
                <a:uLnTx/>
                <a:uFillTx/>
                <a:latin typeface="NikoshBAN" pitchFamily="2" charset="0"/>
                <a:ea typeface="+mn-ea"/>
                <a:cs typeface="NikoshBAN" pitchFamily="2" charset="0"/>
              </a:rPr>
              <a:t> </a:t>
            </a:r>
            <a:r>
              <a:rPr kumimoji="0" lang="bn-IN" sz="5400" b="1" i="0" u="none" strike="noStrike" kern="1200" cap="none" spc="0" normalizeH="0" baseline="0" noProof="0" dirty="0">
                <a:ln w="1905"/>
                <a:effectLst>
                  <a:glow rad="228600">
                    <a:schemeClr val="accent4">
                      <a:satMod val="175000"/>
                      <a:alpha val="40000"/>
                    </a:schemeClr>
                  </a:glow>
                  <a:innerShdw blurRad="69850" dist="43180" dir="5400000">
                    <a:srgbClr val="000000">
                      <a:alpha val="65000"/>
                    </a:srgbClr>
                  </a:innerShdw>
                </a:effectLst>
                <a:uLnTx/>
                <a:uFillTx/>
                <a:latin typeface="NikoshBAN" pitchFamily="2" charset="0"/>
                <a:ea typeface="+mn-ea"/>
                <a:cs typeface="NikoshBAN" pitchFamily="2" charset="0"/>
              </a:rPr>
              <a:t>পান্তুয়া</a:t>
            </a:r>
            <a:r>
              <a:rPr kumimoji="0" lang="bn-IN" sz="5400" b="1" i="0" u="none" strike="noStrike" kern="1200" cap="none" spc="0" normalizeH="0" baseline="0" noProof="0" dirty="0">
                <a:ln w="1905"/>
                <a:solidFill>
                  <a:srgbClr val="FF0000"/>
                </a:solidFill>
                <a:effectLst>
                  <a:glow rad="228600">
                    <a:schemeClr val="accent4">
                      <a:satMod val="175000"/>
                      <a:alpha val="40000"/>
                    </a:schemeClr>
                  </a:glow>
                  <a:innerShdw blurRad="69850" dist="43180" dir="5400000">
                    <a:srgbClr val="000000">
                      <a:alpha val="65000"/>
                    </a:srgbClr>
                  </a:innerShdw>
                </a:effectLst>
                <a:uLnTx/>
                <a:uFillTx/>
                <a:latin typeface="NikoshBAN" pitchFamily="2" charset="0"/>
                <a:ea typeface="+mn-ea"/>
                <a:cs typeface="NikoshBAN" pitchFamily="2" charset="0"/>
              </a:rPr>
              <a:t> </a:t>
            </a:r>
            <a:endParaRPr lang="en-US" dirty="0">
              <a:effectLst>
                <a:glow rad="228600">
                  <a:schemeClr val="accent4">
                    <a:satMod val="175000"/>
                    <a:alpha val="40000"/>
                  </a:schemeClr>
                </a:glow>
                <a:innerShdw blurRad="69850" dist="43180" dir="5400000">
                  <a:srgbClr val="000000">
                    <a:alpha val="65000"/>
                  </a:srgbClr>
                </a:innerShdw>
              </a:effectLst>
            </a:endParaRPr>
          </a:p>
        </p:txBody>
      </p:sp>
      <p:sp>
        <p:nvSpPr>
          <p:cNvPr id="12" name="TextBox 11">
            <a:extLst>
              <a:ext uri="{FF2B5EF4-FFF2-40B4-BE49-F238E27FC236}">
                <a16:creationId xmlns:a16="http://schemas.microsoft.com/office/drawing/2014/main" id="{60476E68-26E5-4B66-8A43-12359A100F92}"/>
              </a:ext>
            </a:extLst>
          </p:cNvPr>
          <p:cNvSpPr txBox="1"/>
          <p:nvPr/>
        </p:nvSpPr>
        <p:spPr>
          <a:xfrm>
            <a:off x="8192145" y="4475537"/>
            <a:ext cx="3936570" cy="954107"/>
          </a:xfrm>
          <a:prstGeom prst="rect">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800" b="1" i="0" u="none" strike="noStrike" kern="1200" cap="none" spc="50" normalizeH="0" baseline="0" noProof="0" dirty="0">
                <a:ln w="11430"/>
                <a:effectLst>
                  <a:glow rad="228600">
                    <a:schemeClr val="accent6">
                      <a:satMod val="175000"/>
                      <a:alpha val="40000"/>
                    </a:schemeClr>
                  </a:glow>
                  <a:outerShdw blurRad="76200" dist="50800" dir="5400000" algn="tl" rotWithShape="0">
                    <a:srgbClr val="000000">
                      <a:alpha val="65000"/>
                    </a:srgbClr>
                  </a:outerShdw>
                </a:effectLst>
                <a:uLnTx/>
                <a:uFillTx/>
                <a:latin typeface="NikoshBAN" pitchFamily="2" charset="0"/>
                <a:ea typeface="+mn-ea"/>
                <a:cs typeface="NikoshBAN" pitchFamily="2" charset="0"/>
              </a:rPr>
              <a:t>চিনির রসে ভেজানো ঘিতে কড়া ভাজা রসগোল্লা জাতীয় মিষ্টি</a:t>
            </a:r>
            <a:r>
              <a:rPr kumimoji="0" lang="bn-IN" sz="2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glow rad="228600">
                    <a:schemeClr val="accent6">
                      <a:satMod val="175000"/>
                      <a:alpha val="40000"/>
                    </a:schemeClr>
                  </a:glow>
                  <a:outerShdw blurRad="76200" dist="50800" dir="5400000" algn="tl" rotWithShape="0">
                    <a:srgbClr val="000000">
                      <a:alpha val="65000"/>
                    </a:srgbClr>
                  </a:outerShdw>
                </a:effectLst>
                <a:uLnTx/>
                <a:uFillTx/>
                <a:latin typeface="NikoshBAN" pitchFamily="2" charset="0"/>
                <a:ea typeface="+mn-ea"/>
                <a:cs typeface="NikoshBAN" pitchFamily="2" charset="0"/>
              </a:rPr>
              <a:t> </a:t>
            </a:r>
            <a:endParaRPr kumimoji="0" lang="en-US" sz="28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glow rad="228600">
                  <a:schemeClr val="accent6">
                    <a:satMod val="175000"/>
                    <a:alpha val="40000"/>
                  </a:schemeClr>
                </a:glow>
                <a:outerShdw blurRad="76200" dist="50800" dir="5400000" algn="tl" rotWithShape="0">
                  <a:srgbClr val="000000">
                    <a:alpha val="65000"/>
                  </a:srgbClr>
                </a:outerShdw>
              </a:effectLst>
              <a:uLnTx/>
              <a:uFillTx/>
              <a:latin typeface="NikoshBAN" pitchFamily="2" charset="0"/>
              <a:ea typeface="+mn-ea"/>
              <a:cs typeface="NikoshBAN" pitchFamily="2" charset="0"/>
            </a:endParaRPr>
          </a:p>
        </p:txBody>
      </p:sp>
      <p:pic>
        <p:nvPicPr>
          <p:cNvPr id="6150" name="Picture 6">
            <a:extLst>
              <a:ext uri="{FF2B5EF4-FFF2-40B4-BE49-F238E27FC236}">
                <a16:creationId xmlns:a16="http://schemas.microsoft.com/office/drawing/2014/main" id="{5DAFB3F9-1338-4869-8A6A-06849D4DF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118" y="4229315"/>
            <a:ext cx="3052137" cy="12003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D1900F0-559D-49C3-A1B2-7CDB5BDF78D0}"/>
              </a:ext>
            </a:extLst>
          </p:cNvPr>
          <p:cNvSpPr txBox="1"/>
          <p:nvPr/>
        </p:nvSpPr>
        <p:spPr>
          <a:xfrm>
            <a:off x="588644" y="5918713"/>
            <a:ext cx="3051127" cy="646331"/>
          </a:xfrm>
          <a:prstGeom prst="rect">
            <a:avLst/>
          </a:prstGeom>
          <a:solidFill>
            <a:srgbClr val="7030A0"/>
          </a:solid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glow rad="228600">
                    <a:schemeClr val="accent2">
                      <a:satMod val="175000"/>
                      <a:alpha val="40000"/>
                    </a:schemeClr>
                  </a:glow>
                </a:effectLst>
                <a:uLnTx/>
                <a:uFillTx/>
                <a:latin typeface="NikoshBAN"/>
              </a:rPr>
              <a:t>    </a:t>
            </a:r>
            <a:r>
              <a:rPr kumimoji="0" lang="en-US" sz="3600" b="0" i="0" u="none" strike="noStrike" kern="0" cap="none" spc="0" normalizeH="0" baseline="0" noProof="0" dirty="0" err="1">
                <a:ln>
                  <a:noFill/>
                </a:ln>
                <a:solidFill>
                  <a:prstClr val="black"/>
                </a:solidFill>
                <a:effectLst>
                  <a:glow rad="228600">
                    <a:schemeClr val="accent2">
                      <a:satMod val="175000"/>
                      <a:alpha val="40000"/>
                    </a:schemeClr>
                  </a:glow>
                </a:effectLst>
                <a:uLnTx/>
                <a:uFillTx/>
                <a:latin typeface="NikoshBAN"/>
              </a:rPr>
              <a:t>বারকোশ</a:t>
            </a:r>
            <a:r>
              <a:rPr kumimoji="0" lang="en-US" sz="2000" b="0" i="0" u="none" strike="noStrike" kern="0" cap="none" spc="0" normalizeH="0" baseline="0" noProof="0" dirty="0">
                <a:ln>
                  <a:noFill/>
                </a:ln>
                <a:solidFill>
                  <a:prstClr val="black"/>
                </a:solidFill>
                <a:effectLst>
                  <a:glow rad="228600">
                    <a:schemeClr val="accent2">
                      <a:satMod val="175000"/>
                      <a:alpha val="40000"/>
                    </a:schemeClr>
                  </a:glow>
                </a:effectLst>
                <a:uLnTx/>
                <a:uFillTx/>
                <a:latin typeface="NikoshBAN"/>
              </a:rPr>
              <a:t> </a:t>
            </a:r>
          </a:p>
        </p:txBody>
      </p:sp>
      <p:sp>
        <p:nvSpPr>
          <p:cNvPr id="16" name="TextBox 15">
            <a:extLst>
              <a:ext uri="{FF2B5EF4-FFF2-40B4-BE49-F238E27FC236}">
                <a16:creationId xmlns:a16="http://schemas.microsoft.com/office/drawing/2014/main" id="{5EECE7EC-8F0E-4E0D-9826-C17031FF0AAF}"/>
              </a:ext>
            </a:extLst>
          </p:cNvPr>
          <p:cNvSpPr txBox="1"/>
          <p:nvPr/>
        </p:nvSpPr>
        <p:spPr>
          <a:xfrm>
            <a:off x="8255430" y="6027003"/>
            <a:ext cx="3810000" cy="830997"/>
          </a:xfrm>
          <a:prstGeom prst="rect">
            <a:avLst/>
          </a:prstGeom>
          <a:solidFill>
            <a:srgbClr val="7030A0"/>
          </a:solid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r>
              <a:rPr kumimoji="0" lang="en-US" sz="2400" b="0" i="0" u="none" strike="noStrike" kern="0" cap="none" spc="0" normalizeH="0" baseline="0" noProof="0" dirty="0" err="1">
                <a:ln>
                  <a:noFill/>
                </a:ln>
                <a:solidFill>
                  <a:prstClr val="black"/>
                </a:solidFill>
                <a:effectLst>
                  <a:glow rad="228600">
                    <a:schemeClr val="accent6">
                      <a:satMod val="175000"/>
                      <a:alpha val="40000"/>
                    </a:schemeClr>
                  </a:glow>
                </a:effectLst>
                <a:uLnTx/>
                <a:uFillTx/>
                <a:latin typeface="NikoshBAN"/>
              </a:rPr>
              <a:t>কাঠের</a:t>
            </a:r>
            <a:r>
              <a:rPr kumimoji="0" lang="en-US" sz="24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r>
              <a:rPr kumimoji="0" lang="en-US" sz="2400" b="0" i="0" u="none" strike="noStrike" kern="0" cap="none" spc="0" normalizeH="0" baseline="0" noProof="0" dirty="0" err="1">
                <a:ln>
                  <a:noFill/>
                </a:ln>
                <a:solidFill>
                  <a:prstClr val="black"/>
                </a:solidFill>
                <a:effectLst>
                  <a:glow rad="228600">
                    <a:schemeClr val="accent6">
                      <a:satMod val="175000"/>
                      <a:alpha val="40000"/>
                    </a:schemeClr>
                  </a:glow>
                </a:effectLst>
                <a:uLnTx/>
                <a:uFillTx/>
                <a:latin typeface="NikoshBAN"/>
              </a:rPr>
              <a:t>তৈরি</a:t>
            </a:r>
            <a:r>
              <a:rPr kumimoji="0" lang="en-US" sz="24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r>
              <a:rPr kumimoji="0" lang="en-US" sz="2400" b="0" i="0" u="none" strike="noStrike" kern="0" cap="none" spc="0" normalizeH="0" baseline="0" noProof="0" dirty="0" err="1">
                <a:ln>
                  <a:noFill/>
                </a:ln>
                <a:solidFill>
                  <a:prstClr val="black"/>
                </a:solidFill>
                <a:effectLst>
                  <a:glow rad="228600">
                    <a:schemeClr val="accent6">
                      <a:satMod val="175000"/>
                      <a:alpha val="40000"/>
                    </a:schemeClr>
                  </a:glow>
                </a:effectLst>
                <a:uLnTx/>
                <a:uFillTx/>
                <a:latin typeface="NikoshBAN"/>
              </a:rPr>
              <a:t>কানা</a:t>
            </a:r>
            <a:r>
              <a:rPr kumimoji="0" lang="en-US" sz="24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r>
              <a:rPr kumimoji="0" lang="en-US" sz="2400" b="0" i="0" u="none" strike="noStrike" kern="0" cap="none" spc="0" normalizeH="0" baseline="0" noProof="0" dirty="0" err="1">
                <a:ln>
                  <a:noFill/>
                </a:ln>
                <a:solidFill>
                  <a:prstClr val="black"/>
                </a:solidFill>
                <a:effectLst>
                  <a:glow rad="228600">
                    <a:schemeClr val="accent6">
                      <a:satMod val="175000"/>
                      <a:alpha val="40000"/>
                    </a:schemeClr>
                  </a:glow>
                </a:effectLst>
                <a:uLnTx/>
                <a:uFillTx/>
                <a:latin typeface="NikoshBAN"/>
              </a:rPr>
              <a:t>উঁচু</a:t>
            </a:r>
            <a:r>
              <a:rPr kumimoji="0" lang="en-US" sz="24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r>
              <a:rPr kumimoji="0" lang="en-US" sz="2400" b="0" i="0" u="none" strike="noStrike" kern="0" cap="none" spc="0" normalizeH="0" baseline="0" noProof="0" dirty="0" err="1">
                <a:ln>
                  <a:noFill/>
                </a:ln>
                <a:solidFill>
                  <a:prstClr val="black"/>
                </a:solidFill>
                <a:effectLst>
                  <a:glow rad="228600">
                    <a:schemeClr val="accent6">
                      <a:satMod val="175000"/>
                      <a:alpha val="40000"/>
                    </a:schemeClr>
                  </a:glow>
                </a:effectLst>
                <a:uLnTx/>
                <a:uFillTx/>
                <a:latin typeface="NikoshBAN"/>
              </a:rPr>
              <a:t>বড়</a:t>
            </a:r>
            <a:r>
              <a:rPr kumimoji="0" lang="en-US" sz="24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r>
              <a:rPr kumimoji="0" lang="en-US" sz="2400" b="0" i="0" u="none" strike="noStrike" kern="0" cap="none" spc="0" normalizeH="0" baseline="0" noProof="0" dirty="0" err="1">
                <a:ln>
                  <a:noFill/>
                </a:ln>
                <a:solidFill>
                  <a:prstClr val="black"/>
                </a:solidFill>
                <a:effectLst>
                  <a:glow rad="228600">
                    <a:schemeClr val="accent6">
                      <a:satMod val="175000"/>
                      <a:alpha val="40000"/>
                    </a:schemeClr>
                  </a:glow>
                </a:effectLst>
                <a:uLnTx/>
                <a:uFillTx/>
                <a:latin typeface="NikoshBAN"/>
              </a:rPr>
              <a:t>থালা</a:t>
            </a:r>
            <a:r>
              <a:rPr kumimoji="0" lang="en-US" sz="24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rPr>
              <a:t> </a:t>
            </a:r>
            <a:endParaRPr kumimoji="0" lang="en-US" sz="2000" b="0" i="0" u="none" strike="noStrike" kern="0" cap="none" spc="0" normalizeH="0" baseline="0" noProof="0" dirty="0">
              <a:ln>
                <a:noFill/>
              </a:ln>
              <a:solidFill>
                <a:prstClr val="black"/>
              </a:solidFill>
              <a:effectLst>
                <a:glow rad="228600">
                  <a:schemeClr val="accent6">
                    <a:satMod val="175000"/>
                    <a:alpha val="40000"/>
                  </a:schemeClr>
                </a:glow>
              </a:effectLst>
              <a:uLnTx/>
              <a:uFillTx/>
              <a:latin typeface="NikoshBAN"/>
            </a:endParaRPr>
          </a:p>
        </p:txBody>
      </p:sp>
      <p:pic>
        <p:nvPicPr>
          <p:cNvPr id="6152" name="Picture 8" descr="Image result for কাঠের প্লেট">
            <a:extLst>
              <a:ext uri="{FF2B5EF4-FFF2-40B4-BE49-F238E27FC236}">
                <a16:creationId xmlns:a16="http://schemas.microsoft.com/office/drawing/2014/main" id="{249FF51A-B4FE-454C-935F-2CB1F99DAA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70" t="7056" r="6303" b="20544"/>
          <a:stretch/>
        </p:blipFill>
        <p:spPr bwMode="auto">
          <a:xfrm>
            <a:off x="4350119" y="5703376"/>
            <a:ext cx="3051127" cy="10463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40B037A-9678-47FB-A9C3-F904E8CF1C6A}"/>
              </a:ext>
            </a:extLst>
          </p:cNvPr>
          <p:cNvSpPr txBox="1"/>
          <p:nvPr/>
        </p:nvSpPr>
        <p:spPr>
          <a:xfrm>
            <a:off x="923137" y="1612081"/>
            <a:ext cx="2612515" cy="707886"/>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glow rad="228600">
                    <a:schemeClr val="accent6">
                      <a:satMod val="175000"/>
                      <a:alpha val="40000"/>
                    </a:schemeClr>
                  </a:glow>
                </a:effectLst>
                <a:uLnTx/>
                <a:uFillTx/>
                <a:latin typeface="NikoshBAN" pitchFamily="2" charset="0"/>
                <a:ea typeface="+mn-ea"/>
                <a:cs typeface="NikoshBAN" pitchFamily="2" charset="0"/>
              </a:rPr>
              <a:t>  ও </a:t>
            </a:r>
            <a:r>
              <a:rPr kumimoji="0" lang="en-US" sz="4000" b="0" i="0" u="none" strike="noStrike" kern="1200" cap="none" spc="0" normalizeH="0" baseline="0" noProof="0" dirty="0" err="1">
                <a:ln>
                  <a:noFill/>
                </a:ln>
                <a:effectLst>
                  <a:glow rad="228600">
                    <a:schemeClr val="accent6">
                      <a:satMod val="175000"/>
                      <a:alpha val="40000"/>
                    </a:schemeClr>
                  </a:glow>
                </a:effectLst>
                <a:uLnTx/>
                <a:uFillTx/>
                <a:latin typeface="NikoshBAN" pitchFamily="2" charset="0"/>
                <a:ea typeface="+mn-ea"/>
                <a:cs typeface="NikoshBAN" pitchFamily="2" charset="0"/>
              </a:rPr>
              <a:t>রভোয়া</a:t>
            </a:r>
            <a:r>
              <a:rPr kumimoji="0" lang="en-US" sz="4000" b="0" i="0" u="none" strike="noStrike" kern="1200" cap="none" spc="0" normalizeH="0" baseline="0" noProof="0" dirty="0">
                <a:ln>
                  <a:noFill/>
                </a:ln>
                <a:effectLst>
                  <a:glow rad="228600">
                    <a:schemeClr val="accent6">
                      <a:satMod val="175000"/>
                      <a:alpha val="40000"/>
                    </a:schemeClr>
                  </a:glow>
                </a:effectLst>
                <a:uLnTx/>
                <a:uFillTx/>
                <a:latin typeface="NikoshBAN" pitchFamily="2" charset="0"/>
                <a:ea typeface="+mn-ea"/>
                <a:cs typeface="NikoshBAN" pitchFamily="2" charset="0"/>
              </a:rPr>
              <a:t> </a:t>
            </a:r>
          </a:p>
        </p:txBody>
      </p:sp>
      <p:sp>
        <p:nvSpPr>
          <p:cNvPr id="21" name="TextBox 20">
            <a:extLst>
              <a:ext uri="{FF2B5EF4-FFF2-40B4-BE49-F238E27FC236}">
                <a16:creationId xmlns:a16="http://schemas.microsoft.com/office/drawing/2014/main" id="{437DF9C1-F953-415B-8966-6E22350F5AB4}"/>
              </a:ext>
            </a:extLst>
          </p:cNvPr>
          <p:cNvSpPr txBox="1"/>
          <p:nvPr/>
        </p:nvSpPr>
        <p:spPr>
          <a:xfrm>
            <a:off x="8784970" y="1477363"/>
            <a:ext cx="2969217" cy="707886"/>
          </a:xfrm>
          <a:prstGeom prst="rect">
            <a:avLst/>
          </a:prstGeom>
          <a:solidFill>
            <a:srgbClr val="0070C0"/>
          </a:solidFill>
          <a:ln w="38100">
            <a:noFill/>
          </a:ln>
        </p:spPr>
        <p:txBody>
          <a:bodyPr wrap="square" rtlCol="0">
            <a:spAutoFit/>
          </a:bodyPr>
          <a:lstStyle/>
          <a:p>
            <a:r>
              <a:rPr lang="en-US" sz="4000" dirty="0" err="1">
                <a:effectLst>
                  <a:glow rad="228600">
                    <a:schemeClr val="accent6">
                      <a:satMod val="175000"/>
                      <a:alpha val="40000"/>
                    </a:schemeClr>
                  </a:glow>
                </a:effectLst>
                <a:latin typeface="NikoshBAN" pitchFamily="2" charset="0"/>
                <a:cs typeface="NikoshBAN" pitchFamily="2" charset="0"/>
              </a:rPr>
              <a:t>আবার</a:t>
            </a:r>
            <a:r>
              <a:rPr lang="en-US" sz="4000" dirty="0">
                <a:effectLst>
                  <a:glow rad="228600">
                    <a:schemeClr val="accent6">
                      <a:satMod val="175000"/>
                      <a:alpha val="40000"/>
                    </a:schemeClr>
                  </a:glow>
                </a:effectLst>
                <a:latin typeface="NikoshBAN" pitchFamily="2" charset="0"/>
                <a:cs typeface="NikoshBAN" pitchFamily="2" charset="0"/>
              </a:rPr>
              <a:t> </a:t>
            </a:r>
            <a:r>
              <a:rPr lang="en-US" sz="4000" dirty="0" err="1">
                <a:effectLst>
                  <a:glow rad="228600">
                    <a:schemeClr val="accent6">
                      <a:satMod val="175000"/>
                      <a:alpha val="40000"/>
                    </a:schemeClr>
                  </a:glow>
                </a:effectLst>
                <a:latin typeface="NikoshBAN" pitchFamily="2" charset="0"/>
                <a:cs typeface="NikoshBAN" pitchFamily="2" charset="0"/>
              </a:rPr>
              <a:t>দেখা</a:t>
            </a:r>
            <a:r>
              <a:rPr lang="en-US" sz="4000" dirty="0">
                <a:effectLst>
                  <a:glow rad="228600">
                    <a:schemeClr val="accent6">
                      <a:satMod val="175000"/>
                      <a:alpha val="40000"/>
                    </a:schemeClr>
                  </a:glow>
                </a:effectLst>
                <a:latin typeface="NikoshBAN" pitchFamily="2" charset="0"/>
                <a:cs typeface="NikoshBAN" pitchFamily="2" charset="0"/>
              </a:rPr>
              <a:t> </a:t>
            </a:r>
            <a:r>
              <a:rPr lang="en-US" sz="4000" dirty="0" err="1">
                <a:effectLst>
                  <a:glow rad="228600">
                    <a:schemeClr val="accent6">
                      <a:satMod val="175000"/>
                      <a:alpha val="40000"/>
                    </a:schemeClr>
                  </a:glow>
                </a:effectLst>
                <a:latin typeface="NikoshBAN" pitchFamily="2" charset="0"/>
                <a:cs typeface="NikoshBAN" pitchFamily="2" charset="0"/>
              </a:rPr>
              <a:t>হবে</a:t>
            </a:r>
            <a:r>
              <a:rPr lang="en-US" sz="4000" dirty="0">
                <a:effectLst>
                  <a:glow rad="228600">
                    <a:schemeClr val="accent6">
                      <a:satMod val="175000"/>
                      <a:alpha val="40000"/>
                    </a:schemeClr>
                  </a:glow>
                </a:effectLst>
                <a:latin typeface="NikoshBAN" pitchFamily="2" charset="0"/>
                <a:cs typeface="NikoshBAN" pitchFamily="2" charset="0"/>
              </a:rPr>
              <a:t> </a:t>
            </a:r>
          </a:p>
        </p:txBody>
      </p:sp>
      <p:pic>
        <p:nvPicPr>
          <p:cNvPr id="22" name="Picture 2" descr="C:\Users\ASUS\Desktop\p\2Q==(6).jpg">
            <a:extLst>
              <a:ext uri="{FF2B5EF4-FFF2-40B4-BE49-F238E27FC236}">
                <a16:creationId xmlns:a16="http://schemas.microsoft.com/office/drawing/2014/main" id="{7123B550-7D03-47CE-B49E-B574E157706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7689" r="11061"/>
          <a:stretch/>
        </p:blipFill>
        <p:spPr bwMode="auto">
          <a:xfrm>
            <a:off x="4413784" y="1281194"/>
            <a:ext cx="3051127" cy="10387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circle(in)">
                                      <p:cBhvr>
                                        <p:cTn id="32" dur="20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circle(in)">
                                      <p:cBhvr>
                                        <p:cTn id="37" dur="2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150"/>
                                        </p:tgtEl>
                                        <p:attrNameLst>
                                          <p:attrName>style.visibility</p:attrName>
                                        </p:attrNameLst>
                                      </p:cBhvr>
                                      <p:to>
                                        <p:strVal val="visible"/>
                                      </p:to>
                                    </p:set>
                                    <p:animEffect transition="in" filter="circle(in)">
                                      <p:cBhvr>
                                        <p:cTn id="47" dur="2000"/>
                                        <p:tgtEl>
                                          <p:spTgt spid="615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6152"/>
                                        </p:tgtEl>
                                        <p:attrNameLst>
                                          <p:attrName>style.visibility</p:attrName>
                                        </p:attrNameLst>
                                      </p:cBhvr>
                                      <p:to>
                                        <p:strVal val="visible"/>
                                      </p:to>
                                    </p:set>
                                    <p:animEffect transition="in" filter="circle(in)">
                                      <p:cBhvr>
                                        <p:cTn id="62" dur="2000"/>
                                        <p:tgtEl>
                                          <p:spTgt spid="615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ircle(in)">
                                      <p:cBhvr>
                                        <p:cTn id="6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P spid="15" grpId="0" animBg="1"/>
      <p:bldP spid="16" grpId="0" animBg="1"/>
      <p:bldP spid="19" grpId="0" animBg="1"/>
      <p:bldP spid="2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777</TotalTime>
  <Words>556</Words>
  <Application>Microsoft Office PowerPoint</Application>
  <PresentationFormat>Widescreen</PresentationFormat>
  <Paragraphs>57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Corbel</vt:lpstr>
      <vt:lpstr>NikoshBAN</vt:lpstr>
      <vt:lpstr>SutonnyMJ</vt:lpstr>
      <vt:lpstr>Wingdings 2</vt:lpstr>
      <vt:lpstr>Parallax</vt:lpstr>
      <vt:lpstr>Packager Shell Object</vt:lpstr>
      <vt:lpstr>সবাইকে শুভেচ্ছা ও স্বাগতম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42</cp:revision>
  <dcterms:created xsi:type="dcterms:W3CDTF">2020-07-06T13:25:07Z</dcterms:created>
  <dcterms:modified xsi:type="dcterms:W3CDTF">2020-07-08T13:59:58Z</dcterms:modified>
</cp:coreProperties>
</file>