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60" r:id="rId5"/>
    <p:sldId id="274" r:id="rId6"/>
    <p:sldId id="262" r:id="rId7"/>
    <p:sldId id="275" r:id="rId8"/>
    <p:sldId id="268" r:id="rId9"/>
    <p:sldId id="263" r:id="rId10"/>
    <p:sldId id="264" r:id="rId11"/>
    <p:sldId id="265" r:id="rId12"/>
    <p:sldId id="269" r:id="rId13"/>
    <p:sldId id="270" r:id="rId14"/>
    <p:sldId id="272" r:id="rId15"/>
    <p:sldId id="271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96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68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0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0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8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63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6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7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6211-101C-4000-9F2A-FFD595F450DD}" type="datetimeFigureOut">
              <a:rPr lang="en-US" smtClean="0"/>
              <a:t>7/8/2020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401B-D47A-4B19-8AC9-7BABE3C86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5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>
            <a:spLocks noGrp="1"/>
          </p:cNvSpPr>
          <p:nvPr>
            <p:ph type="dt" sz="half" idx="10"/>
          </p:nvPr>
        </p:nvSpPr>
        <p:spPr>
          <a:xfrm>
            <a:off x="7996517" y="224493"/>
            <a:ext cx="2844800" cy="365125"/>
          </a:xfrm>
        </p:spPr>
        <p:txBody>
          <a:bodyPr/>
          <a:lstStyle/>
          <a:p>
            <a:fld id="{9FD22361-319C-4A36-AA1F-AEBD51B59CCD}" type="datetime8">
              <a:rPr lang="en-US" smtClean="0"/>
              <a:t>7/8/2020 2:05 PM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9270" y="224493"/>
            <a:ext cx="11828892" cy="6633507"/>
            <a:chOff x="229270" y="224493"/>
            <a:chExt cx="11828892" cy="663350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270" y="256111"/>
              <a:ext cx="3781235" cy="28057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943" y="961113"/>
              <a:ext cx="3666833" cy="54812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036" y="224493"/>
              <a:ext cx="3622991" cy="25048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271" y="3602182"/>
              <a:ext cx="3165910" cy="31396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3780" y="4502728"/>
              <a:ext cx="3224382" cy="23552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56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8" y="102624"/>
            <a:ext cx="4586683" cy="6687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680362" y="2477054"/>
            <a:ext cx="56249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রাষ্ট্র কাকে বলে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0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79685" y="152720"/>
            <a:ext cx="11774182" cy="6283600"/>
            <a:chOff x="179685" y="152720"/>
            <a:chExt cx="11774182" cy="628360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1418708" y="1552820"/>
              <a:ext cx="13854" cy="35092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179685" y="152720"/>
              <a:ext cx="11774182" cy="6283600"/>
              <a:chOff x="179685" y="152720"/>
              <a:chExt cx="11774182" cy="6283600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715494" y="5036733"/>
                <a:ext cx="1440870" cy="584775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রাজতন্ত্র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/>
              <p:cNvGrpSpPr/>
              <p:nvPr/>
            </p:nvGrpSpPr>
            <p:grpSpPr>
              <a:xfrm>
                <a:off x="179685" y="152720"/>
                <a:ext cx="11774182" cy="6283600"/>
                <a:chOff x="179685" y="152720"/>
                <a:chExt cx="11774182" cy="6283600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5496360" y="152720"/>
                  <a:ext cx="977608" cy="830997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রাষ্ট্র</a:t>
                  </a:r>
                  <a:endParaRPr lang="en-US" sz="4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" name="Straight Connector 4"/>
                <p:cNvCxnSpPr/>
                <p:nvPr/>
              </p:nvCxnSpPr>
              <p:spPr>
                <a:xfrm>
                  <a:off x="1330036" y="1579418"/>
                  <a:ext cx="9254837" cy="27709"/>
                </a:xfrm>
                <a:prstGeom prst="line">
                  <a:avLst/>
                </a:prstGeom>
                <a:ln w="762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/>
                <p:cNvSpPr txBox="1"/>
                <p:nvPr/>
              </p:nvSpPr>
              <p:spPr>
                <a:xfrm>
                  <a:off x="187036" y="1939636"/>
                  <a:ext cx="2854037" cy="584775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/>
                    <a:t> </a:t>
                  </a:r>
                  <a:r>
                    <a:rPr lang="en-US" sz="3200" b="1" dirty="0" smtClean="0"/>
                    <a:t>অর্থনীতির ভিত্তিতে</a:t>
                  </a:r>
                  <a:endParaRPr lang="en-US" sz="3200" b="1" dirty="0"/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3828614" y="2022947"/>
                  <a:ext cx="3692239" cy="58477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ক্ষমতার উৎসের ভিত্তিতে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8001857" y="2050656"/>
                  <a:ext cx="3952010" cy="584775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ক্ষমতা বন্টনের নীতির ভিত্তিতে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1" name="Straight Arrow Connector 10"/>
                <p:cNvCxnSpPr/>
                <p:nvPr/>
              </p:nvCxnSpPr>
              <p:spPr>
                <a:xfrm>
                  <a:off x="5992092" y="983717"/>
                  <a:ext cx="0" cy="487896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/>
                <p:nvPr/>
              </p:nvCxnSpPr>
              <p:spPr>
                <a:xfrm>
                  <a:off x="5631227" y="1552820"/>
                  <a:ext cx="27710" cy="360218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>
                  <a:off x="10557164" y="1620981"/>
                  <a:ext cx="27709" cy="41582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179685" y="3033824"/>
                  <a:ext cx="1261189" cy="954107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পুজিঁবাদী </a:t>
                  </a:r>
                  <a:r>
                    <a:rPr lang="en-US" sz="2800" b="1" dirty="0" smtClean="0"/>
                    <a:t>রাষ্ট্র</a:t>
                  </a:r>
                  <a:endParaRPr lang="en-US" sz="2800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1800225" y="3084822"/>
                  <a:ext cx="1601068" cy="954107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সমাজতান্ত্রিক রাষ্ট্র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622529" y="3230480"/>
                  <a:ext cx="2066928" cy="5847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গণতান্ত্রিক রাষ্ট্র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5764356" y="3120572"/>
                  <a:ext cx="1980335" cy="95410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একনায়কতান্ত্রিক রাষ্ট্র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>
                  <a:off x="8607133" y="3033825"/>
                  <a:ext cx="1520540" cy="95410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এককেন্দ্রিক রাষ্ট্র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10342418" y="2974263"/>
                  <a:ext cx="1340421" cy="954107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যুক্তরাষ্ট্রীয় রাষ্ট্র</a:t>
                  </a:r>
                  <a:endPara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7828787" y="1633725"/>
                  <a:ext cx="88974" cy="2716189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3435929" y="1607127"/>
                  <a:ext cx="46762" cy="2547829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/>
                <p:cNvSpPr txBox="1"/>
                <p:nvPr/>
              </p:nvSpPr>
              <p:spPr>
                <a:xfrm>
                  <a:off x="1625531" y="4210138"/>
                  <a:ext cx="4651230" cy="58477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উত্তরাধিকার সূত্রের ভিত্তিতে রাষ্ট্র 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687942" y="4302726"/>
                  <a:ext cx="3277034" cy="58477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উদ্দেশ্যের ভিত্তিতে রাষ্ট্র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3989028" y="5509138"/>
                  <a:ext cx="797717" cy="300289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/>
                <p:cNvCxnSpPr/>
                <p:nvPr/>
              </p:nvCxnSpPr>
              <p:spPr>
                <a:xfrm flipH="1">
                  <a:off x="1863437" y="5580037"/>
                  <a:ext cx="913860" cy="22939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/>
                <p:cNvSpPr txBox="1"/>
                <p:nvPr/>
              </p:nvSpPr>
              <p:spPr>
                <a:xfrm>
                  <a:off x="557212" y="5851545"/>
                  <a:ext cx="2844081" cy="58477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নিয়মতান্ত্রিক রাজতন্ত্র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955473" y="5851545"/>
                  <a:ext cx="2479960" cy="58477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নিরংকুশ রাজতন্ত্র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8326459" y="4879131"/>
                  <a:ext cx="0" cy="742377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/>
                <p:cNvSpPr txBox="1"/>
                <p:nvPr/>
              </p:nvSpPr>
              <p:spPr>
                <a:xfrm>
                  <a:off x="7301340" y="5594677"/>
                  <a:ext cx="2438396" cy="584775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কল্যাণমূলক রাষ্ট্র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8" name="Straight Arrow Connector 37"/>
                <p:cNvCxnSpPr>
                  <a:endCxn id="36" idx="0"/>
                </p:cNvCxnSpPr>
                <p:nvPr/>
              </p:nvCxnSpPr>
              <p:spPr>
                <a:xfrm>
                  <a:off x="3401294" y="4791599"/>
                  <a:ext cx="34635" cy="245134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7" idx="2"/>
                </p:cNvCxnSpPr>
                <p:nvPr/>
              </p:nvCxnSpPr>
              <p:spPr>
                <a:xfrm flipH="1">
                  <a:off x="808767" y="2524411"/>
                  <a:ext cx="805288" cy="509414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Arrow Connector 44"/>
                <p:cNvCxnSpPr>
                  <a:stCxn id="7" idx="2"/>
                  <a:endCxn id="22" idx="0"/>
                </p:cNvCxnSpPr>
                <p:nvPr/>
              </p:nvCxnSpPr>
              <p:spPr>
                <a:xfrm>
                  <a:off x="1614055" y="2524411"/>
                  <a:ext cx="986704" cy="560411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8" idx="2"/>
                </p:cNvCxnSpPr>
                <p:nvPr/>
              </p:nvCxnSpPr>
              <p:spPr>
                <a:xfrm flipH="1">
                  <a:off x="4890545" y="2607722"/>
                  <a:ext cx="784189" cy="622758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>
                  <a:stCxn id="8" idx="2"/>
                  <a:endCxn id="24" idx="0"/>
                </p:cNvCxnSpPr>
                <p:nvPr/>
              </p:nvCxnSpPr>
              <p:spPr>
                <a:xfrm>
                  <a:off x="5674734" y="2607722"/>
                  <a:ext cx="1079790" cy="512850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>
                  <a:stCxn id="9" idx="2"/>
                </p:cNvCxnSpPr>
                <p:nvPr/>
              </p:nvCxnSpPr>
              <p:spPr>
                <a:xfrm flipH="1">
                  <a:off x="9501610" y="2635431"/>
                  <a:ext cx="476252" cy="426103"/>
                </a:xfrm>
                <a:prstGeom prst="straightConnector1">
                  <a:avLst/>
                </a:prstGeom>
                <a:ln w="7620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Arrow Connector 52"/>
                <p:cNvCxnSpPr>
                  <a:stCxn id="9" idx="2"/>
                </p:cNvCxnSpPr>
                <p:nvPr/>
              </p:nvCxnSpPr>
              <p:spPr>
                <a:xfrm>
                  <a:off x="9977862" y="2635431"/>
                  <a:ext cx="784515" cy="333953"/>
                </a:xfrm>
                <a:prstGeom prst="straightConnector1">
                  <a:avLst/>
                </a:prstGeom>
                <a:ln w="76200">
                  <a:solidFill>
                    <a:schemeClr val="accent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69873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4508" y="2147455"/>
            <a:ext cx="10695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রাষ্ট্র কত প্রকার ও কি কি ?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1686" y="225281"/>
            <a:ext cx="11607078" cy="5009600"/>
            <a:chOff x="614363" y="368156"/>
            <a:chExt cx="11607078" cy="5009600"/>
          </a:xfrm>
        </p:grpSpPr>
        <p:sp>
          <p:nvSpPr>
            <p:cNvPr id="3" name="TextBox 2"/>
            <p:cNvSpPr txBox="1"/>
            <p:nvPr/>
          </p:nvSpPr>
          <p:spPr>
            <a:xfrm>
              <a:off x="4972052" y="368156"/>
              <a:ext cx="18288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সরকার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5886452" y="1199153"/>
              <a:ext cx="0" cy="329610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014538" y="1485901"/>
              <a:ext cx="8143875" cy="42862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0115550" y="1528763"/>
              <a:ext cx="28575" cy="5143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2014538" y="1485901"/>
              <a:ext cx="1" cy="554891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71526" y="2043113"/>
              <a:ext cx="4200526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ক্ষমতা বন্টনের নীতি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smtClean="0"/>
                <a:t> ভিত্তিতে</a:t>
              </a:r>
              <a:endParaRPr 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57951" y="2085975"/>
              <a:ext cx="561498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আইন ও শাসন বিভাগের সম্পর্কের ভিত্তিতে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Arrow Connector 17"/>
            <p:cNvCxnSpPr>
              <a:endCxn id="22" idx="0"/>
            </p:cNvCxnSpPr>
            <p:nvPr/>
          </p:nvCxnSpPr>
          <p:spPr>
            <a:xfrm>
              <a:off x="2643188" y="2627888"/>
              <a:ext cx="1757362" cy="167265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1400175" y="2627888"/>
              <a:ext cx="1243013" cy="16155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14363" y="4300538"/>
              <a:ext cx="2028825" cy="107721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এককেন্দ্রিক সরকার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100387" y="4300538"/>
              <a:ext cx="2600326" cy="5847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যুক্ত রাষ্ট্রীয় সরকার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7" name="Straight Arrow Connector 26"/>
            <p:cNvCxnSpPr>
              <a:stCxn id="16" idx="2"/>
            </p:cNvCxnSpPr>
            <p:nvPr/>
          </p:nvCxnSpPr>
          <p:spPr>
            <a:xfrm>
              <a:off x="9265445" y="2670750"/>
              <a:ext cx="751391" cy="7928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6" idx="2"/>
            </p:cNvCxnSpPr>
            <p:nvPr/>
          </p:nvCxnSpPr>
          <p:spPr>
            <a:xfrm flipH="1">
              <a:off x="8368145" y="2670750"/>
              <a:ext cx="897300" cy="7928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310744" y="3435638"/>
              <a:ext cx="2243136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সংসদীয় সরকার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74605" y="3411826"/>
              <a:ext cx="3246836" cy="58477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রাষ্ট্রপতি শাসিত সরকার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10744" y="4177427"/>
            <a:ext cx="5152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সংসদীয় সরকারঃ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সরকারব্যবস্থায় শাসন বিভাগ ও আইন বিভাগের মধ্যে সম্পর্ক অত্যন্ত ঘনিষ্ঠ এবং শাসন বিভাগের স্থায়িত্ব ও কার্যকারিতা আইন বিভাগের উপর  নির্ভরশীল তাকে মন্ত্রিপরিষদ শাসিত সরকার বা সংসদীয় পদ্ধতির সরকার বলে।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115" y="5526376"/>
            <a:ext cx="11575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রাষ্ট্রপতি শাসিত সরকারঃ </a:t>
            </a:r>
            <a:r>
              <a:rPr lang="en-US" dirty="0" smtClean="0"/>
              <a:t>রাষ্ট্রপতি শাসিত সরকার বলতে সেই সরকারকে বোঝায় যেখানে শাসন বিভাগ তার কাজের জন্য আইন বিভাগের উপর দায়ী থাকেনা।রাষ্টপতি তার পছন্দের ব্যক্তিদের নিয়ে মন্ত্রীসভা গঠন করেন । রাষ্ট্রপতি ও মন্ত্রীসভার সদস্যগণ আইনসভার সদস্য নন। মন্ত্রীগণ তাদের কাজের জন্য রাষ্ট্রপতির নিকট দায়ী থাকেন।রাষ্ট্রপতি শাসিত সরকারে রাষ্ট্রপতি সর্বময় ক্ষমতার অধীকারী।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2300288"/>
            <a:ext cx="11772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  <a:p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প্রশ্নঃসরকারের শ্রেণিবিভাগ বর্ননা কর।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350" y="1157288"/>
            <a:ext cx="118491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অর্থনীতির ভিত্তিতে রাষ্ট্র কত প্রকার ও কি কি ?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উদ্দেশ্যের ভিত্তিতে রাষ্ট্রকে কি বলে ?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একনায়কতন্ত্র সরকার বলতে কি বোঝ?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58" y="1448972"/>
            <a:ext cx="11662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বিভিন্ন ধরনের রাষ্ট্র </a:t>
            </a:r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ও সরকারের 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 বিশদভাবে বর্ননা কর।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2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5636" y="540327"/>
            <a:ext cx="3477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3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1" y="286949"/>
            <a:ext cx="7606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বিসমিল্লাহির রাহমানির রাহিম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88473" y="1343891"/>
            <a:ext cx="7495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আসসালামু আলাইকুম</a:t>
            </a: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9527" y="2723998"/>
            <a:ext cx="3117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সকলকে 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39889" y="5186386"/>
            <a:ext cx="32003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শুভেচ্ছা</a:t>
            </a:r>
            <a:endParaRPr lang="en-US" sz="6000" b="1" dirty="0"/>
          </a:p>
        </p:txBody>
      </p:sp>
      <p:pic>
        <p:nvPicPr>
          <p:cNvPr id="6" name="Picture 2" descr="F:\A RAHMAN-10\red-rose-source_i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77" y="2764841"/>
            <a:ext cx="2374560" cy="343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83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582" y="609600"/>
            <a:ext cx="106541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</a:t>
            </a:r>
            <a:r>
              <a:rPr lang="en-US" sz="6000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COVID-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/>
              <a:t>এর কারনে  পড়াশুনা কিছুটা বিঘ্ন হচ্ছে । আমরা একটি ভয়াবহ সময় পার করছি ।  বেঁচে থাকলে পড়াশুনার বিকল্প নাই। প্রিয় শিক্ষার্থী বন্ধুরা , আজ তোমাদের জন্য  আমার অন-লাইন ভিত্তিক ক্লাশ যা তোমাদের কিছুটা হলে ও উপকারে আসবে। আশা করছি ধৈর্য্য ধরে ক্লাশটি উপভোগ করবে। তোমাদের বুঝতে কোন সমস্যা হলে  কমেন্টস এর মাধ্যমে আমাকে জানিয়ে দিবে । এছাড়া  দূর – দুরান্ত  হতে যারা আমার এই পাঠ উপভোগ করছেন তাদের প্রতি ধন্যবাদ ও কৃতজ্ঞতা জানিয়ে শুরু করছি আজকের </a:t>
            </a:r>
            <a:r>
              <a:rPr lang="en-US" sz="6000" b="1" dirty="0" smtClean="0">
                <a:solidFill>
                  <a:srgbClr val="C00000"/>
                </a:solidFill>
              </a:rPr>
              <a:t>মাল্টিমিডিয়া ক্লাশ……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4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3236"/>
            <a:ext cx="11914909" cy="5283248"/>
            <a:chOff x="0" y="290946"/>
            <a:chExt cx="11914909" cy="5283248"/>
          </a:xfrm>
        </p:grpSpPr>
        <p:sp>
          <p:nvSpPr>
            <p:cNvPr id="3" name="Rectangle 2"/>
            <p:cNvSpPr/>
            <p:nvPr/>
          </p:nvSpPr>
          <p:spPr>
            <a:xfrm>
              <a:off x="0" y="1080656"/>
              <a:ext cx="11914909" cy="44935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 smtClean="0">
                  <a:solidFill>
                    <a:schemeClr val="accent5"/>
                  </a:solidFill>
                </a:rPr>
                <a:t>				</a:t>
              </a:r>
              <a:endParaRPr lang="en-US" sz="6000" b="1" dirty="0" smtClean="0"/>
            </a:p>
            <a:p>
              <a:r>
                <a:rPr lang="en-US" sz="6000" b="1" dirty="0" smtClean="0"/>
                <a:t>                    মোসাম্মাৎ সেলিনা আক্তার</a:t>
              </a:r>
            </a:p>
            <a:p>
              <a:pPr algn="ctr"/>
              <a:r>
                <a:rPr lang="en-US" sz="4000" b="1" dirty="0" smtClean="0"/>
                <a:t>            (সহকারি শিক্ষক কম্পিউটার)</a:t>
              </a:r>
            </a:p>
            <a:p>
              <a:r>
                <a:rPr lang="en-US" sz="6600" b="1" dirty="0">
                  <a:solidFill>
                    <a:srgbClr val="00B050"/>
                  </a:solidFill>
                </a:rPr>
                <a:t>জিন্নাত আলী মেমোরিয়াল স্কুল এন্ড কলেজ</a:t>
              </a:r>
            </a:p>
            <a:p>
              <a:r>
                <a:rPr lang="en-US" sz="6000" b="1" dirty="0" smtClean="0"/>
                <a:t>     কলাখালী, পিরোজপুর সদর,পিরোজপুর।</a:t>
              </a:r>
              <a:endParaRPr lang="en-US" sz="6000" b="1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162" y="290946"/>
              <a:ext cx="2708563" cy="2708563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893127" y="387927"/>
            <a:ext cx="37545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0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346" y="1524000"/>
            <a:ext cx="81880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শ্রেণি-নবম</a:t>
            </a:r>
          </a:p>
          <a:p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বিষয়-পৌরণীতি ও নাগরিকতা</a:t>
            </a:r>
          </a:p>
          <a:p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চতুর্থ</a:t>
            </a:r>
          </a:p>
          <a:p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সময়-2০  মিনিট</a:t>
            </a:r>
          </a:p>
          <a:p>
            <a:r>
              <a:rPr lang="en-US" sz="6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তারিখ-08।০7।</a:t>
            </a:r>
            <a:r>
              <a:rPr lang="en-US" sz="6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২০২০ ইং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61855" y="290945"/>
            <a:ext cx="4391890" cy="10113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পাঠপরিচিতি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6254" y="4349403"/>
            <a:ext cx="9393382" cy="6310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গুলো কিসের ও ছবিটি কার এবং তিনি কি কাজ করেন ?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6254" y="5422634"/>
            <a:ext cx="11665528" cy="9781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হ্যা, এগুলো রাষ্ট্রের মানচিত্র ,বাংলাদেশ রাষ্ট্র পরিচালনা করেন বা সরকার পরিচালনা করেন বঙ্গবন্ধুর সুযোগ্য কন্যা  প্রধানমন্ত্রী শেখ হাসিনা।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0625" y="423047"/>
            <a:ext cx="4381500" cy="7257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414" y="1642507"/>
            <a:ext cx="2357961" cy="2199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930440" y="244867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USA</a:t>
            </a:r>
            <a:endParaRPr lang="en-US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401" y="1642507"/>
            <a:ext cx="2427904" cy="2265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5595" y="1655948"/>
            <a:ext cx="2338860" cy="2215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745" y="1642507"/>
            <a:ext cx="3062400" cy="2323635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9789127" y="3966141"/>
            <a:ext cx="1287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952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9"/>
            <a:ext cx="12192000" cy="68361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6" name="TextBox 5"/>
          <p:cNvSpPr txBox="1"/>
          <p:nvPr/>
        </p:nvSpPr>
        <p:spPr>
          <a:xfrm>
            <a:off x="1898073" y="581891"/>
            <a:ext cx="5860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বিষয়ঃ-</a:t>
            </a:r>
          </a:p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রাষ্ট্র ও সরকারব্যবস্থা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81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429491"/>
            <a:ext cx="83127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পাঠশেষে শিক্ষার্থীরা----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রাষ্ট্র কি তা বলতে পারবে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বিভিন্ন ধরনের রাষ্ট্রের বর্ননা করতে পারবে।</a:t>
            </a: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বিভিন্ন সরকার ব্যবস্থা ব্যাখ্যা করতে 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1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31438" y="2918267"/>
            <a:ext cx="2047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ভূখন্ড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80316" y="2956659"/>
            <a:ext cx="1801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066193" y="3051907"/>
            <a:ext cx="29867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 ক্ষমতা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9112" y="2931849"/>
            <a:ext cx="1856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80104"/>
            <a:ext cx="12192000" cy="676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ল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487" y="3668665"/>
            <a:ext cx="11671549" cy="6788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-৪টিঃনির্দিষ্ট ভূখন্ড,জনসমষ্টি, সরকার,সার্বভৌমত্ব ক্ষমতা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6" y="941066"/>
            <a:ext cx="2386761" cy="20116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17" y="1028371"/>
            <a:ext cx="2600127" cy="19344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999817"/>
            <a:ext cx="2624702" cy="19915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165" y="898554"/>
            <a:ext cx="2915663" cy="2096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488" y="4622378"/>
            <a:ext cx="11529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রাষ্ট্রঃ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রাষ্ট্র একটি রাজনৈতিক প্রতিষ্ঠান।আর সরকার রাষ্ট্র গঠনের অন্যতম উপাদান।সরকার মূলত রাষ্ট্রের মুখপাত্র হিসাবে দেশ পরিচালনা করে।রাষ্ট্র ও সরকার বিভিন্ন রকম হতে পারে।রাষ্ট্রের সামাজিক ও রাজনৈতিক চাহিদার বিভিন্নতার কারনে বিশ্বের বিভিন্ন রাষ্ট্রে বিভিন্ন ধরনের সরকার ব্যবস্থা গড়ে উঠেছে।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7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9" grpId="0" animBg="1"/>
      <p:bldP spid="15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460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183</cp:revision>
  <dcterms:created xsi:type="dcterms:W3CDTF">2020-05-18T01:22:45Z</dcterms:created>
  <dcterms:modified xsi:type="dcterms:W3CDTF">2020-07-08T08:06:18Z</dcterms:modified>
</cp:coreProperties>
</file>