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0E947-2BEB-49A7-AC49-5BE82B0E5F04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1E5C6-0447-4A27-9AD5-2C4F85BD8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1E5C6-0447-4A27-9AD5-2C4F85BD8C3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1E5C6-0447-4A27-9AD5-2C4F85BD8C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1E5C6-0447-4A27-9AD5-2C4F85BD8C3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7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5.pn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077200" y="0"/>
            <a:ext cx="1066800" cy="5632311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0"/>
            <a:ext cx="1066800" cy="5632311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2" name="Picture 31" descr="images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219200"/>
            <a:ext cx="70104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231666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জোড়ায় কাজঃ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04800"/>
            <a:ext cx="5202965" cy="34623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4343400"/>
            <a:ext cx="8124340" cy="1200329"/>
          </a:xfrm>
          <a:prstGeom prst="rect">
            <a:avLst/>
          </a:prstGeom>
          <a:solidFill>
            <a:srgbClr val="00FF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মূলবিন্দু থেকে 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(-5,5)</a:t>
            </a:r>
            <a:r>
              <a:rPr lang="bn-BD" sz="3600" dirty="0" smtClean="0">
                <a:latin typeface="NikoshBAN" pitchFamily="2" charset="0"/>
                <a:ea typeface="Arial Unicode MS"/>
                <a:cs typeface="NikoshBAN" pitchFamily="2" charset="0"/>
              </a:rPr>
              <a:t> ও 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(5,k)</a:t>
            </a:r>
            <a:r>
              <a:rPr lang="bn-BD" sz="3600" dirty="0" smtClean="0">
                <a:latin typeface="NikoshBAN" pitchFamily="2" charset="0"/>
                <a:ea typeface="Arial Unicode MS"/>
                <a:cs typeface="NikoshBAN" pitchFamily="2" charset="0"/>
              </a:rPr>
              <a:t> বিন্দুদ্বয় সমদুরবর্তী হলে</a:t>
            </a:r>
          </a:p>
          <a:p>
            <a:r>
              <a:rPr lang="bn-BD" sz="3600" dirty="0" smtClean="0"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k</a:t>
            </a:r>
            <a:r>
              <a:rPr lang="bn-BD" sz="3600" dirty="0" smtClean="0">
                <a:latin typeface="NikoshBAN" pitchFamily="2" charset="0"/>
                <a:ea typeface="Arial Unicode MS"/>
                <a:cs typeface="NikoshBAN" pitchFamily="2" charset="0"/>
              </a:rPr>
              <a:t> এর মান নির্ণয় কর।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52400"/>
            <a:ext cx="1955985" cy="5847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90600"/>
            <a:ext cx="419537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মনে করি,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A(-5,5)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,B(5,k)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এবং মূলবিন্দু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O(0,0)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1447800"/>
            <a:ext cx="320675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2362200"/>
            <a:ext cx="3317875" cy="381000"/>
          </a:xfrm>
          <a:prstGeom prst="rect">
            <a:avLst/>
          </a:prstGeom>
          <a:solidFill>
            <a:srgbClr val="00FFFF"/>
          </a:solidFill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743200"/>
            <a:ext cx="1219200" cy="344245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199" y="1752600"/>
            <a:ext cx="1356691" cy="371475"/>
          </a:xfrm>
          <a:prstGeom prst="rect">
            <a:avLst/>
          </a:prstGeom>
          <a:noFill/>
        </p:spPr>
      </p:pic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2054360"/>
            <a:ext cx="609600" cy="298315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9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124200"/>
            <a:ext cx="2648816" cy="36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92" name="Picture 1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657600"/>
            <a:ext cx="1868805" cy="342900"/>
          </a:xfrm>
          <a:prstGeom prst="rect">
            <a:avLst/>
          </a:prstGeom>
          <a:noFill/>
        </p:spPr>
      </p:pic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95" name="Picture 1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4114800"/>
            <a:ext cx="1817370" cy="342900"/>
          </a:xfrm>
          <a:prstGeom prst="rect">
            <a:avLst/>
          </a:prstGeom>
          <a:noFill/>
        </p:spPr>
      </p:pic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98" name="Picture 2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4572000"/>
            <a:ext cx="1013460" cy="266700"/>
          </a:xfrm>
          <a:prstGeom prst="rect">
            <a:avLst/>
          </a:prstGeom>
          <a:noFill/>
        </p:spPr>
      </p:pic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601" name="Picture 2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5029200"/>
            <a:ext cx="1613535" cy="2667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Picture 31" descr="download (3)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00600" y="609600"/>
            <a:ext cx="3962400" cy="3962400"/>
          </a:xfrm>
          <a:prstGeom prst="rect">
            <a:avLst/>
          </a:prstGeom>
        </p:spPr>
      </p:pic>
      <p:cxnSp>
        <p:nvCxnSpPr>
          <p:cNvPr id="35" name="Straight Arrow Connector 34"/>
          <p:cNvCxnSpPr>
            <a:stCxn id="32" idx="0"/>
            <a:endCxn id="32" idx="2"/>
          </p:cNvCxnSpPr>
          <p:nvPr/>
        </p:nvCxnSpPr>
        <p:spPr>
          <a:xfrm rot="16200000" flipH="1">
            <a:off x="4800600" y="2590800"/>
            <a:ext cx="3962400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724400" y="3581400"/>
            <a:ext cx="3962400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638800" y="2514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620000" y="2514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257800" y="2133600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A(-5,5)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772400" y="2133600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B(5,k)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781800" y="358140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O(0,0)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324600" y="4495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Y´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477000" y="609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Y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267200" y="34290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X´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8686800" y="33528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4578" grpId="0"/>
      <p:bldP spid="24579" grpId="0"/>
      <p:bldP spid="24581" grpId="0"/>
      <p:bldP spid="24582" grpId="0"/>
      <p:bldP spid="24584" grpId="0"/>
      <p:bldP spid="24586" grpId="0"/>
      <p:bldP spid="24588" grpId="0"/>
      <p:bldP spid="24590" grpId="0"/>
      <p:bldP spid="24591" grpId="0"/>
      <p:bldP spid="24593" grpId="0"/>
      <p:bldP spid="24594" grpId="0"/>
      <p:bldP spid="24596" grpId="0"/>
      <p:bldP spid="24597" grpId="0"/>
      <p:bldP spid="24599" grpId="0"/>
      <p:bldP spid="24600" grpId="0"/>
      <p:bldP spid="24602" grpId="0"/>
      <p:bldP spid="24603" grpId="0"/>
      <p:bldP spid="43" grpId="0" animBg="1"/>
      <p:bldP spid="44" grpId="0" animBg="1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217880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দলগত কাজঃ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228600"/>
            <a:ext cx="4953000" cy="3295996"/>
          </a:xfrm>
          <a:prstGeom prst="rect">
            <a:avLst/>
          </a:prstGeom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343400"/>
            <a:ext cx="8001000" cy="565442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5029200"/>
            <a:ext cx="7924800" cy="571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2614818" cy="76944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3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228600"/>
            <a:ext cx="3267074" cy="3267074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rot="5400000">
            <a:off x="4686300" y="1866900"/>
            <a:ext cx="32766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410200" y="2667000"/>
            <a:ext cx="34290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19800" y="266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O(0,0)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86600" y="685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A(2,5)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Y´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29200" y="251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X´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763000" y="2438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67400" y="228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10400" y="2286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C(2,1)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562600" y="2286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B(-1,1)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858000" y="228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58000" y="9906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67400" y="22860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rot="10800000">
            <a:off x="5867400" y="2362200"/>
            <a:ext cx="1066800" cy="158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22" idx="4"/>
          </p:cNvCxnSpPr>
          <p:nvPr/>
        </p:nvCxnSpPr>
        <p:spPr>
          <a:xfrm rot="5400000" flipH="1" flipV="1">
            <a:off x="6248400" y="1752600"/>
            <a:ext cx="1371600" cy="158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5812562" y="1121638"/>
            <a:ext cx="1306559" cy="104448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590800"/>
            <a:ext cx="4800600" cy="4191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581400"/>
            <a:ext cx="8134350" cy="457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1775" y="4114800"/>
            <a:ext cx="8607425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</p:pic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572000"/>
            <a:ext cx="8686800" cy="5334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5029200"/>
            <a:ext cx="8572500" cy="571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4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5867400"/>
            <a:ext cx="6316980" cy="495300"/>
          </a:xfrm>
          <a:prstGeom prst="rect">
            <a:avLst/>
          </a:prstGeom>
          <a:solidFill>
            <a:srgbClr val="FFFF00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12" grpId="0"/>
      <p:bldP spid="14" grpId="0"/>
      <p:bldP spid="15" grpId="0"/>
      <p:bldP spid="17" grpId="0"/>
      <p:bldP spid="18" grpId="0"/>
      <p:bldP spid="19" grpId="0"/>
      <p:bldP spid="20" grpId="0"/>
      <p:bldP spid="21" grpId="0" animBg="1"/>
      <p:bldP spid="22" grpId="0" animBg="1"/>
      <p:bldP spid="23" grpId="0" animBg="1"/>
      <p:bldP spid="22530" grpId="0"/>
      <p:bldP spid="22531" grpId="0"/>
      <p:bldP spid="22533" grpId="0"/>
      <p:bldP spid="22534" grpId="0"/>
      <p:bldP spid="22536" grpId="0"/>
      <p:bldP spid="22537" grpId="0"/>
      <p:bldP spid="22539" grpId="0"/>
      <p:bldP spid="22540" grpId="0"/>
      <p:bldP spid="22543" grpId="0"/>
      <p:bldP spid="225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1584088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মূল্যায়নঃ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295400"/>
            <a:ext cx="64008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ক) স্থানাঙ্ক জ্যামিতি ও কার্তেসীয় স্থানাঙ্ক জ্যামিতি  কী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2800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286000"/>
            <a:ext cx="6324599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124200"/>
            <a:ext cx="5480988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গ) আয়তাকার  কার্তেসীয় স্থানাঙ্ক  কাকে বলে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2119491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বাড়ির কাজঃ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2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304800"/>
            <a:ext cx="3893278" cy="2590800"/>
          </a:xfrm>
          <a:prstGeom prst="rect">
            <a:avLst/>
          </a:prstGeom>
        </p:spPr>
      </p:pic>
      <p:pic>
        <p:nvPicPr>
          <p:cNvPr id="4" name="Picture 3" descr="images (1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143000"/>
            <a:ext cx="2552700" cy="1790700"/>
          </a:xfrm>
          <a:prstGeom prst="rect">
            <a:avLst/>
          </a:prstGeom>
        </p:spPr>
      </p:pic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429000"/>
            <a:ext cx="7999095" cy="4953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4064950"/>
            <a:ext cx="7463790" cy="5070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657671"/>
            <a:ext cx="6324600" cy="1200329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ধন্যবাদ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28600"/>
            <a:ext cx="6324600" cy="1200329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ধন্যবাদ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1800" y="240804"/>
            <a:ext cx="1371600" cy="6617196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ধন্যবাদ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40804"/>
            <a:ext cx="1219200" cy="6617196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ধন্যবাদ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199" y="1371599"/>
            <a:ext cx="4419601" cy="4267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শিক্ষক পরিচিতি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পাঠ পরিচিতি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645025" y="2174875"/>
            <a:ext cx="4041775" cy="39512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নবম শ্রেণি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বিষয়ঃ গণিত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অধ্যায়ঃ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Unicode MS"/>
                <a:ea typeface="Arial Unicode MS"/>
                <a:cs typeface="Arial Unicode MS"/>
              </a:rPr>
              <a:t>(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5.1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Unicode MS"/>
                <a:ea typeface="Arial Unicode MS"/>
                <a:cs typeface="Arial Unicode MS"/>
              </a:rPr>
              <a:t>)</a:t>
            </a:r>
            <a:endParaRPr kumimoji="0" lang="bn-B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 Unicode MS"/>
              <a:ea typeface="Arial Unicode MS"/>
              <a:cs typeface="Arial Unicode M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আজকের পাঠঃ সরল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সমীকরণ ও অভেদ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সময়ঃ ৪০ মিনিট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তাং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457200" y="2174875"/>
            <a:ext cx="4040188" cy="39512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মোঃ আবুল হাসেম মিয়া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সিনিয়র শিক্ষক, শ্যামপুর বহুমূখী হাই স্কুল অ্যান্ড কলেজ, ঢাকা।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 নং ০১৯৪৪২৯৯১৪৭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শিক্ষক পরিচিতি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পাঠ পরিচিতি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4645025" y="2174875"/>
            <a:ext cx="4041775" cy="39512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নবম শ্রেণি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বিষয়ঃ উচ্চতর গণিত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অধ্যায়ঃ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Unicode MS"/>
                <a:ea typeface="Arial Unicode MS"/>
                <a:cs typeface="Arial Unicode MS"/>
              </a:rPr>
              <a:t>(11.1)</a:t>
            </a:r>
            <a:endParaRPr kumimoji="0" lang="bn-B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 Unicode MS"/>
              <a:ea typeface="Arial Unicode MS"/>
              <a:cs typeface="Arial Unicode M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আজকের পাঠঃ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স্থানাঙ্ক জ্যামিতি 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সময়ঃ ৪০ মিনিট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তাং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457200" y="2174875"/>
            <a:ext cx="4040188" cy="39512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মোঃ আবুল হাসেম মিয়া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সিনিয়র শিক্ষক, শ্যামপুর বহুমূখী হাই স্কুল অ্যান্ড কলেজ, ঢাকা।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 নং ০১৯৪৪২৯৯১৪৭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12" name="Picture 11" descr="Pict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191000"/>
            <a:ext cx="1828800" cy="1828800"/>
          </a:xfrm>
          <a:prstGeom prst="flowChartOr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42" y="341531"/>
            <a:ext cx="1871958" cy="646331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শিখনফলঃ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524000"/>
            <a:ext cx="7507374" cy="353943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-------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ক) স্থানাঙ্ক জ্যামিতি ও কার্তেসীয় স্থানাঙ্ক জ্যামিতি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কী তা বলতে  পারবে 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খ) কার্তেসীয় স্থানাঙ্কের মাধ্যমে দুইটি বিন্দুর মধ্যবর্তী দূরত্ব নির্ণয় করতে  পারবে।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 ) কার্তেসীয় স্থানাঙ্ক  সংক্রান্ত গাণিতিক সমস্যা সমাধান করতে পারবে ।  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966931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লক্ষ্য করঃ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USER\Pictures\download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228600"/>
            <a:ext cx="4517104" cy="2928938"/>
          </a:xfrm>
          <a:prstGeom prst="rect">
            <a:avLst/>
          </a:prstGeom>
          <a:noFill/>
        </p:spPr>
      </p:pic>
      <p:pic>
        <p:nvPicPr>
          <p:cNvPr id="4" name="Picture 3" descr="C:\Users\USER\Pictures\sorol_rekh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457200"/>
            <a:ext cx="1981200" cy="1485900"/>
          </a:xfrm>
          <a:prstGeom prst="rect">
            <a:avLst/>
          </a:prstGeom>
          <a:noFill/>
        </p:spPr>
      </p:pic>
      <p:pic>
        <p:nvPicPr>
          <p:cNvPr id="5" name="Picture 4" descr="C:\Users\USER\Pictures\bokro_rekh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189264"/>
            <a:ext cx="1752600" cy="938893"/>
          </a:xfrm>
          <a:prstGeom prst="rect">
            <a:avLst/>
          </a:prstGeom>
          <a:noFill/>
        </p:spPr>
      </p:pic>
      <p:pic>
        <p:nvPicPr>
          <p:cNvPr id="6" name="Picture 5" descr="C:\Users\USER\Pictures\coordplane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3124200"/>
            <a:ext cx="5429250" cy="347643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" y="2438400"/>
            <a:ext cx="2696572" cy="4001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চিত্রে আমরা কী দেখতে  পাচ্ছি?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3124200"/>
            <a:ext cx="2890535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বিন্দু, সরল রেখা, বক্র রেখা, ত্রিভুজ,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চতুর্ভুজ, বৃত্ত ইত্যাদি।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962400"/>
            <a:ext cx="3124200" cy="19389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জ্যামিতির যে অংশে  বিন্দু, সরল রেখা ও বক্ররেখার বীজগাণিতিক প্রকাশ নিয়ে আলোচনা করা হয়,  তাকে  কী বলে?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6096000"/>
            <a:ext cx="2372765" cy="584775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স্থানাঙ্ক জ্যামিতি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4794" y="685800"/>
            <a:ext cx="5814412" cy="76944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তাহলে আমাদের আজকের পাঠঃ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1300" y="2209800"/>
            <a:ext cx="3581399" cy="3118068"/>
          </a:xfrm>
          <a:prstGeom prst="diamon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স্থানাঙ্ক জ্যামিতি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1600200" cy="156966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স্থানাঙ্ক জ্যামিতিঃ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152400"/>
            <a:ext cx="7086601" cy="95410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বিন্দু, সরল রেখা ও বক্ররেখার বীজগাণিতিক  প্রকাশকেজ্যামিতির  যে শাখায়  অধ্যয়ন করা হয় ,তাকে স্থানাঙ্ক জ্যামিতি  বলে।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1143000"/>
            <a:ext cx="7505700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সমতলে  বিন্দু  পাতনের মাধ্যমে  সরল বা  বক্ররেখা অথবা এদের দ্বারা তৈরি  জ্যামিতিক ক্ষেত্র যথা-ত্রিভুজ, চতুর্ভুজ, বৃত্ত ইত্যাদির চিত্র প্রকাশ করা হয়।  ফরাসী গণিতবিদ ডেকার্তে সর্ব প্রথম সমতলে বিন্দু পাতনের পদ্ধতির সূচনা করেন। ডেকার্তের নামানুসারে এই স্থানাঙ্ক  জ্যামিতিকেই  কার্তেসীয় স্থানাঙ্ক বলা হয়।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200400"/>
            <a:ext cx="3667992" cy="523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আয়তাকার কার্তেসীয় স্থানাংকঃ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ownload (3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3200400"/>
            <a:ext cx="2143125" cy="214312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6172200" y="4267200"/>
            <a:ext cx="2514600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0"/>
            <a:endCxn id="6" idx="2"/>
          </p:cNvCxnSpPr>
          <p:nvPr/>
        </p:nvCxnSpPr>
        <p:spPr>
          <a:xfrm rot="16200000" flipH="1">
            <a:off x="6553200" y="4271962"/>
            <a:ext cx="2143125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15200" y="42672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O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39000" y="3124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391400" y="5334000"/>
            <a:ext cx="41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Y´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912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X´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729246" y="4114800"/>
            <a:ext cx="41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772400" y="4876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( +, - 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772400" y="3657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( +, + 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400800" y="3733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( - , + 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400800" y="4876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( -, - 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991120" y="3276600"/>
            <a:ext cx="115288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প্রথম চতুর্ভাগ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67400" y="3276600"/>
            <a:ext cx="129715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দ্বিতীয়  চতুর্ভাগ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6000" y="4343400"/>
            <a:ext cx="129539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তৃতীয়  চতুর্ভাগ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772400" y="4495800"/>
            <a:ext cx="120097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চতুর্থ  চতুর্ভাগ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2400" y="3733800"/>
            <a:ext cx="5638800" cy="28623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পরস্পর সমকোণে  ছেদ করে এরুপ  এক জোড়া  অক্ষের  সাপেক্ষে কোন বিন্দুর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স্থানাঙ্ক কে আয়তাকার  কার্তেসীয় স্থানাঙ্ক  বলা হয়। বিন্দুটি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y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-অক্ষের ডানে </a:t>
            </a: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থাকলে ভুজ ধনাত্বক  ও বামে থাকলে ভুজ ঋণাত্বক হবে। আবার বিন্দুটি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-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অক্ষের উপরে থাকলে কোটি ধনাত্বক  এবং নিচে থাকলে কোটি ঋণাত্বক হবে।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অক্ষের উপর কোটি শূণ্য  এবং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y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অক্ষের উপর ভুজ শূণ্য। </a:t>
            </a: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কার্তেসীয় স্থানাঙ্কের অক্ষদ্বয় দ্বারা সমতল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XOY,YOX´,X´OY´,Y´OX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এই চারটি ভাগে বিভক্ত হয়। এদের প্রত্যেক ভাগকে  চতুর্ভাগ বলে।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XOY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-কে প্রথম চতুর্ভাগ ধরা হয় এবং  ঘড়ির কাঁটার  আবর্তনের বিপরীত দিকে পর্যায়ক্রমে  দ্বিতীয়, তৃতীয় ও চতুর্থ চতুর্ভাগ ধরা হয়। কোনো বিন্দুর স্থানাঙ্কের চিহ্ন অনুসারে  বিন্দুর অবস্থান বিভিন্ন চতুর্ভাগে থাকে।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4" grpId="0"/>
      <p:bldP spid="15" grpId="0"/>
      <p:bldP spid="16" grpId="0"/>
      <p:bldP spid="17" grpId="0"/>
      <p:bldP spid="18" grpId="0"/>
      <p:bldP spid="20" grpId="0"/>
      <p:bldP spid="23" grpId="0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3657600" cy="461665"/>
          </a:xfrm>
          <a:prstGeom prst="rect">
            <a:avLst/>
          </a:prstGeom>
          <a:solidFill>
            <a:srgbClr val="00FF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দুইটি বিন্দুর মধ্যবর্তী  দূরত্ব  নির্ণয়ঃ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3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926" y="685800"/>
            <a:ext cx="4029074" cy="4029074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4876800" y="3657600"/>
            <a:ext cx="38862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15000" y="3886200"/>
            <a:ext cx="205740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781800" y="2667000"/>
            <a:ext cx="990600" cy="158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6857206" y="2743200"/>
            <a:ext cx="1829594" cy="79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6286500" y="3162300"/>
            <a:ext cx="990600" cy="158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781800" y="1828800"/>
            <a:ext cx="990600" cy="8382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6019800" y="3276600"/>
          <a:ext cx="381000" cy="349250"/>
        </p:xfrm>
        <a:graphic>
          <a:graphicData uri="http://schemas.openxmlformats.org/presentationml/2006/ole">
            <p:oleObj spid="_x0000_s1026" name="Equation" r:id="rId4" imgW="190440" imgH="253800" progId="Equation.3">
              <p:embed/>
            </p:oleObj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7010400" y="3886200"/>
          <a:ext cx="304800" cy="406400"/>
        </p:xfrm>
        <a:graphic>
          <a:graphicData uri="http://schemas.openxmlformats.org/presentationml/2006/ole">
            <p:oleObj spid="_x0000_s1027" name="Equation" r:id="rId5" imgW="203040" imgH="253800" progId="Equation.3">
              <p:embed/>
            </p:oleObj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6248400" y="2895600"/>
          <a:ext cx="457200" cy="422274"/>
        </p:xfrm>
        <a:graphic>
          <a:graphicData uri="http://schemas.openxmlformats.org/presentationml/2006/ole">
            <p:oleObj spid="_x0000_s1028" name="Equation" r:id="rId6" imgW="203040" imgH="291960" progId="Equation.3">
              <p:embed/>
            </p:oleObj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/>
        </p:nvGraphicFramePr>
        <p:xfrm>
          <a:off x="7848600" y="2133600"/>
          <a:ext cx="304800" cy="444500"/>
        </p:xfrm>
        <a:graphic>
          <a:graphicData uri="http://schemas.openxmlformats.org/presentationml/2006/ole">
            <p:oleObj spid="_x0000_s1029" name="Equation" r:id="rId7" imgW="228600" imgH="291960" progId="Equation.3">
              <p:embed/>
            </p:oleObj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4572000" y="3505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X´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8805446" y="3505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257800" y="6858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Y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334000" y="48006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Y´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400800" y="24384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P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410200" y="35814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O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772400" y="16002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Q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7772400" y="2514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R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620000" y="35814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N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629400" y="3581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M</a:t>
            </a:r>
            <a:endParaRPr lang="en-US" dirty="0"/>
          </a:p>
        </p:txBody>
      </p:sp>
      <p:graphicFrame>
        <p:nvGraphicFramePr>
          <p:cNvPr id="65" name="Object 64"/>
          <p:cNvGraphicFramePr>
            <a:graphicFrameLocks noChangeAspect="1"/>
          </p:cNvGraphicFramePr>
          <p:nvPr/>
        </p:nvGraphicFramePr>
        <p:xfrm>
          <a:off x="6324600" y="2057400"/>
          <a:ext cx="811696" cy="444500"/>
        </p:xfrm>
        <a:graphic>
          <a:graphicData uri="http://schemas.openxmlformats.org/presentationml/2006/ole">
            <p:oleObj spid="_x0000_s1030" name="Equation" r:id="rId8" imgW="533160" imgH="291960" progId="Equation.3">
              <p:embed/>
            </p:oleObj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/>
        </p:nvGraphicFramePr>
        <p:xfrm>
          <a:off x="7848600" y="1371600"/>
          <a:ext cx="656535" cy="368300"/>
        </p:xfrm>
        <a:graphic>
          <a:graphicData uri="http://schemas.openxmlformats.org/presentationml/2006/ole">
            <p:oleObj spid="_x0000_s1031" name="Equation" r:id="rId9" imgW="520560" imgH="291960" progId="Equation.3">
              <p:embed/>
            </p:oleObj>
          </a:graphicData>
        </a:graphic>
      </p:graphicFrame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838200"/>
            <a:ext cx="4495800" cy="3103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219200"/>
            <a:ext cx="4387215" cy="2667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15240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564341"/>
            <a:ext cx="2057400" cy="3025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981200"/>
            <a:ext cx="4493895" cy="2667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362200"/>
            <a:ext cx="4495800" cy="304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819400"/>
            <a:ext cx="4267200" cy="3429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1" y="3200400"/>
            <a:ext cx="4495800" cy="342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81400"/>
            <a:ext cx="46482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962400"/>
            <a:ext cx="2682240" cy="4191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267200"/>
            <a:ext cx="27051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4800600"/>
            <a:ext cx="28575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67" name="Picture 43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5257800"/>
            <a:ext cx="7562850" cy="4572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rot="5400000" flipH="1" flipV="1">
            <a:off x="3657600" y="2743200"/>
            <a:ext cx="41148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5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8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1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4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7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0" dur="5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3" dur="5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6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9" dur="5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2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5" dur="5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8"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5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4" dur="50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7"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0" dur="5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3" dur="50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6" dur="5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9" dur="5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2" dur="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1033" grpId="0"/>
      <p:bldP spid="1034" grpId="0"/>
      <p:bldP spid="1036" grpId="0"/>
      <p:bldP spid="1037" grpId="0"/>
      <p:bldP spid="1039" grpId="0"/>
      <p:bldP spid="1040" grpId="0"/>
      <p:bldP spid="1042" grpId="0"/>
      <p:bldP spid="1043" grpId="0"/>
      <p:bldP spid="1045" grpId="0"/>
      <p:bldP spid="1046" grpId="0"/>
      <p:bldP spid="1048" grpId="0"/>
      <p:bldP spid="1049" grpId="0"/>
      <p:bldP spid="1051" grpId="0"/>
      <p:bldP spid="1052" grpId="0"/>
      <p:bldP spid="1054" grpId="0"/>
      <p:bldP spid="1055" grpId="0"/>
      <p:bldP spid="1057" grpId="0"/>
      <p:bldP spid="1058" grpId="0"/>
      <p:bldP spid="1060" grpId="0"/>
      <p:bldP spid="1061" grpId="0"/>
      <p:bldP spid="1063" grpId="0"/>
      <p:bldP spid="1064" grpId="0"/>
      <p:bldP spid="1066" grpId="0"/>
      <p:bldP spid="1068" grpId="0"/>
      <p:bldP spid="10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2462534" cy="76944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একক কাজঃ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72218"/>
            <a:ext cx="4572000" cy="3042458"/>
          </a:xfrm>
          <a:prstGeom prst="rect">
            <a:avLst/>
          </a:prstGeom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04800" y="4114800"/>
            <a:ext cx="8153400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(1,1) 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এবং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(2,2)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বিন্দু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দুইটি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একটি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সমতলে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চিহ্নিত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করে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এদের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দূরত্ব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নির্ণয়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।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5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2170787" cy="646331"/>
          </a:xfrm>
          <a:prstGeom prst="rect">
            <a:avLst/>
          </a:prstGeom>
          <a:solidFill>
            <a:srgbClr val="00FF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1676400"/>
            <a:ext cx="2108200" cy="30480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2057400"/>
            <a:ext cx="1790700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2362200"/>
            <a:ext cx="1381125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2743200"/>
            <a:ext cx="822614" cy="3619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3124200"/>
            <a:ext cx="381000" cy="4656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533400" y="990600"/>
            <a:ext cx="3886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মনে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P(1,1)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এবং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Q(2,2)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।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xy</a:t>
            </a:r>
            <a:r>
              <a:rPr kumimoji="0" lang="bn-B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সমতলে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বিন্দুদ্বয়কে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চিহ্নিত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হলো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বিন্দুদ্বয়ের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মধ্যবর্তী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দূরত্ব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PQ</a:t>
            </a:r>
            <a:r>
              <a:rPr kumimoji="0" lang="bn-BD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=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514600" y="2286000"/>
            <a:ext cx="38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=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590800" y="1752600"/>
            <a:ext cx="3810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=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286000" y="2971800"/>
            <a:ext cx="3048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=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2286000" y="2514600"/>
            <a:ext cx="3810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=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3200400" y="3124200"/>
            <a:ext cx="1905000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একক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 (Ans.)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 descr="download (3)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95926" y="228600"/>
            <a:ext cx="3648074" cy="3648074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 rot="16200000" flipH="1">
            <a:off x="5339557" y="2051843"/>
            <a:ext cx="3648074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4" idx="3"/>
          </p:cNvCxnSpPr>
          <p:nvPr/>
        </p:nvCxnSpPr>
        <p:spPr>
          <a:xfrm>
            <a:off x="5410200" y="2047874"/>
            <a:ext cx="3733800" cy="4763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086600" y="19812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O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805446" y="20574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105400" y="19050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X´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858000" y="1524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010400" y="3886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Y´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486400" y="609600"/>
            <a:ext cx="1600200" cy="5847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উভয় অক্ষে ক্ষুদ্রতম </a:t>
            </a:r>
            <a:r>
              <a:rPr lang="en-US" sz="1600" dirty="0" smtClean="0">
                <a:latin typeface="Arial Unicode MS"/>
                <a:ea typeface="Arial Unicode MS"/>
                <a:cs typeface="Arial Unicode MS"/>
              </a:rPr>
              <a:t>2</a:t>
            </a:r>
            <a:r>
              <a:rPr lang="bn-BD" sz="1600" dirty="0" smtClean="0">
                <a:latin typeface="NikoshBAN" pitchFamily="2" charset="0"/>
                <a:ea typeface="Arial Unicode MS"/>
                <a:cs typeface="NikoshBAN" pitchFamily="2" charset="0"/>
              </a:rPr>
              <a:t> বর্গ= </a:t>
            </a:r>
            <a:r>
              <a:rPr lang="en-US" sz="1600" dirty="0" smtClean="0">
                <a:latin typeface="Arial Unicode MS"/>
                <a:ea typeface="Arial Unicode MS"/>
                <a:cs typeface="Arial Unicode MS"/>
              </a:rPr>
              <a:t>1</a:t>
            </a:r>
            <a:r>
              <a:rPr lang="bn-BD" sz="1600" dirty="0" smtClean="0">
                <a:latin typeface="NikoshBAN" pitchFamily="2" charset="0"/>
                <a:ea typeface="Arial Unicode MS"/>
                <a:cs typeface="NikoshBAN" pitchFamily="2" charset="0"/>
              </a:rPr>
              <a:t>একক।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779798" y="57150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O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7772400" y="1219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391400" y="1600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543800" y="1600200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P(1,1)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7924800" y="121920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Q(2,2)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rot="10800000" flipV="1">
            <a:off x="5791200" y="609600"/>
            <a:ext cx="2741612" cy="265747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534" grpId="0"/>
      <p:bldP spid="22535" grpId="0"/>
      <p:bldP spid="22536" grpId="0"/>
      <p:bldP spid="22537" grpId="0"/>
      <p:bldP spid="22538" grpId="0"/>
      <p:bldP spid="22539" grpId="0" animBg="1"/>
      <p:bldP spid="21" grpId="0"/>
      <p:bldP spid="22" grpId="0"/>
      <p:bldP spid="23" grpId="0"/>
      <p:bldP spid="24" grpId="0"/>
      <p:bldP spid="25" grpId="0"/>
      <p:bldP spid="26" grpId="0" animBg="1"/>
      <p:bldP spid="27" grpId="0"/>
      <p:bldP spid="28" grpId="0" animBg="1"/>
      <p:bldP spid="29" grpId="0" animBg="1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617</Words>
  <Application>Microsoft Office PowerPoint</Application>
  <PresentationFormat>On-screen Show (4:3)</PresentationFormat>
  <Paragraphs>138</Paragraphs>
  <Slides>16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66</cp:revision>
  <dcterms:created xsi:type="dcterms:W3CDTF">2006-08-16T00:00:00Z</dcterms:created>
  <dcterms:modified xsi:type="dcterms:W3CDTF">2020-07-08T09:37:34Z</dcterms:modified>
</cp:coreProperties>
</file>