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DB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3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7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3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8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6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F46D-9BCF-4400-805F-D0D28F1DE288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FB23-B0F8-4B2E-B411-F7A9C514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3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4" y="2434711"/>
            <a:ext cx="10135672" cy="4185030"/>
          </a:xfrm>
          <a:prstGeom prst="rect">
            <a:avLst/>
          </a:prstGeom>
        </p:spPr>
      </p:pic>
      <p:sp>
        <p:nvSpPr>
          <p:cNvPr id="4" name="Horizontal Scroll 3"/>
          <p:cNvSpPr/>
          <p:nvPr/>
        </p:nvSpPr>
        <p:spPr>
          <a:xfrm>
            <a:off x="3039413" y="154546"/>
            <a:ext cx="6001555" cy="228016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FF00"/>
                </a:solidFill>
              </a:rPr>
              <a:t>স্বাগতম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46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2820475" y="167426"/>
            <a:ext cx="6027312" cy="1171978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</a:rPr>
              <a:t>নাজাসাতে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হাকিকির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প্রকার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455313" y="1519707"/>
            <a:ext cx="9414457" cy="122349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নাজাসাতে হাকিকি আবার দু প্রকার </a:t>
            </a:r>
            <a:endParaRPr lang="en-US" sz="4800" dirty="0"/>
          </a:p>
        </p:txBody>
      </p:sp>
      <p:sp>
        <p:nvSpPr>
          <p:cNvPr id="9" name="Flowchart: Or 8"/>
          <p:cNvSpPr/>
          <p:nvPr/>
        </p:nvSpPr>
        <p:spPr>
          <a:xfrm>
            <a:off x="1519708" y="2923503"/>
            <a:ext cx="8628846" cy="3747753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</a:rPr>
              <a:t>(ক)নাজাসাতে গালিযাহ (কঠিনতর নাপাক)</a:t>
            </a:r>
          </a:p>
          <a:p>
            <a:pPr algn="ctr"/>
            <a:r>
              <a:rPr lang="bn-IN" sz="4800" dirty="0" smtClean="0">
                <a:solidFill>
                  <a:srgbClr val="C00000"/>
                </a:solidFill>
              </a:rPr>
              <a:t>(খ)নাজাসাতে খাফিফাহ (সহজতর নাপাক)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4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/>
          <p:cNvSpPr/>
          <p:nvPr/>
        </p:nvSpPr>
        <p:spPr>
          <a:xfrm>
            <a:off x="3142445" y="283336"/>
            <a:ext cx="5589431" cy="978794"/>
          </a:xfrm>
          <a:prstGeom prst="flowChartDocumen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নাজাসাতে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গালিযাহ</a:t>
            </a:r>
            <a:r>
              <a:rPr lang="en-US" sz="4800" dirty="0" smtClean="0"/>
              <a:t> </a:t>
            </a:r>
            <a:r>
              <a:rPr lang="en-US" sz="4800" dirty="0" err="1" smtClean="0"/>
              <a:t>এর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পরিচয়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Flowchart: Internal Storage 3"/>
          <p:cNvSpPr/>
          <p:nvPr/>
        </p:nvSpPr>
        <p:spPr>
          <a:xfrm>
            <a:off x="1133341" y="1906073"/>
            <a:ext cx="9865217" cy="4198513"/>
          </a:xfrm>
          <a:prstGeom prst="flowChartInternal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</a:rPr>
              <a:t>যে সকল নাপাক অকাট্য দলিল দ্বারা প্রমাণিত এবং সন্দেহাতীতভাবে অপবিত্র,সে গুলোকে নাজাসাতে গালিযাহ বলে। 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যেমনঃ পেশাব,পায়খানা,প্রবাহিত রক্ত,পুঁজ ইত্যাদি ।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22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2884868" y="347730"/>
            <a:ext cx="6065949" cy="875764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নাজাসাতে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গালিযাহ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এর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হুকুম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Plaque 4"/>
          <p:cNvSpPr/>
          <p:nvPr/>
        </p:nvSpPr>
        <p:spPr>
          <a:xfrm>
            <a:off x="1068947" y="1777284"/>
            <a:ext cx="10174310" cy="4559121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70C0"/>
                </a:solidFill>
              </a:rPr>
              <a:t>নাজাসাতে গালিযাহ শরীরে বা কাপড়ে লেগে থাকলে, তা পাক না করলে সালাত জায়েয হবে না।</a:t>
            </a:r>
          </a:p>
          <a:p>
            <a:pPr algn="ctr"/>
            <a:r>
              <a:rPr lang="bn-IN" sz="4400" dirty="0" smtClean="0">
                <a:solidFill>
                  <a:srgbClr val="0070C0"/>
                </a:solidFill>
              </a:rPr>
              <a:t>তবে শরয়ি ওজর থাকলে ভিন্ন কথা ।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320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888643" y="270457"/>
            <a:ext cx="9800822" cy="105606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B0F0"/>
                </a:solidFill>
              </a:rPr>
              <a:t>নাজাসাতে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খাফিফাহ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এর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পরিচয়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66671" y="1326524"/>
            <a:ext cx="10844012" cy="5203065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যে সকল বস্ত অপবিত্র হওয়া অকাট্য দলিল দ্বারা প্রমাণিত নয়। অপেক্ষাকৃত হালকা ও সহজতর সে গুলোকে নাজাসাতে খাফিফাহ বলে। 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যেমনঃ হালাল প্রাণীর পেশাব, হারাম পাখির মল ইত্যাদি।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01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575773" y="257577"/>
            <a:ext cx="6439438" cy="1171978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নাজাসাতে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খাফিফাহ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এর</a:t>
            </a:r>
            <a:r>
              <a:rPr lang="en-US" sz="5400" dirty="0" smtClean="0"/>
              <a:t> </a:t>
            </a:r>
            <a:r>
              <a:rPr lang="en-US" sz="5400" dirty="0" err="1" smtClean="0"/>
              <a:t>হুকুম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6" name="Cross 5"/>
          <p:cNvSpPr/>
          <p:nvPr/>
        </p:nvSpPr>
        <p:spPr>
          <a:xfrm>
            <a:off x="1056068" y="1764406"/>
            <a:ext cx="10135674" cy="4726545"/>
          </a:xfrm>
          <a:prstGeom prst="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নাজাসাতে খাফিফাহ শরীর বা কাপড়ের কোন অংশের এক চতুর্থাংশ স্থানে লাগলে বিকল্প ব্যবস্থা না থাকলে তা নিয়ে নামাজ আদায় করা জায়েয হবে।তবে বিনাওজরে তা নিয়ে সালাত আদায় করা উচিৎ নয়।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484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618187" y="631065"/>
            <a:ext cx="11062952" cy="5692461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0" dirty="0" err="1" smtClean="0"/>
              <a:t>খোদা</a:t>
            </a:r>
            <a:r>
              <a:rPr lang="en-US" sz="12000" dirty="0" smtClean="0"/>
              <a:t> </a:t>
            </a:r>
            <a:r>
              <a:rPr lang="en-US" sz="12000" dirty="0" err="1" smtClean="0"/>
              <a:t>হাফেজ</a:t>
            </a:r>
            <a:r>
              <a:rPr lang="en-US" sz="12000" dirty="0" smtClean="0"/>
              <a:t> 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322992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979572" y="235644"/>
            <a:ext cx="3760631" cy="1159098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8800" dirty="0" smtClean="0">
                <a:solidFill>
                  <a:schemeClr val="tx1"/>
                </a:solidFill>
              </a:rPr>
              <a:t> </a:t>
            </a:r>
            <a:endParaRPr lang="en-US" sz="8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927" y="1561010"/>
            <a:ext cx="2228045" cy="25485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366" y="4275786"/>
            <a:ext cx="2318197" cy="2369713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>
            <a:off x="347730" y="1429555"/>
            <a:ext cx="3928057" cy="5344733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ইমদাদুল হক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সহকারী মৌলভী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দাউদপুর বানাইল আলিম মাদ্রাসা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বানাইল,তাড়াইল,কিশোরগঞ্জ।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মোবাইল-০১৯১২১৭৮২৭৮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7856113" y="1390918"/>
            <a:ext cx="3889420" cy="5344733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শ্রেণী-সপ্তম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বিষয়-আকাঈদ ও ফিকহ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অধ্যায়-দ্বিতীয়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পাঠ-প্রথম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সময়-৪৫মিনিট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তারিখ-১০/০৭/২০২০</a:t>
            </a:r>
          </a:p>
          <a:p>
            <a:pPr algn="ctr"/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16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4050404" y="270457"/>
            <a:ext cx="3490175" cy="1197735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শিখনফল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Pentagon 2"/>
          <p:cNvSpPr/>
          <p:nvPr/>
        </p:nvSpPr>
        <p:spPr>
          <a:xfrm>
            <a:off x="2942820" y="1674254"/>
            <a:ext cx="5705341" cy="8757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এ পাঠ শেষে শিক্ষার্থীরা......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038078" y="2756079"/>
            <a:ext cx="7514823" cy="1133341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</a:rPr>
              <a:t>নাজাসাত এর অর্থ বলতে পারবে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038078" y="4121239"/>
            <a:ext cx="7514823" cy="112046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নাজাসাত এর শ্রেণীবিন্যাস করতে পারবে </a:t>
            </a:r>
            <a:endParaRPr lang="en-US" sz="3200" dirty="0"/>
          </a:p>
        </p:txBody>
      </p:sp>
      <p:sp>
        <p:nvSpPr>
          <p:cNvPr id="6" name="Flowchart: Terminator 5"/>
          <p:cNvSpPr/>
          <p:nvPr/>
        </p:nvSpPr>
        <p:spPr>
          <a:xfrm>
            <a:off x="2038077" y="5473519"/>
            <a:ext cx="7514824" cy="1171979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নাজাসাত এর বিধান বর্ণনা করতে পারবে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361386" y="502277"/>
            <a:ext cx="5396248" cy="1751526"/>
          </a:xfrm>
          <a:prstGeom prst="downArrow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নাজাসাত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এর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শাব্দিক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অর্থ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Flowchart: Manual Operation 2"/>
          <p:cNvSpPr/>
          <p:nvPr/>
        </p:nvSpPr>
        <p:spPr>
          <a:xfrm>
            <a:off x="2833352" y="2253803"/>
            <a:ext cx="6658378" cy="1893194"/>
          </a:xfrm>
          <a:prstGeom prst="flowChartManualOperat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নাজাসাত আরবি শব্দ।</a:t>
            </a:r>
          </a:p>
          <a:p>
            <a:pPr algn="ctr"/>
            <a:r>
              <a:rPr lang="bn-IN" sz="2800" dirty="0" smtClean="0"/>
              <a:t>এটি তাহারাত এর বিপুরীত।</a:t>
            </a:r>
          </a:p>
          <a:p>
            <a:pPr algn="ctr"/>
            <a:r>
              <a:rPr lang="bn-IN" sz="2800" dirty="0" smtClean="0"/>
              <a:t>এর শাব্দিক অর্থ...</a:t>
            </a:r>
            <a:endParaRPr lang="en-US" sz="2800" dirty="0"/>
          </a:p>
        </p:txBody>
      </p:sp>
      <p:sp>
        <p:nvSpPr>
          <p:cNvPr id="4" name="Flowchart: Connector 3"/>
          <p:cNvSpPr/>
          <p:nvPr/>
        </p:nvSpPr>
        <p:spPr>
          <a:xfrm>
            <a:off x="792051" y="3992452"/>
            <a:ext cx="2685245" cy="85000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অপবিত্রতা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2350396" y="5170867"/>
            <a:ext cx="2485622" cy="991673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00000"/>
                </a:solidFill>
              </a:rPr>
              <a:t>নাপাকি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534696" y="5170867"/>
            <a:ext cx="2234484" cy="901522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ময়লা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8467858" y="5228819"/>
            <a:ext cx="2260242" cy="895083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00000"/>
                </a:solidFill>
              </a:rPr>
              <a:t>নোংরা</a:t>
            </a:r>
            <a:r>
              <a:rPr lang="bn-IN" sz="3600" dirty="0" smtClean="0">
                <a:solidFill>
                  <a:srgbClr val="ADB10F"/>
                </a:solidFill>
              </a:rPr>
              <a:t> </a:t>
            </a:r>
            <a:endParaRPr lang="en-US" sz="3600" dirty="0">
              <a:solidFill>
                <a:srgbClr val="ADB10F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8950817" y="3992451"/>
            <a:ext cx="2582213" cy="850004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মলিনতা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2125014" y="193183"/>
            <a:ext cx="8551572" cy="10947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B0F0"/>
                </a:solidFill>
              </a:rPr>
              <a:t>নাজাসাত এর পারিভাষিক অর্থ 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030310" y="1429555"/>
            <a:ext cx="10200067" cy="5428445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ইসলামি শরিয়তের পরিভাষায় নাজাসাত বলতে এমন বস্তকে বোঝায় যাকে শরিয়ত অপবিত্র বলে জানিয়েছে তা পরিহার করা এবং কাপড়ে লাগলে ধুয়ে ফেলা।</a:t>
            </a:r>
          </a:p>
          <a:p>
            <a:pPr algn="ctr"/>
            <a:r>
              <a:rPr lang="bn-IN" sz="4000" dirty="0" smtClean="0"/>
              <a:t>যেমনঃমল-মুত্র,রক্ত ইতাদি।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10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550015" y="218941"/>
            <a:ext cx="6478075" cy="8757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C000"/>
                </a:solidFill>
              </a:rPr>
              <a:t>নাজাসাত এর প্রকার 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5" name="Flowchart: Off-page Connector 4"/>
          <p:cNvSpPr/>
          <p:nvPr/>
        </p:nvSpPr>
        <p:spPr>
          <a:xfrm>
            <a:off x="2588653" y="1313646"/>
            <a:ext cx="6439437" cy="1210614"/>
          </a:xfrm>
          <a:prstGeom prst="flowChartOffpage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নাজাসাত প্রধানত দু প্রকার </a:t>
            </a:r>
            <a:endParaRPr lang="en-US" sz="4400" dirty="0"/>
          </a:p>
        </p:txBody>
      </p:sp>
      <p:sp>
        <p:nvSpPr>
          <p:cNvPr id="6" name="Flowchart: Sort 5"/>
          <p:cNvSpPr/>
          <p:nvPr/>
        </p:nvSpPr>
        <p:spPr>
          <a:xfrm>
            <a:off x="1609859" y="2640170"/>
            <a:ext cx="8744756" cy="4056844"/>
          </a:xfrm>
          <a:prstGeom prst="flowChartSor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(ক)নাজাসাতে হাকিকি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(প্রকৃত নাপাক)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(খ)নাজাসাতে হুকমি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(বিধানগত নাপাক)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4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nual Operation 1"/>
          <p:cNvSpPr/>
          <p:nvPr/>
        </p:nvSpPr>
        <p:spPr>
          <a:xfrm>
            <a:off x="3000777" y="206061"/>
            <a:ext cx="5460644" cy="1197735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নাজাসাতে হাকিকির পরিচয় </a:t>
            </a:r>
            <a:endParaRPr lang="en-US" sz="3200" dirty="0"/>
          </a:p>
        </p:txBody>
      </p:sp>
      <p:sp>
        <p:nvSpPr>
          <p:cNvPr id="3" name="Cube 2"/>
          <p:cNvSpPr/>
          <p:nvPr/>
        </p:nvSpPr>
        <p:spPr>
          <a:xfrm>
            <a:off x="669701" y="1558345"/>
            <a:ext cx="10856891" cy="51901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</a:rPr>
              <a:t>নাজাসাতে হাকিকি এমন নাপাকি যা দেখাযায় এবং যা সাধারণত মানুষের মনে ঘৃণার উদ্রেক করে এবং যা থেকে মানুষ নিজের শরীর জামাকাপড় ও ব্যবহার্য জিনিসপত্র রক্ষা করতে চায়। </a:t>
            </a:r>
            <a:r>
              <a:rPr lang="bn-IN" sz="4800" dirty="0" smtClean="0">
                <a:solidFill>
                  <a:srgbClr val="FF0000"/>
                </a:solidFill>
              </a:rPr>
              <a:t>যেমনঃপেশাব-পায়খানা,রক্ত,মদ ইত্যাদি </a:t>
            </a:r>
            <a:r>
              <a:rPr lang="bn-IN" sz="4800" dirty="0" smtClean="0">
                <a:solidFill>
                  <a:srgbClr val="FFFF00"/>
                </a:solidFill>
              </a:rPr>
              <a:t>।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3"/>
          <p:cNvSpPr/>
          <p:nvPr/>
        </p:nvSpPr>
        <p:spPr>
          <a:xfrm>
            <a:off x="2331076" y="283335"/>
            <a:ext cx="7675808" cy="798490"/>
          </a:xfrm>
          <a:prstGeom prst="flowChartMerg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নাজাসাতে হুকমির পরিচয়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lowchart: Card 4"/>
          <p:cNvSpPr/>
          <p:nvPr/>
        </p:nvSpPr>
        <p:spPr>
          <a:xfrm>
            <a:off x="1107583" y="2009104"/>
            <a:ext cx="9955369" cy="4185634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যেসব অপবিত্র প্রকাশ্যে দেখা যায়না কিন্ত ইসলামি শরিয়ত এগুলোকে অপবিত্র হিসেবে সিদ্ধান্ত দিয়েছে সেগুলিকে নাজাসাতে হুকমি বলা হয় ।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যেমনঃঅজুবিহীন থাকা, গোসলের প্রয়োজন হইয়া।</a:t>
            </a:r>
            <a:r>
              <a:rPr lang="bn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6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790163" y="321972"/>
            <a:ext cx="8937938" cy="13136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</a:rPr>
              <a:t>নাজাসাতের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বিধান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850005" y="1944710"/>
            <a:ext cx="10483403" cy="491329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উভয় প্রকারের নাজাসাতের হুকুম হচ্ছে শরিয়ত কর্তৃক নির্ধারিত পদ্ধতি অনুযায়ী তা থেকে পবিত্র হতে হবে।</a:t>
            </a:r>
          </a:p>
          <a:p>
            <a:pPr algn="ctr"/>
            <a:r>
              <a:rPr lang="bn-IN" sz="5400" dirty="0" smtClean="0"/>
              <a:t>অপবিত্র থাকা উচিৎ নয়।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4783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349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IMDADUL HAQUE</dc:creator>
  <cp:lastModifiedBy>IMDADUL HAQUE</cp:lastModifiedBy>
  <cp:revision>37</cp:revision>
  <dcterms:created xsi:type="dcterms:W3CDTF">2020-07-07T00:23:48Z</dcterms:created>
  <dcterms:modified xsi:type="dcterms:W3CDTF">2020-07-08T15:05:12Z</dcterms:modified>
</cp:coreProperties>
</file>