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86" r:id="rId3"/>
    <p:sldId id="260" r:id="rId4"/>
    <p:sldId id="261" r:id="rId5"/>
    <p:sldId id="257" r:id="rId6"/>
    <p:sldId id="264" r:id="rId7"/>
    <p:sldId id="266" r:id="rId8"/>
    <p:sldId id="267" r:id="rId9"/>
    <p:sldId id="272" r:id="rId10"/>
    <p:sldId id="271" r:id="rId11"/>
    <p:sldId id="268" r:id="rId12"/>
    <p:sldId id="273" r:id="rId13"/>
    <p:sldId id="282" r:id="rId14"/>
    <p:sldId id="283" r:id="rId15"/>
    <p:sldId id="274" r:id="rId16"/>
    <p:sldId id="275" r:id="rId17"/>
    <p:sldId id="278" r:id="rId18"/>
    <p:sldId id="285" r:id="rId19"/>
    <p:sldId id="277" r:id="rId20"/>
    <p:sldId id="280" r:id="rId21"/>
    <p:sldId id="281" r:id="rId22"/>
    <p:sldId id="279" r:id="rId23"/>
    <p:sldId id="262" r:id="rId24"/>
    <p:sldId id="284" r:id="rId25"/>
    <p:sldId id="26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932D7-E598-452E-8BF7-573DD7859217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C7116-7B0E-4408-9826-6AF3325A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7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7116-7B0E-4408-9826-6AF3325ABB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0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7116-7B0E-4408-9826-6AF3325ABB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4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52C9-9230-4DD1-8E9E-3EAA311528B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F9F9-EDBE-4DF5-999F-A50C46257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4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52C9-9230-4DD1-8E9E-3EAA311528B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F9F9-EDBE-4DF5-999F-A50C46257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7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52C9-9230-4DD1-8E9E-3EAA311528B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F9F9-EDBE-4DF5-999F-A50C46257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0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52C9-9230-4DD1-8E9E-3EAA311528B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F9F9-EDBE-4DF5-999F-A50C46257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6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52C9-9230-4DD1-8E9E-3EAA311528B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F9F9-EDBE-4DF5-999F-A50C46257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2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52C9-9230-4DD1-8E9E-3EAA311528B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F9F9-EDBE-4DF5-999F-A50C46257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7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52C9-9230-4DD1-8E9E-3EAA311528B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F9F9-EDBE-4DF5-999F-A50C46257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8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52C9-9230-4DD1-8E9E-3EAA311528B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F9F9-EDBE-4DF5-999F-A50C46257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5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52C9-9230-4DD1-8E9E-3EAA311528B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F9F9-EDBE-4DF5-999F-A50C46257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2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52C9-9230-4DD1-8E9E-3EAA311528B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F9F9-EDBE-4DF5-999F-A50C46257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0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52C9-9230-4DD1-8E9E-3EAA311528B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F9F9-EDBE-4DF5-999F-A50C46257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3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852C9-9230-4DD1-8E9E-3EAA311528B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4F9F9-EDBE-4DF5-999F-A50C46257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9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"/>
            <a:ext cx="12194721" cy="6856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05833"/>
            <a:ext cx="1219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0" b="1" dirty="0" smtClean="0">
                <a:ln w="57150"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0" b="1" dirty="0">
              <a:ln w="57150">
                <a:solidFill>
                  <a:schemeClr val="bg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5"/>
          <a:stretch/>
        </p:blipFill>
        <p:spPr>
          <a:xfrm>
            <a:off x="-257175" y="-85725"/>
            <a:ext cx="6273117" cy="7553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5"/>
          <a:stretch/>
        </p:blipFill>
        <p:spPr>
          <a:xfrm>
            <a:off x="6015942" y="-85725"/>
            <a:ext cx="6704346" cy="755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8"/>
    </mc:Choice>
    <mc:Fallback>
      <p:transition spd="slow" advTm="4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49297 -4.44444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50573 -4.44444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99114" y="3490356"/>
            <a:ext cx="2127250" cy="659518"/>
          </a:xfrm>
          <a:prstGeom prst="rect">
            <a:avLst/>
          </a:prstGeom>
          <a:noFill/>
        </p:spPr>
        <p:txBody>
          <a:bodyPr wrap="square" lIns="104501" tIns="52250" rIns="104501" bIns="52250" rtlCol="0">
            <a:spAutoFit/>
          </a:bodyPr>
          <a:lstStyle/>
          <a:p>
            <a:pPr algn="ctr"/>
            <a:r>
              <a:rPr lang="bn-B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4429125" y="-25693"/>
            <a:ext cx="6166508" cy="642637"/>
          </a:xfrm>
          <a:prstGeom prst="rect">
            <a:avLst/>
          </a:prstGeom>
        </p:spPr>
        <p:txBody>
          <a:bodyPr wrap="square" lIns="87783" tIns="43891" rIns="87783" bIns="43891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ছবিগুলোতে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692" y="4072353"/>
            <a:ext cx="118278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অপসংস্কৃতির প্রভাবও মাদকাসক্তির পিছনে একটি ভিন্ন কারণ হিসাবে কাজ করে।চলচিত্র,টিভি চ্যানেল,ইন্টারনেট প্রভৃতির মাধ্যমে আজকাল এক দেশের সংস্কৃতি সহজেই অন্য দেশের সংস্কৃতি ও জন জীবনকে প্রভাবিত করছে। দুই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 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 টানাপোড়নে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যুব সমাজের একটি অংশ বিভ্রান্ত ও লক্ষ্যভ্রষ্ট হয়ে মাদকে আকৃষ্ট হচ্ছে।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4210" y="3539620"/>
            <a:ext cx="234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টিভি চ্যানেল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32864" y="3484567"/>
            <a:ext cx="273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অপসংস্কৃতি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48" y="632388"/>
            <a:ext cx="4003001" cy="29107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3" name="TextBox 12"/>
          <p:cNvSpPr txBox="1"/>
          <p:nvPr/>
        </p:nvSpPr>
        <p:spPr>
          <a:xfrm>
            <a:off x="3465126" y="-13943"/>
            <a:ext cx="736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এগুলোর ফলে কী ঘটছে?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561"/>
            <a:ext cx="4368270" cy="29107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5" y="685612"/>
            <a:ext cx="3333750" cy="2857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4692" y="36271"/>
            <a:ext cx="5370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কারণ-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6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2" grpId="0"/>
      <p:bldP spid="8" grpId="0"/>
      <p:bldP spid="8" grpId="1"/>
      <p:bldP spid="9" grpId="0"/>
      <p:bldP spid="9" grpId="1"/>
      <p:bldP spid="13" grpId="0"/>
      <p:bldP spid="13" grpId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510"/>
            <a:ext cx="5370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প্রভাব-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99753" y="5451639"/>
            <a:ext cx="11388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সমাজজীবনে মাদকাসক্তি বর্তমানে একটি ভয়াবহ সমস্যা হিসেবে দেখা দিয়েছে। এটি আমাদের সামাজিক ও নৈতিক জীবনেও মারাক্তক প্রভাব ফেলছে।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730" y="679858"/>
            <a:ext cx="7813964" cy="443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51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 ক্ষতির মধ্যে একজন মাদক গ্রহণকারীর বিভিন্ন ধরণের সমস্যা হতে পারে,যেমন-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4344" y="2834010"/>
            <a:ext cx="3791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ফুসফুসের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2381" y="530607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শ্বাসকষ্ট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DB004C2-1606-4D16-BD70-B77969433A02}"/>
              </a:ext>
            </a:extLst>
          </p:cNvPr>
          <p:cNvSpPr/>
          <p:nvPr/>
        </p:nvSpPr>
        <p:spPr>
          <a:xfrm>
            <a:off x="116379" y="5898892"/>
            <a:ext cx="12075621" cy="1091252"/>
          </a:xfrm>
          <a:prstGeom prst="rect">
            <a:avLst/>
          </a:prstGeom>
        </p:spPr>
        <p:txBody>
          <a:bodyPr wrap="square" lIns="105339" tIns="52669" rIns="105339" bIns="52669">
            <a:spAutoFit/>
          </a:bodyPr>
          <a:lstStyle/>
          <a:p>
            <a:pPr lvl="0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 গ্রহণকারীর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গ্রহণের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হৃদরোগ,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ফুসফুসের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শ্বাসকষ্ট, যক্ষ্মা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 জটিল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 হয়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।তার মানষিক স্বাস্থ্যও দুর্বল হয়ে পড়ে ফলে হতাশা ও হীনমন্যতায় ভোগে।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97510" y="5352544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যক্ষ্মা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5656" y="2844641"/>
            <a:ext cx="260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হৃদরোগ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63" y="799135"/>
            <a:ext cx="3494437" cy="21707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708" y="816885"/>
            <a:ext cx="3391968" cy="20367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63" y="3372907"/>
            <a:ext cx="3494437" cy="21149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38" y="3437862"/>
            <a:ext cx="3248338" cy="1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3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6" grpId="1"/>
      <p:bldP spid="8" grpId="0"/>
      <p:bldP spid="9" grpId="0"/>
      <p:bldP spid="9" grpId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7921" y="154097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সুখ-শান্তিকে বিনষ্ট করে;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43" y="2682608"/>
            <a:ext cx="12431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 ঝগড়া লেগেই থাকে; সুখ-শান্তিকে বিনষ্ট করে;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43" y="376596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প্রতিবেশীদের কাছে ঐ পরিবারের কোন মর্যাদা থাকে না;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165" y="5003042"/>
            <a:ext cx="1173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হত্যা,আত্নহত্যা,বাড়ি থেকে পালানো বা নিরুদ্দেশ হবার মতো ঘটনাও ঘটে;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165" y="77117"/>
            <a:ext cx="106340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জীবনে মাদকের প্রভাব-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99" y="221015"/>
            <a:ext cx="2821443" cy="282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5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633" y="3715056"/>
            <a:ext cx="120534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দেশে সহজেই মাদক পাওয়া যায় সেখানে চুরি, ডাকাতি,ছিনতাই,রাহাজানি ও হত্যার ঘটনাও বেশি ঘটে।মাদকের প্রভাবে সামাজিক অস্থিরতা ও মূল্যবোধের অবক্ষয় দেখা দেয়।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8" y="149629"/>
            <a:ext cx="5961986" cy="32253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1510"/>
            <a:ext cx="5370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প্রভাব-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8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510"/>
            <a:ext cx="5370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প্রতিরোধ-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749" y="557898"/>
            <a:ext cx="6334298" cy="4269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" y="5019377"/>
            <a:ext cx="1182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 রোধে প্রতিরোধমূলক ব্যবস্থায় বেশি কার্যকর। কেননা মাদকাসক্তি রোধে প্রতিরোধমূলক ব্যবস্থা নিলে শিশু-কিশোরদের মাদকের ফাঁদে পড়ার ঝুঁকি কমে যায়।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40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510"/>
            <a:ext cx="11587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প্রতিরোধ বিভিন্ন প্রতিরোধমূলক ব্যবস্থা রয়েছে।যেমন-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1113" y="895890"/>
            <a:ext cx="8830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 ধর্মীয় ও নৈতিক শিক্ষাকে গুরুত্ব দিতে হবে।সন্তানদের ছোটবেলা থেকেই ধর্মীয় ওনৈতিক মূল্যবোধ শেখাতে হবে;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3" y="793616"/>
            <a:ext cx="1999587" cy="1469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6" y="2436950"/>
            <a:ext cx="2193790" cy="1157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98" y="3942314"/>
            <a:ext cx="2180348" cy="1450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98" y="5550478"/>
            <a:ext cx="2183960" cy="10742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61112" y="2721549"/>
            <a:ext cx="8830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মাদকবিরোধী সচেতনতা ও সামাজিক আন্দোলন গড়ে তুলতে হবে;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1113" y="3961262"/>
            <a:ext cx="8830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‘মাদককে না বলুন’ এই প্রতিজ্ঞায় জনগন বিশেষ করে তরুণদের উদ্বুদ্ধ করতে হবে;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1113" y="5550478"/>
            <a:ext cx="8830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সংবাদপত্রসহ প্রচারমাধ্যমের সহায়তায় মাদকাসক্তির বিরুদ্ধে সচেতনতা সৃষ্টি করতে হবে;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8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0444" y="139408"/>
            <a:ext cx="9370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 বিরোধী পোষ্টার,বিলবোর্ড ও লিফলেটের মাধ্যমে সচেতনতা সৃষ্টি করতে হবে;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5910" y="1548341"/>
            <a:ext cx="1765667" cy="1558526"/>
            <a:chOff x="1315334" y="990600"/>
            <a:chExt cx="3100536" cy="2362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9516" y="990600"/>
              <a:ext cx="3076354" cy="23622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334" y="990600"/>
              <a:ext cx="2196884" cy="236219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13" name="TextBox 12"/>
          <p:cNvSpPr txBox="1"/>
          <p:nvPr/>
        </p:nvSpPr>
        <p:spPr>
          <a:xfrm>
            <a:off x="2510444" y="2004437"/>
            <a:ext cx="937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টিভি চ্যানেলে অপসংস্কৃতি এবং অশোভন চলচিত্র বন্ধ করতে হবে;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68175" y="4732051"/>
            <a:ext cx="923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 প্রতিরোধে বিদ্যমান আইনের যথাযথ প্রয়োগ করতে হবে;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68175" y="3584177"/>
            <a:ext cx="923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শিশু-কিশোরদের সুস্থ চিত্তবিনোদনের ব্যবস্থা করতে হবে;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7" y="168883"/>
            <a:ext cx="1712312" cy="132217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49682" y="3439676"/>
            <a:ext cx="1751896" cy="833846"/>
            <a:chOff x="30400" y="3788295"/>
            <a:chExt cx="2371273" cy="8338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0" y="3788296"/>
              <a:ext cx="1422331" cy="81983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685" y="3788295"/>
              <a:ext cx="958988" cy="83384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249681" y="4376147"/>
            <a:ext cx="2151992" cy="1002236"/>
            <a:chOff x="30400" y="5166701"/>
            <a:chExt cx="2613048" cy="10022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685" y="5166701"/>
              <a:ext cx="1200763" cy="100223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0" y="5206806"/>
              <a:ext cx="1680899" cy="962131"/>
            </a:xfrm>
            <a:prstGeom prst="rect">
              <a:avLst/>
            </a:prstGeom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0" y="5558695"/>
            <a:ext cx="1747269" cy="108896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510444" y="5780012"/>
            <a:ext cx="923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 উৎপাদন হ্রাস করতে হবে;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0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22" grpId="0"/>
      <p:bldP spid="25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29643" y="2621668"/>
            <a:ext cx="80106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 পর্যায়ে মসজিদ এবং মন্দিরসহ সকল ধর্মীয় প্রতিষ্ঠান এবং ক্লাব-সমিতি প্রভৃতি সামাজিক-সাংস্কৃতিক ও ক্রীড়া সংস্থাগুলো নৈতিক শিক্ষার মাধ্যমে মাদকাসক্তি প্রতিরোধে গুরুত্বপূর্ণ ভূমিকা পালন করে;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2735" y="2621668"/>
            <a:ext cx="3456908" cy="2162511"/>
            <a:chOff x="120335" y="1042250"/>
            <a:chExt cx="3456908" cy="21625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35" y="1042250"/>
              <a:ext cx="1784077" cy="216251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7447" y="1042250"/>
              <a:ext cx="1619796" cy="2162511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72735" y="4796887"/>
            <a:ext cx="1625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2850" y="4786405"/>
            <a:ext cx="1625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50890"/>
            <a:ext cx="11587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প্রতিরোধ বিভিন্ন প্রতিরোধমূলক ব্যবস্থা রয়েছে।যেমন-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2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-1510"/>
            <a:ext cx="6134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 আইনসমুহ-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51" y="383210"/>
            <a:ext cx="5516650" cy="3546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4104977"/>
            <a:ext cx="12192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বর্তমানে মাদকাসক্তি একটি ভয়াবহ জটিল সমস্যা।বাংলাদেশ সরকার মাদকাসক্তি প্রতিরোধে জাতিসংঘের মাদক নিয়ন্ত্রণের ০৩টি কনভেনশনে স্বাক্ষর করেছে। বাংলাদেশ সরকার ১৯৯০ সালে মাদক বিরোধী সার্ক কনভেনশনেও স্বাক্ষর করেছে।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96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0677" y="0"/>
            <a:ext cx="11922496" cy="153645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677" y="1643191"/>
            <a:ext cx="6203852" cy="5109301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5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শিরিনা খাতুন(সহকারী শিক্ষক)</a:t>
            </a:r>
          </a:p>
          <a:p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বানিয়ারগাতী মহিলা মডেল দাখিল মাদ্রাসা, সদর,যশোর।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81129" y="1643190"/>
            <a:ext cx="5582043" cy="510930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     :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৮ম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: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 বিশ্বপরিচয়</a:t>
            </a:r>
          </a:p>
          <a:p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</a:p>
          <a:p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: 3,4</a:t>
            </a:r>
          </a:p>
          <a:p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" t="3359" r="13894" b="16218"/>
          <a:stretch/>
        </p:blipFill>
        <p:spPr>
          <a:xfrm>
            <a:off x="759123" y="1536457"/>
            <a:ext cx="3036499" cy="3064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440565" y="5228409"/>
            <a:ext cx="51789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সামাজিক সমস্যা</a:t>
            </a:r>
          </a:p>
        </p:txBody>
      </p:sp>
    </p:spTree>
    <p:extLst>
      <p:ext uri="{BB962C8B-B14F-4D97-AF65-F5344CB8AC3E}">
        <p14:creationId xmlns:p14="http://schemas.microsoft.com/office/powerpoint/2010/main" val="28917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253" y="290878"/>
            <a:ext cx="8322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তামাকজাত দ্রব্য ব্যবহার(নিয়ন্ত্রন) বিধিমালা ২০১৩-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1458645"/>
            <a:ext cx="1173757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তামাকজাত দ্রব্য পাবলিক প্লেসে এবং পাবলিক পরিবহনে ব্যবহার করলে এর শাস্তির বিধান রেখেছে,এই বিধিতে বলা হয়েছে ,অফিস-আদালত,গ্রন্থগার,লিফট,আচ্ছাদিত কর্মক্ষেত্র,হাসপাতাল ও ক্লিনিক,বিমান বন্দর,নৌবন্দর,সমুদ্রবন্দর,রেলওয়ে স্টেশন,বাস টার্মিনাল,প্রেক্ষাগৃহ,প্রদর্শনী ক্ষেত্র,থিয়েটার হল,বিপনী বিতান,আবদ্ধ রেস্তোরা,পাবলিক টয়লেট,শিশু পার্ক,মেলা,পাবলিক পরিবহনের জন্য অপেক্ষার স্থান এবং প্রয়োজন অনুযায়ী সরকার ঘোষিত স্থান সমুহে ধুমপান দন্ডনীয় অপরাধ হিসাবে গন্য হবে;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ব্যক্তি পাবলিক প্লেস ও পাবলিক পরিবহনে ধুমপান করতে পারবে না;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শাস্তির ক্ষেত্রে বলা হয়েছে,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বিধান কেউ লংঘন করিলে তিনি অনধিক ৩ শত টাকা অর্থদন্ডে দন্ডিত হইবেন এবং উক্ত ব্যক্তি দ্বিতীয় বা পুনঃ পুনঃ একই অপরাধ করিলে তিনি পর্যায়ক্রমিকভাবে উক্ত দন্ডের দ্বিগুণ হারে দন্ডনীয় হইবেন।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37494" y="34488"/>
            <a:ext cx="3400076" cy="1499467"/>
            <a:chOff x="8337494" y="0"/>
            <a:chExt cx="3400076" cy="14994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0924" y="3584"/>
              <a:ext cx="1946646" cy="145506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7494" y="0"/>
              <a:ext cx="1453430" cy="1499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335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49532"/>
            <a:ext cx="11172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ধুমপান ও নেশাজাতীয় দ্রব্যের উৎপাদন ও বিজ্ঞাপন প্রচার বন্ধ করতে হবে;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7925"/>
            <a:ext cx="12009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 প্রতিরোধে আরও কিছুপদক্ষেপ গ্রহণ করতে হবে-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64831" y="2249861"/>
            <a:ext cx="12657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ও বেসরকারি উদ্যোগে নেশা বা মাদকের ক্ষতিকর প্রভাব সম্পর্কে বিজ্ঞাপনের মাধ্যমে প্রচার চালাতে হবে;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076603"/>
            <a:ext cx="109894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 উৎপাদনের সাথে জড়িত শ্রমিকদের জন্য বিকল্প কর্মসংস্থানের ব্যবস্থা করতে হবে;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897430"/>
            <a:ext cx="10989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ছাত্রদের সামনে শিক্ষকের ধুমপানকে অপরাধ হিসাবে গন্য করতে হবে;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617746"/>
            <a:ext cx="10989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ঔষধ হিসাবে উৎপাদিত ও ব্যবহৃত মাদকজাতীয় দ্রব্যের বাজার নিয়ন্ত্রণ করতে হবে;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54" y="2056916"/>
            <a:ext cx="1255693" cy="703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183" y="1027241"/>
            <a:ext cx="1264064" cy="699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164" y="5543761"/>
            <a:ext cx="1634836" cy="9357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12"/>
          <a:stretch/>
        </p:blipFill>
        <p:spPr>
          <a:xfrm>
            <a:off x="10434301" y="4527805"/>
            <a:ext cx="1785612" cy="9494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111" y="3283722"/>
            <a:ext cx="1643991" cy="9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9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556" y="1132669"/>
            <a:ext cx="1151026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মাদকাসক্তির সবচেয়ে বড় কারণ কোনটি?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অপসংস্কৃতি;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কারা স্বাভাবিকভাবেই কৌতূহল প্রবণ?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কিশোররা;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মাদকাসক্তি রোধে কোন ব্যবস্থা সবচেয়ে ভালো ও কার্যকর?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প্রতিরোধমূলক ব্যবস্থা;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বাংলাদেশ সরকার মাদকাসক্তি প্রতিরোধে জাতিসংঘের মাদক নিয়ন্ত্রণের কয়টি কনভেশনে স্বাক্ষর করেছেন?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৩টি;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৫।বাংলাদেশ সরকার কত সালে মাদকবিরোধী সার্ক কনভেশন স্বাক্ষর করেছেন?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১৯৯০ সালে।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7538" y="0"/>
            <a:ext cx="61459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8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600200" y="855784"/>
            <a:ext cx="8335108" cy="1230923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757" y="342484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পারিবারিক ও সামাজিক জীবনে মাদকাসক্তির প্রভাব আলোচনা কর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আমাদের সমাজে মাদকাসক্তি রোধে কী কী ব্যবস্থা নেওয়া যায়? আলোচনা কর।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1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288" y="3707476"/>
            <a:ext cx="3539316" cy="2884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738" y="0"/>
            <a:ext cx="3480262" cy="3308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288" y="54745"/>
            <a:ext cx="3539316" cy="3253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611" y="3707475"/>
            <a:ext cx="3264131" cy="28845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7" y="3441469"/>
            <a:ext cx="4396684" cy="3150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7" y="0"/>
            <a:ext cx="4611124" cy="330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0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210" y="199851"/>
            <a:ext cx="8358688" cy="50991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02767" y="5238408"/>
            <a:ext cx="61459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9" r="1"/>
          <a:stretch/>
        </p:blipFill>
        <p:spPr>
          <a:xfrm>
            <a:off x="12192000" y="0"/>
            <a:ext cx="6096000" cy="6880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261" r="50146" b="-261"/>
          <a:stretch/>
        </p:blipFill>
        <p:spPr>
          <a:xfrm>
            <a:off x="-6025165" y="22109"/>
            <a:ext cx="6060140" cy="68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60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49843 0.0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22" y="2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50299 0.005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56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550428"/>
            <a:chOff x="0" y="0"/>
            <a:chExt cx="12192000" cy="6550428"/>
          </a:xfrm>
        </p:grpSpPr>
        <p:sp>
          <p:nvSpPr>
            <p:cNvPr id="2" name="Rounded Rectangle 1"/>
            <p:cNvSpPr/>
            <p:nvPr/>
          </p:nvSpPr>
          <p:spPr>
            <a:xfrm>
              <a:off x="0" y="3158835"/>
              <a:ext cx="12192000" cy="3391593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6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মাদকাসক্তির ধারণা,কারন,প্রভাব ও প্রতিরোধ</a:t>
              </a:r>
              <a:endPara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961120" y="249381"/>
              <a:ext cx="244394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IN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</a:p>
            <a:p>
              <a:r>
                <a:rPr lang="bn-IN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IN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৩,৪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62" y="0"/>
              <a:ext cx="5062579" cy="3173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225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042" y="747262"/>
            <a:ext cx="105156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BD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042" y="2207762"/>
            <a:ext cx="10515600" cy="435133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 কী তা বলতে পারবে;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কারণ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বর্ণনা করতে পারবে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 উপায়সমূহ চিহ্নিত করতে পারবে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2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776" y="882696"/>
            <a:ext cx="6026120" cy="32087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2" y="919330"/>
            <a:ext cx="5347856" cy="32087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27857" y="-157252"/>
            <a:ext cx="5070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2761" y="4734342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সাধারণভাবে,যে কোন মাদক বা নেশা জাতীয় দ্রব্য যেমন-সিগারেট,মদ,গাঁজা,ফেনসিডিল,হেরোইন ইত্যাদির প্রতি আসক্তি ও নির্ভরশীলতাকে মাদকাসক্তি বলে।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90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7724" y="0"/>
            <a:ext cx="43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582" y="4921134"/>
            <a:ext cx="11701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মাদকদ্রব্য নিয়ন্ত্রণ আইন ১৯৮৯ অনুযায়ী-কোন ব্যক্তি দৈহিক ও মানষিকভাবে মাদক দ্রব্যের ওপর নির্ভরশীল বা অভ্যস্ত হয়ে পড়লে তাকে মাদকাসক্তি বলে।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036" y="1227660"/>
            <a:ext cx="3874597" cy="378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8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852" y="1573907"/>
            <a:ext cx="7206395" cy="2200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4141722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 স্বাস্থ্য সংস্থা(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World Health Organization)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WHO )-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মতে,যখন কোন ব্যক্তি মাত্রাতিরিক্ত পরিমানে কোন নেশাজাতীয় দ্রব্য বারবার সেবন করার ফলে  এমন অবস্থায় পৌঁছায় যে তার আচরণ নিজের ও সমাজের জন্য ক্ষতির কারণ হয়ে দাঁড়ায় তখন তা মাদকাসক্তি হিসাবে বিবেচিত।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8465" y="-116378"/>
            <a:ext cx="5370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6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018" y="4272742"/>
            <a:ext cx="8212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34" y="-1510"/>
            <a:ext cx="2751276" cy="1998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1510"/>
            <a:ext cx="5370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কারণ-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79687"/>
            <a:ext cx="108177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 সংগীর সাথে মেলামেশা;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সাময়িক উত্তেজনা ও বন্ধুদের প্ররোচনায় কিশোর-কিশোরীরা মাদকদ্রব্য সেবন করে;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কিশোরমন স্বভাবতই কৌতূহলপ্রবণ আর এই কৌতূহলের বশেও অনেকে মাদক গ্রহণ করা শুরু করে;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বেকারত্ব,নিঃসঙ্গতা,প্রিয়জনের মৃত্যু,প্রেমে ব্যর্থতা ,পারিবারিক অশান্তি ইত্যাদি কারণে অনেকের মনে হতাশার সৃষ্টি হইয়।আর এই হতাশা থেকে মুক্তি লাভের আশায় প্রথমে বন্ধুবান্ধবের পরামর্শে বা তাদের দেখাদেখি অনেকে মাদকদ্রব্য গ্রহণ করতে শুরু করে;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16378" y="4272742"/>
            <a:ext cx="3346334" cy="659518"/>
          </a:xfrm>
          <a:prstGeom prst="rect">
            <a:avLst/>
          </a:prstGeom>
          <a:noFill/>
        </p:spPr>
        <p:txBody>
          <a:bodyPr wrap="square" lIns="104501" tIns="52250" rIns="104501" bIns="52250" rtlCol="0">
            <a:spAutoFit/>
          </a:bodyPr>
          <a:lstStyle/>
          <a:p>
            <a:pPr algn="ctr"/>
            <a:r>
              <a:rPr lang="bn-B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</a:t>
            </a:r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ন্তি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5741614" y="60493"/>
            <a:ext cx="6166508" cy="642637"/>
          </a:xfrm>
          <a:prstGeom prst="rect">
            <a:avLst/>
          </a:prstGeom>
        </p:spPr>
        <p:txBody>
          <a:bodyPr wrap="square" lIns="87783" tIns="43891" rIns="87783" bIns="43891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ছবিগুলোতে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95111" y="4371850"/>
            <a:ext cx="2681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ঝগড়াবিবাদ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3153" y="101539"/>
            <a:ext cx="50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ফলে কী ঘটছে?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93226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অশান্তি ও ঝগড়াবিবাদ থেকেও অনেক সময় শিশু –কিশোরদের মনে হতাশা জন্ম নেয়,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 শিশুরা স্নেহবঞ্চিত হয়ে মাদকদ্রব্য গ্রহণ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রছে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1" y="656013"/>
            <a:ext cx="5070762" cy="3481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84" y="662083"/>
            <a:ext cx="5929938" cy="34758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9792" y="-83127"/>
            <a:ext cx="5370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কারণ-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85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2" grpId="0"/>
      <p:bldP spid="2" grpId="1"/>
      <p:bldP spid="12" grpId="0"/>
      <p:bldP spid="12" grpId="1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853</Words>
  <Application>Microsoft Office PowerPoint</Application>
  <PresentationFormat>Widescreen</PresentationFormat>
  <Paragraphs>104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110</cp:revision>
  <dcterms:created xsi:type="dcterms:W3CDTF">2020-06-30T14:18:03Z</dcterms:created>
  <dcterms:modified xsi:type="dcterms:W3CDTF">2020-07-05T11:05:47Z</dcterms:modified>
</cp:coreProperties>
</file>