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59" r:id="rId4"/>
    <p:sldId id="275" r:id="rId5"/>
    <p:sldId id="261" r:id="rId6"/>
    <p:sldId id="262" r:id="rId7"/>
    <p:sldId id="263" r:id="rId8"/>
    <p:sldId id="277" r:id="rId9"/>
    <p:sldId id="280" r:id="rId10"/>
    <p:sldId id="281" r:id="rId11"/>
    <p:sldId id="282" r:id="rId12"/>
    <p:sldId id="283" r:id="rId13"/>
    <p:sldId id="266" r:id="rId14"/>
    <p:sldId id="284" r:id="rId15"/>
    <p:sldId id="260" r:id="rId16"/>
    <p:sldId id="265" r:id="rId17"/>
    <p:sldId id="294" r:id="rId18"/>
    <p:sldId id="285" r:id="rId19"/>
    <p:sldId id="267" r:id="rId20"/>
    <p:sldId id="268" r:id="rId21"/>
    <p:sldId id="269" r:id="rId22"/>
    <p:sldId id="270" r:id="rId23"/>
    <p:sldId id="271" r:id="rId24"/>
    <p:sldId id="272" r:id="rId25"/>
    <p:sldId id="289" r:id="rId26"/>
    <p:sldId id="290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BEEDE-626E-4498-AC5E-E035FB7659EB}" type="doc">
      <dgm:prSet loTypeId="urn:microsoft.com/office/officeart/2005/8/layout/orgChart1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C07C07-C9C4-410F-B3D8-413424260CFB}">
      <dgm:prSet phldrT="[Text]" custT="1"/>
      <dgm:spPr/>
      <dgm:t>
        <a:bodyPr/>
        <a:lstStyle/>
        <a:p>
          <a:r>
            <a:rPr lang="bn-BD" sz="4000" dirty="0">
              <a:latin typeface="NikoshBAN" panose="02000000000000000000" pitchFamily="2" charset="0"/>
              <a:cs typeface="NikoshBAN" panose="02000000000000000000" pitchFamily="2" charset="0"/>
            </a:rPr>
            <a:t>মুদ্রার কাজ </a:t>
          </a: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96E4F7-48F3-4A5B-80EB-C271F88EDC1C}" type="parTrans" cxnId="{8EDDDD46-06C9-4B0E-BD64-E49FA3B00811}">
      <dgm:prSet/>
      <dgm:spPr/>
      <dgm:t>
        <a:bodyPr/>
        <a:lstStyle/>
        <a:p>
          <a:endParaRPr lang="en-US"/>
        </a:p>
      </dgm:t>
    </dgm:pt>
    <dgm:pt modelId="{D1DA885B-5E2A-4A49-9096-974BD61A20CA}" type="sibTrans" cxnId="{8EDDDD46-06C9-4B0E-BD64-E49FA3B00811}">
      <dgm:prSet/>
      <dgm:spPr/>
      <dgm:t>
        <a:bodyPr/>
        <a:lstStyle/>
        <a:p>
          <a:endParaRPr lang="en-US"/>
        </a:p>
      </dgm:t>
    </dgm:pt>
    <dgm:pt modelId="{E449502D-CA4F-43DC-904D-81740085E7DD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বিনিময়ের মাধ্যম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631F1D-6851-4E5D-B4EF-BA43259EE99A}" type="parTrans" cxnId="{7A4BC934-D17F-4D6A-9AD6-9C1FE5493BEE}">
      <dgm:prSet/>
      <dgm:spPr/>
      <dgm:t>
        <a:bodyPr/>
        <a:lstStyle/>
        <a:p>
          <a:endParaRPr lang="en-US"/>
        </a:p>
      </dgm:t>
    </dgm:pt>
    <dgm:pt modelId="{78A9F757-373F-446C-9AB6-C974F9EA32E1}" type="sibTrans" cxnId="{7A4BC934-D17F-4D6A-9AD6-9C1FE5493BEE}">
      <dgm:prSet/>
      <dgm:spPr/>
      <dgm:t>
        <a:bodyPr/>
        <a:lstStyle/>
        <a:p>
          <a:endParaRPr lang="en-US"/>
        </a:p>
      </dgm:t>
    </dgm:pt>
    <dgm:pt modelId="{4B57B259-24E4-4D27-92FB-D29D943AABAA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মূল্যের পরিমাপক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D13C8C-A695-400E-894D-8EC43A9DB9A1}" type="parTrans" cxnId="{11FBB72E-E4D0-4987-B3A3-5E4738C5079D}">
      <dgm:prSet/>
      <dgm:spPr/>
      <dgm:t>
        <a:bodyPr/>
        <a:lstStyle/>
        <a:p>
          <a:endParaRPr lang="en-US"/>
        </a:p>
      </dgm:t>
    </dgm:pt>
    <dgm:pt modelId="{A7458EB5-4EFB-493A-B0FF-240777F958A5}" type="sibTrans" cxnId="{11FBB72E-E4D0-4987-B3A3-5E4738C5079D}">
      <dgm:prSet/>
      <dgm:spPr/>
      <dgm:t>
        <a:bodyPr/>
        <a:lstStyle/>
        <a:p>
          <a:endParaRPr lang="en-US"/>
        </a:p>
      </dgm:t>
    </dgm:pt>
    <dgm:pt modelId="{B4412CD5-1E69-4931-B5AA-15026FA5B76B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সঞ্চয়ের বাহন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00C15A-A9F1-49D3-9383-5C4C488D7202}" type="parTrans" cxnId="{11FDB5CD-04B6-4DBF-BE19-EA828525DC7B}">
      <dgm:prSet/>
      <dgm:spPr/>
      <dgm:t>
        <a:bodyPr/>
        <a:lstStyle/>
        <a:p>
          <a:endParaRPr lang="en-US"/>
        </a:p>
      </dgm:t>
    </dgm:pt>
    <dgm:pt modelId="{963D7A33-F108-4E11-8397-DBB0DAA5E68F}" type="sibTrans" cxnId="{11FDB5CD-04B6-4DBF-BE19-EA828525DC7B}">
      <dgm:prSet/>
      <dgm:spPr/>
      <dgm:t>
        <a:bodyPr/>
        <a:lstStyle/>
        <a:p>
          <a:endParaRPr lang="en-US"/>
        </a:p>
      </dgm:t>
    </dgm:pt>
    <dgm:pt modelId="{C322AF5D-45C8-4F5B-B9CA-A208C0A3EAC4}" type="pres">
      <dgm:prSet presAssocID="{74DBEEDE-626E-4498-AC5E-E035FB7659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1ABE91-10AA-4416-A3B2-E7BADCEF1DAD}" type="pres">
      <dgm:prSet presAssocID="{B9C07C07-C9C4-410F-B3D8-413424260CFB}" presName="hierRoot1" presStyleCnt="0">
        <dgm:presLayoutVars>
          <dgm:hierBranch val="init"/>
        </dgm:presLayoutVars>
      </dgm:prSet>
      <dgm:spPr/>
    </dgm:pt>
    <dgm:pt modelId="{239C2952-B4E0-47C5-BD4A-3751BEB720E4}" type="pres">
      <dgm:prSet presAssocID="{B9C07C07-C9C4-410F-B3D8-413424260CFB}" presName="rootComposite1" presStyleCnt="0"/>
      <dgm:spPr/>
    </dgm:pt>
    <dgm:pt modelId="{55DFDD32-1278-4810-9F56-89B1E55520B9}" type="pres">
      <dgm:prSet presAssocID="{B9C07C07-C9C4-410F-B3D8-413424260CF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05B01-3621-430D-9573-628A3655569A}" type="pres">
      <dgm:prSet presAssocID="{B9C07C07-C9C4-410F-B3D8-413424260CF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2A27E6A-BCBD-426B-81BB-F912C192B8FD}" type="pres">
      <dgm:prSet presAssocID="{B9C07C07-C9C4-410F-B3D8-413424260CFB}" presName="hierChild2" presStyleCnt="0"/>
      <dgm:spPr/>
    </dgm:pt>
    <dgm:pt modelId="{26D64BA3-7BEE-4FEB-9E45-09FE15D212FE}" type="pres">
      <dgm:prSet presAssocID="{18631F1D-6851-4E5D-B4EF-BA43259EE99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74F87F7-9671-42B2-975D-0AAAD7667A46}" type="pres">
      <dgm:prSet presAssocID="{E449502D-CA4F-43DC-904D-81740085E7DD}" presName="hierRoot2" presStyleCnt="0">
        <dgm:presLayoutVars>
          <dgm:hierBranch val="init"/>
        </dgm:presLayoutVars>
      </dgm:prSet>
      <dgm:spPr/>
    </dgm:pt>
    <dgm:pt modelId="{BDB2B8D3-FBF1-4558-A2DD-460192264B55}" type="pres">
      <dgm:prSet presAssocID="{E449502D-CA4F-43DC-904D-81740085E7DD}" presName="rootComposite" presStyleCnt="0"/>
      <dgm:spPr/>
    </dgm:pt>
    <dgm:pt modelId="{7F65413C-FFE5-4D17-9D63-36B544A1F943}" type="pres">
      <dgm:prSet presAssocID="{E449502D-CA4F-43DC-904D-81740085E7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F45282-A457-4FE2-B891-297D7CD2F92C}" type="pres">
      <dgm:prSet presAssocID="{E449502D-CA4F-43DC-904D-81740085E7DD}" presName="rootConnector" presStyleLbl="node2" presStyleIdx="0" presStyleCnt="3"/>
      <dgm:spPr/>
      <dgm:t>
        <a:bodyPr/>
        <a:lstStyle/>
        <a:p>
          <a:endParaRPr lang="en-US"/>
        </a:p>
      </dgm:t>
    </dgm:pt>
    <dgm:pt modelId="{E774F2BD-B177-458A-A138-7B7D10E0F7A9}" type="pres">
      <dgm:prSet presAssocID="{E449502D-CA4F-43DC-904D-81740085E7DD}" presName="hierChild4" presStyleCnt="0"/>
      <dgm:spPr/>
    </dgm:pt>
    <dgm:pt modelId="{F1CD9D4C-A92F-4611-9772-EAC57C126853}" type="pres">
      <dgm:prSet presAssocID="{E449502D-CA4F-43DC-904D-81740085E7DD}" presName="hierChild5" presStyleCnt="0"/>
      <dgm:spPr/>
    </dgm:pt>
    <dgm:pt modelId="{3C31F3D4-D0A6-45EC-9961-AB4A0579D78B}" type="pres">
      <dgm:prSet presAssocID="{1DD13C8C-A695-400E-894D-8EC43A9DB9A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006A930-AF5E-4722-BF48-A797F462B871}" type="pres">
      <dgm:prSet presAssocID="{4B57B259-24E4-4D27-92FB-D29D943AABAA}" presName="hierRoot2" presStyleCnt="0">
        <dgm:presLayoutVars>
          <dgm:hierBranch val="init"/>
        </dgm:presLayoutVars>
      </dgm:prSet>
      <dgm:spPr/>
    </dgm:pt>
    <dgm:pt modelId="{D2740E5F-BFEC-4D5C-8E8B-6CE8870C71A8}" type="pres">
      <dgm:prSet presAssocID="{4B57B259-24E4-4D27-92FB-D29D943AABAA}" presName="rootComposite" presStyleCnt="0"/>
      <dgm:spPr/>
    </dgm:pt>
    <dgm:pt modelId="{EDBBD52E-14AA-41E2-8AB1-F25C25E06287}" type="pres">
      <dgm:prSet presAssocID="{4B57B259-24E4-4D27-92FB-D29D943AABA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91E36-BA2D-4A41-848A-5E48A9C6A4A7}" type="pres">
      <dgm:prSet presAssocID="{4B57B259-24E4-4D27-92FB-D29D943AABAA}" presName="rootConnector" presStyleLbl="node2" presStyleIdx="1" presStyleCnt="3"/>
      <dgm:spPr/>
      <dgm:t>
        <a:bodyPr/>
        <a:lstStyle/>
        <a:p>
          <a:endParaRPr lang="en-US"/>
        </a:p>
      </dgm:t>
    </dgm:pt>
    <dgm:pt modelId="{1EDC77DE-C8C8-4EE4-978A-66EB4F612BC0}" type="pres">
      <dgm:prSet presAssocID="{4B57B259-24E4-4D27-92FB-D29D943AABAA}" presName="hierChild4" presStyleCnt="0"/>
      <dgm:spPr/>
    </dgm:pt>
    <dgm:pt modelId="{8F172BBE-0FD7-4A9B-921B-9AD28B802CA3}" type="pres">
      <dgm:prSet presAssocID="{4B57B259-24E4-4D27-92FB-D29D943AABAA}" presName="hierChild5" presStyleCnt="0"/>
      <dgm:spPr/>
    </dgm:pt>
    <dgm:pt modelId="{D51451B8-42AB-4930-B960-F47429A6CA44}" type="pres">
      <dgm:prSet presAssocID="{1B00C15A-A9F1-49D3-9383-5C4C488D720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DC66469-9FC5-4B4C-8311-A33DB86B3BF4}" type="pres">
      <dgm:prSet presAssocID="{B4412CD5-1E69-4931-B5AA-15026FA5B76B}" presName="hierRoot2" presStyleCnt="0">
        <dgm:presLayoutVars>
          <dgm:hierBranch val="init"/>
        </dgm:presLayoutVars>
      </dgm:prSet>
      <dgm:spPr/>
    </dgm:pt>
    <dgm:pt modelId="{58F61A79-AD5F-460C-A4F1-9516BD48C174}" type="pres">
      <dgm:prSet presAssocID="{B4412CD5-1E69-4931-B5AA-15026FA5B76B}" presName="rootComposite" presStyleCnt="0"/>
      <dgm:spPr/>
    </dgm:pt>
    <dgm:pt modelId="{67564699-CDD6-4526-9C7B-920C0B60D2B6}" type="pres">
      <dgm:prSet presAssocID="{B4412CD5-1E69-4931-B5AA-15026FA5B76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17025-589F-47F6-A0BC-87E89BF72834}" type="pres">
      <dgm:prSet presAssocID="{B4412CD5-1E69-4931-B5AA-15026FA5B76B}" presName="rootConnector" presStyleLbl="node2" presStyleIdx="2" presStyleCnt="3"/>
      <dgm:spPr/>
      <dgm:t>
        <a:bodyPr/>
        <a:lstStyle/>
        <a:p>
          <a:endParaRPr lang="en-US"/>
        </a:p>
      </dgm:t>
    </dgm:pt>
    <dgm:pt modelId="{B9439138-994C-4909-8F35-32908E29C9DE}" type="pres">
      <dgm:prSet presAssocID="{B4412CD5-1E69-4931-B5AA-15026FA5B76B}" presName="hierChild4" presStyleCnt="0"/>
      <dgm:spPr/>
    </dgm:pt>
    <dgm:pt modelId="{E679711C-3208-46E4-828A-2A0A3B603521}" type="pres">
      <dgm:prSet presAssocID="{B4412CD5-1E69-4931-B5AA-15026FA5B76B}" presName="hierChild5" presStyleCnt="0"/>
      <dgm:spPr/>
    </dgm:pt>
    <dgm:pt modelId="{9596E4B3-DBD9-4C4A-A198-8EF988A9FB7B}" type="pres">
      <dgm:prSet presAssocID="{B9C07C07-C9C4-410F-B3D8-413424260CFB}" presName="hierChild3" presStyleCnt="0"/>
      <dgm:spPr/>
    </dgm:pt>
  </dgm:ptLst>
  <dgm:cxnLst>
    <dgm:cxn modelId="{B088974A-A956-4CDA-B5B9-09F24F197539}" type="presOf" srcId="{E449502D-CA4F-43DC-904D-81740085E7DD}" destId="{7F65413C-FFE5-4D17-9D63-36B544A1F943}" srcOrd="0" destOrd="0" presId="urn:microsoft.com/office/officeart/2005/8/layout/orgChart1"/>
    <dgm:cxn modelId="{11FDB5CD-04B6-4DBF-BE19-EA828525DC7B}" srcId="{B9C07C07-C9C4-410F-B3D8-413424260CFB}" destId="{B4412CD5-1E69-4931-B5AA-15026FA5B76B}" srcOrd="2" destOrd="0" parTransId="{1B00C15A-A9F1-49D3-9383-5C4C488D7202}" sibTransId="{963D7A33-F108-4E11-8397-DBB0DAA5E68F}"/>
    <dgm:cxn modelId="{393B9AC5-B0F6-4838-8336-82D404C7143B}" type="presOf" srcId="{B9C07C07-C9C4-410F-B3D8-413424260CFB}" destId="{55DFDD32-1278-4810-9F56-89B1E55520B9}" srcOrd="0" destOrd="0" presId="urn:microsoft.com/office/officeart/2005/8/layout/orgChart1"/>
    <dgm:cxn modelId="{5037FCC8-02F6-4ABE-AF25-ECA5E14DCB6E}" type="presOf" srcId="{4B57B259-24E4-4D27-92FB-D29D943AABAA}" destId="{EDBBD52E-14AA-41E2-8AB1-F25C25E06287}" srcOrd="0" destOrd="0" presId="urn:microsoft.com/office/officeart/2005/8/layout/orgChart1"/>
    <dgm:cxn modelId="{8EDDDD46-06C9-4B0E-BD64-E49FA3B00811}" srcId="{74DBEEDE-626E-4498-AC5E-E035FB7659EB}" destId="{B9C07C07-C9C4-410F-B3D8-413424260CFB}" srcOrd="0" destOrd="0" parTransId="{AB96E4F7-48F3-4A5B-80EB-C271F88EDC1C}" sibTransId="{D1DA885B-5E2A-4A49-9096-974BD61A20CA}"/>
    <dgm:cxn modelId="{7A4BC934-D17F-4D6A-9AD6-9C1FE5493BEE}" srcId="{B9C07C07-C9C4-410F-B3D8-413424260CFB}" destId="{E449502D-CA4F-43DC-904D-81740085E7DD}" srcOrd="0" destOrd="0" parTransId="{18631F1D-6851-4E5D-B4EF-BA43259EE99A}" sibTransId="{78A9F757-373F-446C-9AB6-C974F9EA32E1}"/>
    <dgm:cxn modelId="{1AD0CC7E-C873-447D-8844-D243EEC19F7B}" type="presOf" srcId="{E449502D-CA4F-43DC-904D-81740085E7DD}" destId="{79F45282-A457-4FE2-B891-297D7CD2F92C}" srcOrd="1" destOrd="0" presId="urn:microsoft.com/office/officeart/2005/8/layout/orgChart1"/>
    <dgm:cxn modelId="{315908C3-40F9-4368-B104-406571F4D4E4}" type="presOf" srcId="{1DD13C8C-A695-400E-894D-8EC43A9DB9A1}" destId="{3C31F3D4-D0A6-45EC-9961-AB4A0579D78B}" srcOrd="0" destOrd="0" presId="urn:microsoft.com/office/officeart/2005/8/layout/orgChart1"/>
    <dgm:cxn modelId="{AD64CC1B-3154-4455-85F2-05BB5C137159}" type="presOf" srcId="{74DBEEDE-626E-4498-AC5E-E035FB7659EB}" destId="{C322AF5D-45C8-4F5B-B9CA-A208C0A3EAC4}" srcOrd="0" destOrd="0" presId="urn:microsoft.com/office/officeart/2005/8/layout/orgChart1"/>
    <dgm:cxn modelId="{F02FC932-C105-446D-9689-CCE69C911E78}" type="presOf" srcId="{B4412CD5-1E69-4931-B5AA-15026FA5B76B}" destId="{67564699-CDD6-4526-9C7B-920C0B60D2B6}" srcOrd="0" destOrd="0" presId="urn:microsoft.com/office/officeart/2005/8/layout/orgChart1"/>
    <dgm:cxn modelId="{AE51BC53-BF45-4342-B701-9DE56CE76A92}" type="presOf" srcId="{B9C07C07-C9C4-410F-B3D8-413424260CFB}" destId="{11905B01-3621-430D-9573-628A3655569A}" srcOrd="1" destOrd="0" presId="urn:microsoft.com/office/officeart/2005/8/layout/orgChart1"/>
    <dgm:cxn modelId="{BE04F779-B296-4F25-BDFA-C40737AE395E}" type="presOf" srcId="{4B57B259-24E4-4D27-92FB-D29D943AABAA}" destId="{34691E36-BA2D-4A41-848A-5E48A9C6A4A7}" srcOrd="1" destOrd="0" presId="urn:microsoft.com/office/officeart/2005/8/layout/orgChart1"/>
    <dgm:cxn modelId="{16D40D03-3CE8-468F-9707-0C9FDCC90E4D}" type="presOf" srcId="{B4412CD5-1E69-4931-B5AA-15026FA5B76B}" destId="{3B017025-589F-47F6-A0BC-87E89BF72834}" srcOrd="1" destOrd="0" presId="urn:microsoft.com/office/officeart/2005/8/layout/orgChart1"/>
    <dgm:cxn modelId="{1A896F73-694B-4AFE-AC43-C3AFBD5F8F1E}" type="presOf" srcId="{1B00C15A-A9F1-49D3-9383-5C4C488D7202}" destId="{D51451B8-42AB-4930-B960-F47429A6CA44}" srcOrd="0" destOrd="0" presId="urn:microsoft.com/office/officeart/2005/8/layout/orgChart1"/>
    <dgm:cxn modelId="{68C63525-7D5D-4884-B869-F637424515FA}" type="presOf" srcId="{18631F1D-6851-4E5D-B4EF-BA43259EE99A}" destId="{26D64BA3-7BEE-4FEB-9E45-09FE15D212FE}" srcOrd="0" destOrd="0" presId="urn:microsoft.com/office/officeart/2005/8/layout/orgChart1"/>
    <dgm:cxn modelId="{11FBB72E-E4D0-4987-B3A3-5E4738C5079D}" srcId="{B9C07C07-C9C4-410F-B3D8-413424260CFB}" destId="{4B57B259-24E4-4D27-92FB-D29D943AABAA}" srcOrd="1" destOrd="0" parTransId="{1DD13C8C-A695-400E-894D-8EC43A9DB9A1}" sibTransId="{A7458EB5-4EFB-493A-B0FF-240777F958A5}"/>
    <dgm:cxn modelId="{F712583F-A717-435B-8126-DAD444D65D41}" type="presParOf" srcId="{C322AF5D-45C8-4F5B-B9CA-A208C0A3EAC4}" destId="{D21ABE91-10AA-4416-A3B2-E7BADCEF1DAD}" srcOrd="0" destOrd="0" presId="urn:microsoft.com/office/officeart/2005/8/layout/orgChart1"/>
    <dgm:cxn modelId="{819E621F-785B-4095-A67F-9834381038B6}" type="presParOf" srcId="{D21ABE91-10AA-4416-A3B2-E7BADCEF1DAD}" destId="{239C2952-B4E0-47C5-BD4A-3751BEB720E4}" srcOrd="0" destOrd="0" presId="urn:microsoft.com/office/officeart/2005/8/layout/orgChart1"/>
    <dgm:cxn modelId="{17FDB760-6753-448D-AA3F-BCC4227F7088}" type="presParOf" srcId="{239C2952-B4E0-47C5-BD4A-3751BEB720E4}" destId="{55DFDD32-1278-4810-9F56-89B1E55520B9}" srcOrd="0" destOrd="0" presId="urn:microsoft.com/office/officeart/2005/8/layout/orgChart1"/>
    <dgm:cxn modelId="{7C77B266-7F60-4F21-9384-2358CB7CAECE}" type="presParOf" srcId="{239C2952-B4E0-47C5-BD4A-3751BEB720E4}" destId="{11905B01-3621-430D-9573-628A3655569A}" srcOrd="1" destOrd="0" presId="urn:microsoft.com/office/officeart/2005/8/layout/orgChart1"/>
    <dgm:cxn modelId="{BB4D8B5D-EFA0-4639-B9BC-DE57E4773704}" type="presParOf" srcId="{D21ABE91-10AA-4416-A3B2-E7BADCEF1DAD}" destId="{62A27E6A-BCBD-426B-81BB-F912C192B8FD}" srcOrd="1" destOrd="0" presId="urn:microsoft.com/office/officeart/2005/8/layout/orgChart1"/>
    <dgm:cxn modelId="{3C6E17F2-479D-4F5E-897C-FC05C0547B5A}" type="presParOf" srcId="{62A27E6A-BCBD-426B-81BB-F912C192B8FD}" destId="{26D64BA3-7BEE-4FEB-9E45-09FE15D212FE}" srcOrd="0" destOrd="0" presId="urn:microsoft.com/office/officeart/2005/8/layout/orgChart1"/>
    <dgm:cxn modelId="{62EB355B-614C-40E1-AC3B-6E8D89E37F5D}" type="presParOf" srcId="{62A27E6A-BCBD-426B-81BB-F912C192B8FD}" destId="{374F87F7-9671-42B2-975D-0AAAD7667A46}" srcOrd="1" destOrd="0" presId="urn:microsoft.com/office/officeart/2005/8/layout/orgChart1"/>
    <dgm:cxn modelId="{D8307E0A-18B8-4D3F-8065-E8FD825CACA6}" type="presParOf" srcId="{374F87F7-9671-42B2-975D-0AAAD7667A46}" destId="{BDB2B8D3-FBF1-4558-A2DD-460192264B55}" srcOrd="0" destOrd="0" presId="urn:microsoft.com/office/officeart/2005/8/layout/orgChart1"/>
    <dgm:cxn modelId="{D8A28C18-154E-4DF6-A19C-8651EEF56255}" type="presParOf" srcId="{BDB2B8D3-FBF1-4558-A2DD-460192264B55}" destId="{7F65413C-FFE5-4D17-9D63-36B544A1F943}" srcOrd="0" destOrd="0" presId="urn:microsoft.com/office/officeart/2005/8/layout/orgChart1"/>
    <dgm:cxn modelId="{B36FAD19-D538-430A-A4FE-6D10C13882CA}" type="presParOf" srcId="{BDB2B8D3-FBF1-4558-A2DD-460192264B55}" destId="{79F45282-A457-4FE2-B891-297D7CD2F92C}" srcOrd="1" destOrd="0" presId="urn:microsoft.com/office/officeart/2005/8/layout/orgChart1"/>
    <dgm:cxn modelId="{B397C108-692A-4D4B-AD8C-6372DB2B30E7}" type="presParOf" srcId="{374F87F7-9671-42B2-975D-0AAAD7667A46}" destId="{E774F2BD-B177-458A-A138-7B7D10E0F7A9}" srcOrd="1" destOrd="0" presId="urn:microsoft.com/office/officeart/2005/8/layout/orgChart1"/>
    <dgm:cxn modelId="{77506C64-6FB6-46EA-BB05-AC7D7B8D7124}" type="presParOf" srcId="{374F87F7-9671-42B2-975D-0AAAD7667A46}" destId="{F1CD9D4C-A92F-4611-9772-EAC57C126853}" srcOrd="2" destOrd="0" presId="urn:microsoft.com/office/officeart/2005/8/layout/orgChart1"/>
    <dgm:cxn modelId="{60D7C07B-278C-449A-BD1B-791A04674236}" type="presParOf" srcId="{62A27E6A-BCBD-426B-81BB-F912C192B8FD}" destId="{3C31F3D4-D0A6-45EC-9961-AB4A0579D78B}" srcOrd="2" destOrd="0" presId="urn:microsoft.com/office/officeart/2005/8/layout/orgChart1"/>
    <dgm:cxn modelId="{EE74F104-C168-4E6D-884D-5F0FE756A642}" type="presParOf" srcId="{62A27E6A-BCBD-426B-81BB-F912C192B8FD}" destId="{7006A930-AF5E-4722-BF48-A797F462B871}" srcOrd="3" destOrd="0" presId="urn:microsoft.com/office/officeart/2005/8/layout/orgChart1"/>
    <dgm:cxn modelId="{3C77EEE2-9BC4-42FD-9C86-DF24695A0589}" type="presParOf" srcId="{7006A930-AF5E-4722-BF48-A797F462B871}" destId="{D2740E5F-BFEC-4D5C-8E8B-6CE8870C71A8}" srcOrd="0" destOrd="0" presId="urn:microsoft.com/office/officeart/2005/8/layout/orgChart1"/>
    <dgm:cxn modelId="{B49A8779-E434-463C-B236-802D50494A0A}" type="presParOf" srcId="{D2740E5F-BFEC-4D5C-8E8B-6CE8870C71A8}" destId="{EDBBD52E-14AA-41E2-8AB1-F25C25E06287}" srcOrd="0" destOrd="0" presId="urn:microsoft.com/office/officeart/2005/8/layout/orgChart1"/>
    <dgm:cxn modelId="{391CFFF9-8CB5-419D-8BAA-99E1BF44C062}" type="presParOf" srcId="{D2740E5F-BFEC-4D5C-8E8B-6CE8870C71A8}" destId="{34691E36-BA2D-4A41-848A-5E48A9C6A4A7}" srcOrd="1" destOrd="0" presId="urn:microsoft.com/office/officeart/2005/8/layout/orgChart1"/>
    <dgm:cxn modelId="{79D106E0-D59C-41EE-A503-867F95005F45}" type="presParOf" srcId="{7006A930-AF5E-4722-BF48-A797F462B871}" destId="{1EDC77DE-C8C8-4EE4-978A-66EB4F612BC0}" srcOrd="1" destOrd="0" presId="urn:microsoft.com/office/officeart/2005/8/layout/orgChart1"/>
    <dgm:cxn modelId="{6008D865-F634-4698-8E60-F3B21EEBE769}" type="presParOf" srcId="{7006A930-AF5E-4722-BF48-A797F462B871}" destId="{8F172BBE-0FD7-4A9B-921B-9AD28B802CA3}" srcOrd="2" destOrd="0" presId="urn:microsoft.com/office/officeart/2005/8/layout/orgChart1"/>
    <dgm:cxn modelId="{BECA4FDD-5048-4ED0-8C8A-EA853102D72B}" type="presParOf" srcId="{62A27E6A-BCBD-426B-81BB-F912C192B8FD}" destId="{D51451B8-42AB-4930-B960-F47429A6CA44}" srcOrd="4" destOrd="0" presId="urn:microsoft.com/office/officeart/2005/8/layout/orgChart1"/>
    <dgm:cxn modelId="{D5A19BCE-3823-4798-A084-910B2AA552A6}" type="presParOf" srcId="{62A27E6A-BCBD-426B-81BB-F912C192B8FD}" destId="{1DC66469-9FC5-4B4C-8311-A33DB86B3BF4}" srcOrd="5" destOrd="0" presId="urn:microsoft.com/office/officeart/2005/8/layout/orgChart1"/>
    <dgm:cxn modelId="{2EC830C9-D5AA-4C6A-A14B-940969E8894C}" type="presParOf" srcId="{1DC66469-9FC5-4B4C-8311-A33DB86B3BF4}" destId="{58F61A79-AD5F-460C-A4F1-9516BD48C174}" srcOrd="0" destOrd="0" presId="urn:microsoft.com/office/officeart/2005/8/layout/orgChart1"/>
    <dgm:cxn modelId="{BEF472FD-6BA9-4D3C-937A-365EAD989CBC}" type="presParOf" srcId="{58F61A79-AD5F-460C-A4F1-9516BD48C174}" destId="{67564699-CDD6-4526-9C7B-920C0B60D2B6}" srcOrd="0" destOrd="0" presId="urn:microsoft.com/office/officeart/2005/8/layout/orgChart1"/>
    <dgm:cxn modelId="{3757F1EE-31A7-40FE-A04F-F0A2367A31FF}" type="presParOf" srcId="{58F61A79-AD5F-460C-A4F1-9516BD48C174}" destId="{3B017025-589F-47F6-A0BC-87E89BF72834}" srcOrd="1" destOrd="0" presId="urn:microsoft.com/office/officeart/2005/8/layout/orgChart1"/>
    <dgm:cxn modelId="{CB18D29C-4A5D-4AE6-A7B4-1ABE5D959BBB}" type="presParOf" srcId="{1DC66469-9FC5-4B4C-8311-A33DB86B3BF4}" destId="{B9439138-994C-4909-8F35-32908E29C9DE}" srcOrd="1" destOrd="0" presId="urn:microsoft.com/office/officeart/2005/8/layout/orgChart1"/>
    <dgm:cxn modelId="{B7EA10C2-4003-4D70-ACE0-135AFB783AEC}" type="presParOf" srcId="{1DC66469-9FC5-4B4C-8311-A33DB86B3BF4}" destId="{E679711C-3208-46E4-828A-2A0A3B603521}" srcOrd="2" destOrd="0" presId="urn:microsoft.com/office/officeart/2005/8/layout/orgChart1"/>
    <dgm:cxn modelId="{D9895199-150B-4912-9A0C-4A2ADFBCBE39}" type="presParOf" srcId="{D21ABE91-10AA-4416-A3B2-E7BADCEF1DAD}" destId="{9596E4B3-DBD9-4C4A-A198-8EF988A9FB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7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6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1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1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1844-E2EF-40EC-A513-A3B6C87A402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171F-6E2A-44DB-B7B7-DE026263A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0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srinakther984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i="1" smtClean="0">
                <a:solidFill>
                  <a:srgbClr val="C00000"/>
                </a:solidFill>
              </a:rPr>
              <a:t>সবাইকে </a:t>
            </a:r>
            <a:r>
              <a:rPr lang="bn-IN" sz="6000" b="1" i="1" dirty="0" smtClean="0">
                <a:solidFill>
                  <a:srgbClr val="C00000"/>
                </a:solidFill>
              </a:rPr>
              <a:t>স্বাগতম 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641800" cy="5194221"/>
          </a:xfrm>
        </p:spPr>
      </p:pic>
    </p:spTree>
    <p:extLst>
      <p:ext uri="{BB962C8B-B14F-4D97-AF65-F5344CB8AC3E}">
        <p14:creationId xmlns:p14="http://schemas.microsoft.com/office/powerpoint/2010/main" val="31611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4761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1089378"/>
            <a:ext cx="7238999" cy="4930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959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সভ্যতার প্রথম মুদ্রা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কড়ি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2819400" cy="2855303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2819400" cy="259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2605899" cy="215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019425" cy="2264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429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হাঙ্গরের দাত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2105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হাতির দাত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248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6248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ঝিনুক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32004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"/>
            <a:ext cx="3117014" cy="2648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88851"/>
            <a:ext cx="3429000" cy="227854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46" y="3581400"/>
            <a:ext cx="397765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971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পোড়ামাটি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895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তামা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96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রুপা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6172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সোনা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5517" y="1295400"/>
            <a:ext cx="3363310" cy="3581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24552" y="1219200"/>
            <a:ext cx="3993931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5241" y="228601"/>
            <a:ext cx="4834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বর্তমান যুগের কাগজি মুদ্রা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379" y="5335250"/>
            <a:ext cx="58332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কাগজি মুদ্রার প্রচলন উনবিংশ শতাব্দীতে শুরু হয়।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CD433ED-BFF8-49EC-A6E0-DDB576F674BD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la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362200"/>
            <a:ext cx="3009900" cy="1476375"/>
          </a:xfrm>
          <a:prstGeom prst="rect">
            <a:avLst/>
          </a:prstGeom>
        </p:spPr>
      </p:pic>
      <p:pic>
        <p:nvPicPr>
          <p:cNvPr id="4" name="Picture 3" descr="n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33850"/>
            <a:ext cx="3143250" cy="1657350"/>
          </a:xfrm>
          <a:prstGeom prst="rect">
            <a:avLst/>
          </a:prstGeom>
        </p:spPr>
      </p:pic>
      <p:pic>
        <p:nvPicPr>
          <p:cNvPr id="5" name="Picture 4" descr="omar557_1283372720_25-Rupees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514600"/>
            <a:ext cx="3362325" cy="1371600"/>
          </a:xfrm>
          <a:prstGeom prst="rect">
            <a:avLst/>
          </a:prstGeom>
        </p:spPr>
      </p:pic>
      <p:pic>
        <p:nvPicPr>
          <p:cNvPr id="6" name="Picture 5" descr="omar557_1283372398_24-Nu.1000back_2008s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533400"/>
            <a:ext cx="3324225" cy="1419225"/>
          </a:xfrm>
          <a:prstGeom prst="rect">
            <a:avLst/>
          </a:prstGeom>
        </p:spPr>
      </p:pic>
      <p:pic>
        <p:nvPicPr>
          <p:cNvPr id="7" name="Picture 6" descr="omar557_1283373065_26-500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457200"/>
            <a:ext cx="3457575" cy="1628775"/>
          </a:xfrm>
          <a:prstGeom prst="rect">
            <a:avLst/>
          </a:prstGeom>
        </p:spPr>
      </p:pic>
      <p:pic>
        <p:nvPicPr>
          <p:cNvPr id="8" name="Picture 7" descr="c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4267200"/>
            <a:ext cx="3124200" cy="1514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096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কাগজি মুদ্রা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81000"/>
            <a:ext cx="7467600" cy="609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271775A-890F-428B-A235-E6965C754D8C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3EFE419-7EC5-4E8E-8650-452703CE17D2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="" xmlns:a16="http://schemas.microsoft.com/office/drawing/2014/main" id="{95BF5491-9CF2-482F-ACFA-2BBA78072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485523"/>
              </p:ext>
            </p:extLst>
          </p:nvPr>
        </p:nvGraphicFramePr>
        <p:xfrm>
          <a:off x="2942897" y="2057400"/>
          <a:ext cx="2952966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1142640" imgH="509760" progId="Package">
                  <p:embed/>
                </p:oleObj>
              </mc:Choice>
              <mc:Fallback>
                <p:oleObj name="Packager Shell Object" showAsIcon="1" r:id="rId3" imgW="1142640" imgH="509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2897" y="2057400"/>
                        <a:ext cx="2952966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7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4697037_bef0327f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399"/>
            <a:ext cx="8513618" cy="65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kjh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28600"/>
            <a:ext cx="3429000" cy="21945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76400" y="4800600"/>
            <a:ext cx="2971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মুদ্রা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1896914_681246005309943_70922812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109" y="197137"/>
            <a:ext cx="3479800" cy="2609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087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বিনিময়ের মাধ্যম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514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সঞ্চয়ের ভান্ডার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9636" y="5087598"/>
            <a:ext cx="33528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মূল্যের পরিমাপক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1100" dirty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5745417">
            <a:off x="2282878" y="3901072"/>
            <a:ext cx="912062" cy="656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667705">
            <a:off x="4128528" y="3779802"/>
            <a:ext cx="603987" cy="115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559970">
            <a:off x="4724400" y="5209894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BFF7C9B-217C-4850-B7C7-4A73668231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1463" y="3410634"/>
            <a:ext cx="1703460" cy="17813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053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46E2C6A-612E-418A-B785-DC3C32DC01EE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47364323-285E-4A07-974F-B0DF4DEC1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941643"/>
              </p:ext>
            </p:extLst>
          </p:nvPr>
        </p:nvGraphicFramePr>
        <p:xfrm>
          <a:off x="1524000" y="381000"/>
          <a:ext cx="6358759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5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DFDD32-1278-4810-9F56-89B1E5552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5DFDD32-1278-4810-9F56-89B1E5552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64BA3-7BEE-4FEB-9E45-09FE15D21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6D64BA3-7BEE-4FEB-9E45-09FE15D21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5413C-FFE5-4D17-9D63-36B544A1F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F65413C-FFE5-4D17-9D63-36B544A1F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31F3D4-D0A6-45EC-9961-AB4A0579D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C31F3D4-D0A6-45EC-9961-AB4A0579D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BD52E-14AA-41E2-8AB1-F25C25E06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DBBD52E-14AA-41E2-8AB1-F25C25E06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451B8-42AB-4930-B960-F47429A6C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51451B8-42AB-4930-B960-F47429A6C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564699-CDD6-4526-9C7B-920C0B60D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7564699-CDD6-4526-9C7B-920C0B60D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2F0DFEA-1957-45E1-A06D-0B31B005D20B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1828800"/>
            <a:ext cx="3258207" cy="435554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নাসরিন আকতার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মহামুনি এংলো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পালি উচ্চ বিদ্যালয়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G-mail Account : </a:t>
            </a:r>
            <a:r>
              <a:rPr lang="en-US" sz="1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"/>
              </a:rPr>
              <a:t>nasrinakther</a:t>
            </a:r>
            <a:r>
              <a:rPr lang="en-US" sz="1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984@gmail.com</a:t>
            </a:r>
            <a:endParaRPr lang="en-US" sz="16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Facebook Account : nasrin.akter.714655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: 01818848121</a:t>
            </a:r>
            <a:endParaRPr lang="bn-BD" sz="16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Documents and Settings\Mitu\My Documents\20170131_100021 Passport Photo [1600x1200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2625931" cy="39529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1295400" y="394467"/>
            <a:ext cx="6190593" cy="1117152"/>
          </a:xfrm>
          <a:prstGeom prst="rect">
            <a:avLst/>
          </a:prstGeom>
          <a:ln w="57150">
            <a:prstDash val="solid"/>
          </a:ln>
          <a:scene3d>
            <a:camera prst="obliqueTopRigh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6">
                <a:shade val="40000"/>
                <a:satMod val="15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46E2C6A-612E-418A-B785-DC3C32DC01EE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1896914_681246005309943_709228127_n.jpg">
            <a:extLst>
              <a:ext uri="{FF2B5EF4-FFF2-40B4-BE49-F238E27FC236}">
                <a16:creationId xmlns="" xmlns:a16="http://schemas.microsoft.com/office/drawing/2014/main" id="{5C855403-F20E-463B-8677-611F9BBFFF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966" y="1219201"/>
            <a:ext cx="3626069" cy="389466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3B6945-03DB-4420-9052-FE66E0C4A62D}"/>
              </a:ext>
            </a:extLst>
          </p:cNvPr>
          <p:cNvSpPr txBox="1"/>
          <p:nvPr/>
        </p:nvSpPr>
        <p:spPr>
          <a:xfrm>
            <a:off x="2162503" y="347981"/>
            <a:ext cx="523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বিনিময়ের মাধ্যম </a:t>
            </a:r>
            <a:r>
              <a:rPr lang="en-US" sz="3600" dirty="0" err="1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7AABCB-899D-45BA-845B-2BFCFF1EE544}"/>
              </a:ext>
            </a:extLst>
          </p:cNvPr>
          <p:cNvSpPr/>
          <p:nvPr/>
        </p:nvSpPr>
        <p:spPr>
          <a:xfrm>
            <a:off x="2500148" y="5347669"/>
            <a:ext cx="4143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58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46E2C6A-612E-418A-B785-DC3C32DC01EE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BFF7C9B-217C-4850-B7C7-4A7366823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62" y="968008"/>
            <a:ext cx="3861912" cy="4038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AF84FA-BCDA-46D5-B422-67DD1FF11977}"/>
              </a:ext>
            </a:extLst>
          </p:cNvPr>
          <p:cNvSpPr txBox="1"/>
          <p:nvPr/>
        </p:nvSpPr>
        <p:spPr>
          <a:xfrm>
            <a:off x="2019300" y="152400"/>
            <a:ext cx="61341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b="1" dirty="0">
                <a:ln w="6600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মূল্যের পরিমাপক</a:t>
            </a:r>
            <a:r>
              <a:rPr lang="en-US" sz="3600" b="1" dirty="0">
                <a:ln w="6600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600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b="1" dirty="0">
                <a:ln w="6600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600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n w="6600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600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করে</a:t>
            </a:r>
            <a:endParaRPr lang="en-US" sz="3600" b="1" dirty="0">
              <a:ln w="6600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IN" sz="1100" dirty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508A93-C66C-4011-A0AD-E38DE9E2E897}"/>
              </a:ext>
            </a:extLst>
          </p:cNvPr>
          <p:cNvSpPr/>
          <p:nvPr/>
        </p:nvSpPr>
        <p:spPr>
          <a:xfrm>
            <a:off x="2019300" y="5212140"/>
            <a:ext cx="5143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646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46E2C6A-612E-418A-B785-DC3C32DC01EE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14A650-BA0E-4D07-AFC8-F7C9052FB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6" y="1371600"/>
            <a:ext cx="3783724" cy="33633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4E20C9-855D-4346-860E-A7E1C760EA0F}"/>
              </a:ext>
            </a:extLst>
          </p:cNvPr>
          <p:cNvSpPr txBox="1"/>
          <p:nvPr/>
        </p:nvSpPr>
        <p:spPr>
          <a:xfrm>
            <a:off x="2057400" y="39116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সঞ্চয়ের ভান্ডার</a:t>
            </a:r>
            <a:r>
              <a:rPr lang="en-US" sz="36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5C94BD-5240-4A2B-BC8B-74708472C002}"/>
              </a:ext>
            </a:extLst>
          </p:cNvPr>
          <p:cNvSpPr/>
          <p:nvPr/>
        </p:nvSpPr>
        <p:spPr>
          <a:xfrm>
            <a:off x="2890345" y="5149408"/>
            <a:ext cx="3520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ভবিষ্যতের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312276" y="457200"/>
            <a:ext cx="2571750" cy="1153418"/>
            <a:chOff x="7540942" y="457200"/>
            <a:chExt cx="3729038" cy="1153418"/>
          </a:xfrm>
        </p:grpSpPr>
        <p:sp>
          <p:nvSpPr>
            <p:cNvPr id="20" name="Oval 19"/>
            <p:cNvSpPr/>
            <p:nvPr/>
          </p:nvSpPr>
          <p:spPr>
            <a:xfrm>
              <a:off x="7540942" y="457200"/>
              <a:ext cx="3729038" cy="1143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3882" y="533400"/>
              <a:ext cx="22374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</a:p>
            <a:p>
              <a:pPr algn="ctr"/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১০ মিনিট</a:t>
              </a:r>
              <a:endPara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Flowchart: Stored Data 18"/>
          <p:cNvSpPr/>
          <p:nvPr/>
        </p:nvSpPr>
        <p:spPr>
          <a:xfrm>
            <a:off x="1313794" y="381000"/>
            <a:ext cx="4286250" cy="1295400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1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23495" y="4724400"/>
            <a:ext cx="641131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ln w="0"/>
                <a:latin typeface="NikoshBAN" pitchFamily="2" charset="0"/>
                <a:cs typeface="NikoshBAN" pitchFamily="2" charset="0"/>
                <a:sym typeface="Webdings"/>
              </a:rPr>
              <a:t>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  <a:sym typeface="Webdings"/>
              </a:rPr>
              <a:t> মুদ্রা বিভিন্নমুখি কর্ম সম্পাদন করে থাকে, বিশ্লেষণ কর।  </a:t>
            </a:r>
            <a:endParaRPr lang="bn-IN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901" y="609603"/>
            <a:ext cx="314325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517" y="4267200"/>
            <a:ext cx="8198069" cy="1600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1247CC2-C07E-497C-9C71-FD0735373105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8 0.00487 L 0.32208 0.004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87310" y="5791200"/>
            <a:ext cx="1313793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3172" y="2757054"/>
            <a:ext cx="1418897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73517" y="5791200"/>
            <a:ext cx="120869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944414" y="5791200"/>
            <a:ext cx="1576552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0621" y="5791200"/>
            <a:ext cx="1261241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88828" y="4114800"/>
            <a:ext cx="1103586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202621" y="4114800"/>
            <a:ext cx="120869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364828" y="4114800"/>
            <a:ext cx="1366345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35724" y="4114800"/>
            <a:ext cx="1366345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520966" y="2743200"/>
            <a:ext cx="1261241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939862" y="2743200"/>
            <a:ext cx="1366345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312276" y="1535017"/>
            <a:ext cx="1471448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36276" y="1546034"/>
            <a:ext cx="1261241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150069" y="1546034"/>
            <a:ext cx="1261241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00553" y="228600"/>
            <a:ext cx="1681655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83173" y="1524000"/>
            <a:ext cx="1576551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95448" y="76200"/>
            <a:ext cx="3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965" y="1000780"/>
            <a:ext cx="4466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 মুদ্রা কীসের ভান্ডার হিসাবে কাজ করে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173" y="1600201"/>
            <a:ext cx="152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(ক) সঞ্চয়ের ভান্ডার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12276" y="1600201"/>
            <a:ext cx="142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(খ) অর্থের ভান্ডার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1640" y="1600201"/>
            <a:ext cx="112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(গ) ক + খ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4129" y="1600201"/>
            <a:ext cx="123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(ঘ) একটিও নয়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966" y="2209800"/>
            <a:ext cx="593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কাগজি মুদ্রার প্রচলন কোন শতাব্দীতে শুরু হয়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966" y="3505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কোন মুদ্রা সহজে বহনযোগ্য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70" y="4800600"/>
            <a:ext cx="493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৪। মুদ্রা কী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5724" y="2819401"/>
            <a:ext cx="136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(ক) আঠার শতকে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20966" y="2819401"/>
            <a:ext cx="126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(গ) সতের শতকে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44966" y="2846026"/>
            <a:ext cx="122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(ঘ) একটিও নয়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6966" y="5791200"/>
            <a:ext cx="147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(খ)  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২+৩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2414" y="5791200"/>
            <a:ext cx="11561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(ঘ)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১+২+৩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07172" y="2768071"/>
            <a:ext cx="120869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12276" y="2819401"/>
            <a:ext cx="9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(খ) উনবিংশ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8276" y="4186536"/>
            <a:ext cx="136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(ক) কাগজি মুদ্রা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17379" y="4191001"/>
            <a:ext cx="1156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(খ) ধাতব মুদ্রা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0621" y="5791200"/>
            <a:ext cx="11465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(ক) 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১+২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3517" y="5791200"/>
            <a:ext cx="120869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(গ) 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১+৩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09089" y="4165601"/>
            <a:ext cx="112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(গ) ক + খ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37655" y="4179526"/>
            <a:ext cx="122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(ঘ) একটিও নয়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9311" y="5245100"/>
            <a:ext cx="1795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(১)  বিনিময়ের মাধ্যম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22484" y="5194300"/>
            <a:ext cx="186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(২)  সঞ্চয়ের ভান্ডার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31863" y="5194300"/>
            <a:ext cx="186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(৩)  মুল্যের পরিমাপক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74069" y="1295400"/>
            <a:ext cx="525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04690" y="1219201"/>
            <a:ext cx="49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1448" y="2362201"/>
            <a:ext cx="49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66000" y="2387600"/>
            <a:ext cx="525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51448" y="3845004"/>
            <a:ext cx="525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22207" y="3752672"/>
            <a:ext cx="49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48483" y="5445204"/>
            <a:ext cx="525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82828" y="5429072"/>
            <a:ext cx="49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EC0325D-DC2B-487F-9B7C-2EF2E0CCD219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বিনিময়ের মাধ্যম হিসাবে আমরা কি ব্যবহার করি।</a:t>
            </a:r>
          </a:p>
          <a:p>
            <a:pPr marL="514350" indent="-514350">
              <a:buFont typeface="+mj-lt"/>
              <a:buAutoNum type="arabicPeriod"/>
            </a:pPr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কাগজি মুদ্রা কোন শতাব্দীতে শুরু হয়।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 কাগজি মুদ্রার নাম বল।</a:t>
            </a:r>
          </a:p>
          <a:p>
            <a:pPr marL="514350" indent="-514350"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n-IN" sz="7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দৈনন্দিন জীবনে মুদ্রার প্রভাব ব্যাখ্যা কর।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5145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371600"/>
            <a:ext cx="9055308" cy="5333999"/>
          </a:xfrm>
        </p:spPr>
      </p:pic>
    </p:spTree>
    <p:extLst>
      <p:ext uri="{BB962C8B-B14F-4D97-AF65-F5344CB8AC3E}">
        <p14:creationId xmlns:p14="http://schemas.microsoft.com/office/powerpoint/2010/main" val="37350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228600"/>
            <a:ext cx="5867400" cy="6096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2209800" y="3124200"/>
            <a:ext cx="38861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  :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 : ফিন্যান্স এন্ড ব্যাংকিং</a:t>
            </a:r>
          </a:p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 : ৮ম</a:t>
            </a:r>
          </a:p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  : ৫0 মিনিট </a:t>
            </a:r>
          </a:p>
          <a:p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17" y="457200"/>
            <a:ext cx="1465527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2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4697037_bef0327f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399"/>
            <a:ext cx="8513618" cy="65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276" y="1752600"/>
            <a:ext cx="7620000" cy="3733800"/>
          </a:xfrm>
          <a:prstGeom prst="rect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3999" y="2362200"/>
            <a:ext cx="6253655" cy="21336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bn-BD" sz="4000" b="1" dirty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700" dirty="0">
              <a:ln w="190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9103" y="4648200"/>
            <a:ext cx="614855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9491F3-6B46-4AEC-A85D-1B9A39C7D7FD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0414" y="838200"/>
            <a:ext cx="8355724" cy="502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86759" y="2362200"/>
            <a:ext cx="5255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। মুদ্রা ও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বিনিময় প্রথা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 ;</a:t>
            </a:r>
            <a:endParaRPr lang="bn-IN" sz="4000" dirty="0">
              <a:ln w="0"/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মুদ্রা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ইতিহাস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 ;  </a:t>
            </a:r>
            <a:endParaRPr lang="bn-IN" sz="4000" dirty="0">
              <a:ln w="0"/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৩। মুদ্রার কার্যাবলি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করতে পারবে। 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379" y="1371600"/>
            <a:ext cx="5202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 </a:t>
            </a:r>
            <a:endParaRPr lang="bn-IN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959E1F-1605-413B-99ED-F3058F9C88F2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D27C02-4F6C-4C15-B3F4-4A7BCD29F97A}"/>
              </a:ext>
            </a:extLst>
          </p:cNvPr>
          <p:cNvSpPr/>
          <p:nvPr/>
        </p:nvSpPr>
        <p:spPr>
          <a:xfrm>
            <a:off x="54429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326062-DBF1-4BDE-AC87-B68AAF3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1077633"/>
            <a:ext cx="3520966" cy="2524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0CB269F-02FA-4B5B-9EC3-5C13393E9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86" y="838200"/>
            <a:ext cx="2208426" cy="3219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B8016E1-6FF7-421F-B0BC-D0E380000B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/>
          <a:stretch/>
        </p:blipFill>
        <p:spPr>
          <a:xfrm>
            <a:off x="6360303" y="1197499"/>
            <a:ext cx="248678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2971800" cy="2743200"/>
          </a:xfrm>
          <a:prstGeom prst="rect">
            <a:avLst/>
          </a:prstGeom>
          <a:ln>
            <a:solidFill>
              <a:srgbClr val="362AD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81000"/>
            <a:ext cx="2743200" cy="28194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81000"/>
            <a:ext cx="2651760" cy="2743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4343400"/>
            <a:ext cx="8305800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বিনিময় প্রথা 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bn-IN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মুদ্রার ইতিহাস 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364</Words>
  <Application>Microsoft Office PowerPoint</Application>
  <PresentationFormat>On-screen Show (4:3)</PresentationFormat>
  <Paragraphs>96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মুদ্রার ইতিহাস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সকলকে </dc:title>
  <dc:creator>DELL</dc:creator>
  <cp:lastModifiedBy>DELL</cp:lastModifiedBy>
  <cp:revision>8</cp:revision>
  <dcterms:created xsi:type="dcterms:W3CDTF">2020-07-09T06:16:55Z</dcterms:created>
  <dcterms:modified xsi:type="dcterms:W3CDTF">2020-07-09T10:25:01Z</dcterms:modified>
</cp:coreProperties>
</file>