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60" r:id="rId3"/>
    <p:sldId id="261" r:id="rId4"/>
    <p:sldId id="264" r:id="rId5"/>
    <p:sldId id="266" r:id="rId6"/>
    <p:sldId id="268" r:id="rId7"/>
    <p:sldId id="269" r:id="rId8"/>
    <p:sldId id="271" r:id="rId9"/>
    <p:sldId id="273" r:id="rId10"/>
    <p:sldId id="275" r:id="rId11"/>
    <p:sldId id="277" r:id="rId12"/>
    <p:sldId id="281" r:id="rId13"/>
    <p:sldId id="282" r:id="rId14"/>
    <p:sldId id="283" r:id="rId15"/>
    <p:sldId id="287" r:id="rId16"/>
    <p:sldId id="288"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3C042-FAD2-45FF-9248-97FF114354E3}" type="datetimeFigureOut">
              <a:rPr lang="en-US" smtClean="0"/>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71C53-00E5-4A16-92F5-1A9C615CF938}" type="slidenum">
              <a:rPr lang="en-US" smtClean="0"/>
              <a:t>‹#›</a:t>
            </a:fld>
            <a:endParaRPr lang="en-US"/>
          </a:p>
        </p:txBody>
      </p:sp>
    </p:spTree>
    <p:extLst>
      <p:ext uri="{BB962C8B-B14F-4D97-AF65-F5344CB8AC3E}">
        <p14:creationId xmlns:p14="http://schemas.microsoft.com/office/powerpoint/2010/main" val="122145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পতাকাটি </a:t>
            </a:r>
            <a:r>
              <a:rPr lang="bn-BD" baseline="0" dirty="0" smtClean="0"/>
              <a:t>দেখিয়ে প্রশ্ন উত্তরের মাধ্যমে পাঠশিরোনাম ঘোষনা করবে । </a:t>
            </a:r>
            <a:endParaRPr lang="en-US" dirty="0" smtClean="0"/>
          </a:p>
          <a:p>
            <a:endParaRPr lang="en-US" dirty="0"/>
          </a:p>
        </p:txBody>
      </p:sp>
      <p:sp>
        <p:nvSpPr>
          <p:cNvPr id="4" name="Slide Number Placeholder 3"/>
          <p:cNvSpPr>
            <a:spLocks noGrp="1"/>
          </p:cNvSpPr>
          <p:nvPr>
            <p:ph type="sldNum" sz="quarter" idx="10"/>
          </p:nvPr>
        </p:nvSpPr>
        <p:spPr/>
        <p:txBody>
          <a:bodyPr/>
          <a:lstStyle/>
          <a:p>
            <a:fld id="{B45D86C0-311E-4F23-85B6-F877E8E1773F}" type="slidenum">
              <a:rPr lang="en-US" smtClean="0"/>
              <a:t>3</a:t>
            </a:fld>
            <a:endParaRPr lang="en-US"/>
          </a:p>
        </p:txBody>
      </p:sp>
    </p:spTree>
    <p:extLst>
      <p:ext uri="{BB962C8B-B14F-4D97-AF65-F5344CB8AC3E}">
        <p14:creationId xmlns:p14="http://schemas.microsoft.com/office/powerpoint/2010/main" val="3445104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latin typeface="+mn-lt"/>
                <a:ea typeface="+mn-ea"/>
                <a:cs typeface="+mn-cs"/>
              </a:rPr>
              <a:t>শিক্ষার্থীরা 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smtClean="0">
                <a:solidFill>
                  <a:schemeClr val="tx1"/>
                </a:solidFill>
                <a:latin typeface="+mn-lt"/>
                <a:ea typeface="+mn-ea"/>
                <a:cs typeface="+mn-cs"/>
              </a:rPr>
              <a:t>এর উপর ক্লিক করতে হবে।</a:t>
            </a:r>
            <a:endParaRPr lang="en-US" dirty="0"/>
          </a:p>
        </p:txBody>
      </p:sp>
      <p:sp>
        <p:nvSpPr>
          <p:cNvPr id="4" name="Slide Number Placeholder 3"/>
          <p:cNvSpPr>
            <a:spLocks noGrp="1"/>
          </p:cNvSpPr>
          <p:nvPr>
            <p:ph type="sldNum" sz="quarter" idx="10"/>
          </p:nvPr>
        </p:nvSpPr>
        <p:spPr/>
        <p:txBody>
          <a:bodyPr/>
          <a:lstStyle/>
          <a:p>
            <a:fld id="{B45D86C0-311E-4F23-85B6-F877E8E1773F}" type="slidenum">
              <a:rPr lang="en-US" smtClean="0"/>
              <a:t>15</a:t>
            </a:fld>
            <a:endParaRPr lang="en-US"/>
          </a:p>
        </p:txBody>
      </p:sp>
    </p:spTree>
    <p:extLst>
      <p:ext uri="{BB962C8B-B14F-4D97-AF65-F5344CB8AC3E}">
        <p14:creationId xmlns:p14="http://schemas.microsoft.com/office/powerpoint/2010/main" val="1415731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বাড়ির</a:t>
            </a:r>
            <a:r>
              <a:rPr lang="en-US" b="1" dirty="0" smtClean="0"/>
              <a:t> </a:t>
            </a:r>
            <a:r>
              <a:rPr lang="en-US" b="1" dirty="0" err="1" smtClean="0"/>
              <a:t>কাজ</a:t>
            </a:r>
            <a:r>
              <a:rPr lang="en-US" b="1" dirty="0" smtClean="0"/>
              <a:t> </a:t>
            </a:r>
            <a:r>
              <a:rPr lang="en-US" b="1" dirty="0" err="1" smtClean="0"/>
              <a:t>হিসাবে</a:t>
            </a:r>
            <a:r>
              <a:rPr lang="en-US" b="1" baseline="0" dirty="0" smtClean="0"/>
              <a:t> </a:t>
            </a:r>
            <a:r>
              <a:rPr lang="en-US" b="1" baseline="0" dirty="0" err="1" smtClean="0"/>
              <a:t>দেয়া</a:t>
            </a:r>
            <a:r>
              <a:rPr lang="en-US" b="1" baseline="0" dirty="0" smtClean="0"/>
              <a:t> </a:t>
            </a:r>
            <a:r>
              <a:rPr lang="en-US" b="1" baseline="0" dirty="0" err="1" smtClean="0"/>
              <a:t>বিষয়টি</a:t>
            </a:r>
            <a:r>
              <a:rPr lang="en-US" b="1" baseline="0" dirty="0" smtClean="0"/>
              <a:t> </a:t>
            </a:r>
            <a:r>
              <a:rPr lang="en-US" b="1" baseline="0" dirty="0" err="1" smtClean="0"/>
              <a:t>বিশ্লেষণ</a:t>
            </a:r>
            <a:r>
              <a:rPr lang="en-US" b="1" baseline="0" dirty="0" smtClean="0"/>
              <a:t> </a:t>
            </a:r>
            <a:r>
              <a:rPr lang="en-US" b="1" baseline="0" dirty="0" err="1" smtClean="0"/>
              <a:t>করে</a:t>
            </a:r>
            <a:r>
              <a:rPr lang="en-US" b="1" baseline="0" dirty="0" smtClean="0"/>
              <a:t>  </a:t>
            </a:r>
            <a:r>
              <a:rPr lang="en-US" b="1" baseline="0" dirty="0" err="1" smtClean="0"/>
              <a:t>শিক্ষার্থীদের</a:t>
            </a:r>
            <a:r>
              <a:rPr lang="en-US" b="1" baseline="0" dirty="0" smtClean="0"/>
              <a:t> </a:t>
            </a:r>
            <a:r>
              <a:rPr lang="en-US" b="1" baseline="0" dirty="0" err="1" smtClean="0"/>
              <a:t>স্পষ্ট</a:t>
            </a:r>
            <a:r>
              <a:rPr lang="en-US" b="1" baseline="0" dirty="0" smtClean="0"/>
              <a:t> </a:t>
            </a:r>
            <a:r>
              <a:rPr lang="en-US" b="1" baseline="0" dirty="0" err="1" smtClean="0"/>
              <a:t>ধারণা</a:t>
            </a:r>
            <a:r>
              <a:rPr lang="en-US" b="1" baseline="0" dirty="0" smtClean="0"/>
              <a:t> </a:t>
            </a:r>
            <a:r>
              <a:rPr lang="en-US" b="1" baseline="0" dirty="0" err="1" smtClean="0"/>
              <a:t>দেয়া</a:t>
            </a:r>
            <a:r>
              <a:rPr lang="en-US" b="1" baseline="0" dirty="0" smtClean="0"/>
              <a:t> </a:t>
            </a:r>
            <a:r>
              <a:rPr lang="en-US" b="1" baseline="0" dirty="0" err="1" smtClean="0"/>
              <a:t>যেতে</a:t>
            </a:r>
            <a:r>
              <a:rPr lang="en-US" b="1" baseline="0" dirty="0" smtClean="0"/>
              <a:t> </a:t>
            </a:r>
            <a:r>
              <a:rPr lang="en-US" b="1" baseline="0" dirty="0" err="1" smtClean="0"/>
              <a:t>পারে</a:t>
            </a:r>
            <a:r>
              <a:rPr lang="en-US" b="1" baseline="0" dirty="0" smtClean="0"/>
              <a:t>- </a:t>
            </a:r>
            <a:r>
              <a:rPr lang="en-US" b="1" baseline="0" dirty="0" err="1" smtClean="0"/>
              <a:t>যা</a:t>
            </a:r>
            <a:r>
              <a:rPr lang="en-US" b="1" baseline="0" dirty="0" smtClean="0"/>
              <a:t> </a:t>
            </a:r>
            <a:r>
              <a:rPr lang="en-US" b="1" baseline="0" dirty="0" err="1" smtClean="0"/>
              <a:t>শিক্ষার্থীদের</a:t>
            </a:r>
            <a:r>
              <a:rPr lang="en-US" b="1" baseline="0" dirty="0" smtClean="0"/>
              <a:t> </a:t>
            </a:r>
            <a:r>
              <a:rPr lang="en-US" b="1" baseline="0" dirty="0" err="1" smtClean="0"/>
              <a:t>সঠিক</a:t>
            </a:r>
            <a:r>
              <a:rPr lang="en-US" b="1" baseline="0" dirty="0" smtClean="0"/>
              <a:t> </a:t>
            </a:r>
            <a:r>
              <a:rPr lang="en-US" b="1" baseline="0" dirty="0" err="1" smtClean="0"/>
              <a:t>উত্তর</a:t>
            </a:r>
            <a:r>
              <a:rPr lang="en-US" b="1" baseline="0" dirty="0" smtClean="0"/>
              <a:t> </a:t>
            </a:r>
            <a:r>
              <a:rPr lang="en-US" b="1" baseline="0" dirty="0" err="1" smtClean="0"/>
              <a:t>লিখতে</a:t>
            </a:r>
            <a:r>
              <a:rPr lang="en-US" b="1" baseline="0" dirty="0" smtClean="0"/>
              <a:t> </a:t>
            </a:r>
            <a:r>
              <a:rPr lang="en-US" b="1" baseline="0" dirty="0" err="1" smtClean="0"/>
              <a:t>সহায়তা</a:t>
            </a:r>
            <a:r>
              <a:rPr lang="en-US" b="1" baseline="0" dirty="0" smtClean="0"/>
              <a:t> </a:t>
            </a:r>
            <a:r>
              <a:rPr lang="en-US" b="1" baseline="0" dirty="0" err="1" smtClean="0"/>
              <a:t>করবে</a:t>
            </a:r>
            <a:r>
              <a:rPr lang="en-US" b="1"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B45D86C0-311E-4F23-85B6-F877E8E1773F}" type="slidenum">
              <a:rPr lang="en-US" smtClean="0"/>
              <a:t>16</a:t>
            </a:fld>
            <a:endParaRPr lang="en-US"/>
          </a:p>
        </p:txBody>
      </p:sp>
    </p:spTree>
    <p:extLst>
      <p:ext uri="{BB962C8B-B14F-4D97-AF65-F5344CB8AC3E}">
        <p14:creationId xmlns:p14="http://schemas.microsoft.com/office/powerpoint/2010/main" val="408857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71C53-00E5-4A16-92F5-1A9C615CF938}" type="slidenum">
              <a:rPr lang="en-US" smtClean="0"/>
              <a:t>17</a:t>
            </a:fld>
            <a:endParaRPr lang="en-US"/>
          </a:p>
        </p:txBody>
      </p:sp>
    </p:spTree>
    <p:extLst>
      <p:ext uri="{BB962C8B-B14F-4D97-AF65-F5344CB8AC3E}">
        <p14:creationId xmlns:p14="http://schemas.microsoft.com/office/powerpoint/2010/main" val="256906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স্লাইটটি</a:t>
            </a:r>
            <a:r>
              <a:rPr lang="bn-BD" baseline="0" dirty="0" smtClean="0"/>
              <a:t> দেখিয়ে প্রথমে শিক্ষক মুজিবনগর সরকার কখন ও কোথায় গঠিত হয় সে সম্পর্কে প্রশ্ন করবেন । </a:t>
            </a:r>
            <a:endParaRPr lang="en-US" dirty="0"/>
          </a:p>
        </p:txBody>
      </p:sp>
      <p:sp>
        <p:nvSpPr>
          <p:cNvPr id="4" name="Slide Number Placeholder 3"/>
          <p:cNvSpPr>
            <a:spLocks noGrp="1"/>
          </p:cNvSpPr>
          <p:nvPr>
            <p:ph type="sldNum" sz="quarter" idx="10"/>
          </p:nvPr>
        </p:nvSpPr>
        <p:spPr/>
        <p:txBody>
          <a:bodyPr/>
          <a:lstStyle/>
          <a:p>
            <a:fld id="{B45D86C0-311E-4F23-85B6-F877E8E1773F}" type="slidenum">
              <a:rPr lang="en-US" smtClean="0"/>
              <a:t>6</a:t>
            </a:fld>
            <a:endParaRPr lang="en-US"/>
          </a:p>
        </p:txBody>
      </p:sp>
    </p:spTree>
    <p:extLst>
      <p:ext uri="{BB962C8B-B14F-4D97-AF65-F5344CB8AC3E}">
        <p14:creationId xmlns:p14="http://schemas.microsoft.com/office/powerpoint/2010/main" val="236051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ভিডিওটি</a:t>
            </a:r>
            <a:r>
              <a:rPr lang="bn-BD" baseline="0" dirty="0" smtClean="0"/>
              <a:t> দেখিয়ে শিক্ষক প্র</a:t>
            </a:r>
            <a:r>
              <a:rPr lang="en-US" baseline="0" dirty="0" err="1" smtClean="0"/>
              <a:t>শ্নো</a:t>
            </a:r>
            <a:r>
              <a:rPr lang="bn-BD" baseline="0" dirty="0" smtClean="0"/>
              <a:t>ত্তোরের মাধ্যমে মুজিবনগর সরকার সম্পর্কে বিস্তারিত আলোচনা করবেন ।</a:t>
            </a:r>
            <a:endParaRPr lang="en-US" dirty="0"/>
          </a:p>
        </p:txBody>
      </p:sp>
      <p:sp>
        <p:nvSpPr>
          <p:cNvPr id="4" name="Slide Number Placeholder 3"/>
          <p:cNvSpPr>
            <a:spLocks noGrp="1"/>
          </p:cNvSpPr>
          <p:nvPr>
            <p:ph type="sldNum" sz="quarter" idx="10"/>
          </p:nvPr>
        </p:nvSpPr>
        <p:spPr/>
        <p:txBody>
          <a:bodyPr/>
          <a:lstStyle/>
          <a:p>
            <a:fld id="{B45D86C0-311E-4F23-85B6-F877E8E1773F}" type="slidenum">
              <a:rPr lang="en-US" smtClean="0"/>
              <a:t>7</a:t>
            </a:fld>
            <a:endParaRPr lang="en-US"/>
          </a:p>
        </p:txBody>
      </p:sp>
    </p:spTree>
    <p:extLst>
      <p:ext uri="{BB962C8B-B14F-4D97-AF65-F5344CB8AC3E}">
        <p14:creationId xmlns:p14="http://schemas.microsoft.com/office/powerpoint/2010/main" val="95229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1" dirty="0" smtClean="0">
                <a:latin typeface="NikoshBAN" panose="02000000000000000000" pitchFamily="2" charset="0"/>
                <a:cs typeface="NikoshBAN" panose="02000000000000000000" pitchFamily="2" charset="0"/>
              </a:rPr>
              <a:t>◊  উপরের বাটনগুলো অফ অন সিষ্টেমে কাজ করবে ◊ </a:t>
            </a:r>
            <a:endParaRPr lang="en-US" sz="1200" b="1"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45D86C0-311E-4F23-85B6-F877E8E1773F}" type="slidenum">
              <a:rPr lang="en-US" smtClean="0"/>
              <a:t>8</a:t>
            </a:fld>
            <a:endParaRPr lang="en-US"/>
          </a:p>
        </p:txBody>
      </p:sp>
    </p:spTree>
    <p:extLst>
      <p:ext uri="{BB962C8B-B14F-4D97-AF65-F5344CB8AC3E}">
        <p14:creationId xmlns:p14="http://schemas.microsoft.com/office/powerpoint/2010/main" val="199565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একক</a:t>
            </a:r>
            <a:r>
              <a:rPr lang="bn-BD" baseline="0" dirty="0" smtClean="0"/>
              <a:t> ভাবে</a:t>
            </a:r>
            <a:r>
              <a:rPr lang="bn-BD" dirty="0" smtClean="0"/>
              <a:t> </a:t>
            </a:r>
            <a:r>
              <a:rPr lang="bn-BD" baseline="0" dirty="0" smtClean="0"/>
              <a:t>শিক্ষার্থীকে বোর্ড নিয়ে এসে একটি করে মুজিবনগর সরকারের মন্ত্রণালয়ের নাম লিখতে বলবেন ।</a:t>
            </a:r>
            <a:endParaRPr lang="en-US" dirty="0"/>
          </a:p>
        </p:txBody>
      </p:sp>
      <p:sp>
        <p:nvSpPr>
          <p:cNvPr id="4" name="Slide Number Placeholder 3"/>
          <p:cNvSpPr>
            <a:spLocks noGrp="1"/>
          </p:cNvSpPr>
          <p:nvPr>
            <p:ph type="sldNum" sz="quarter" idx="10"/>
          </p:nvPr>
        </p:nvSpPr>
        <p:spPr/>
        <p:txBody>
          <a:bodyPr/>
          <a:lstStyle/>
          <a:p>
            <a:fld id="{B45D86C0-311E-4F23-85B6-F877E8E1773F}" type="slidenum">
              <a:rPr lang="en-US" smtClean="0"/>
              <a:t>10</a:t>
            </a:fld>
            <a:endParaRPr lang="en-US"/>
          </a:p>
        </p:txBody>
      </p:sp>
    </p:spTree>
    <p:extLst>
      <p:ext uri="{BB962C8B-B14F-4D97-AF65-F5344CB8AC3E}">
        <p14:creationId xmlns:p14="http://schemas.microsoft.com/office/powerpoint/2010/main" val="115552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এই</a:t>
            </a:r>
            <a:r>
              <a:rPr lang="bn-BD" baseline="0" dirty="0" smtClean="0"/>
              <a:t> স্লাইডটি দেখিয়ে শিক্ষক মুজিবনগর সরকারের মন্ত্রণালয়ের সমূহের নাম মিলিয়ে নিতে বলবেন ।</a:t>
            </a:r>
            <a:endParaRPr lang="en-US" dirty="0"/>
          </a:p>
        </p:txBody>
      </p:sp>
      <p:sp>
        <p:nvSpPr>
          <p:cNvPr id="4" name="Slide Number Placeholder 3"/>
          <p:cNvSpPr>
            <a:spLocks noGrp="1"/>
          </p:cNvSpPr>
          <p:nvPr>
            <p:ph type="sldNum" sz="quarter" idx="10"/>
          </p:nvPr>
        </p:nvSpPr>
        <p:spPr/>
        <p:txBody>
          <a:bodyPr/>
          <a:lstStyle/>
          <a:p>
            <a:fld id="{B45D86C0-311E-4F23-85B6-F877E8E1773F}" type="slidenum">
              <a:rPr lang="en-US" smtClean="0"/>
              <a:t>11</a:t>
            </a:fld>
            <a:endParaRPr lang="en-US"/>
          </a:p>
        </p:txBody>
      </p:sp>
    </p:spTree>
    <p:extLst>
      <p:ext uri="{BB962C8B-B14F-4D97-AF65-F5344CB8AC3E}">
        <p14:creationId xmlns:p14="http://schemas.microsoft.com/office/powerpoint/2010/main" val="3621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স্লাইডের</a:t>
            </a:r>
            <a:r>
              <a:rPr lang="bn-BD" baseline="0" dirty="0" smtClean="0"/>
              <a:t> প্রথমে কার নেতৃত্বে জাতীয় ঐক্য পরিষদ গঠিত হয় প্রশ্ন করবেন । এবং জাতীয় ঐক্য পরিষদের সদস্যদের সম্পর্কে বিস্তারিত অলোচনা করতে হবে । যেমন-জাতীয় ঐক্য পরিষদ তাজউদ্দিনের নেতৃত্বে নয় সদস্যবিশিষ্ট একটি উদেশটা পরিষদ গঠন করা হয়।  সে কমিটির মধ্যে ছিলেন প্রবীন জননেতা মাওলানা আব্দুল হামিদ খান ভাসানী, কমিউনিস্ট পাটির প্রধান মনি সিংহ, ন্যাপ (মোজাফফর) নেতা মোজাফফর আহমদ ও কংগ্রেস নেতা মনোরঞ্জন ধর । </a:t>
            </a:r>
            <a:endParaRPr lang="en-US" dirty="0"/>
          </a:p>
        </p:txBody>
      </p:sp>
      <p:sp>
        <p:nvSpPr>
          <p:cNvPr id="4" name="Slide Number Placeholder 3"/>
          <p:cNvSpPr>
            <a:spLocks noGrp="1"/>
          </p:cNvSpPr>
          <p:nvPr>
            <p:ph type="sldNum" sz="quarter" idx="10"/>
          </p:nvPr>
        </p:nvSpPr>
        <p:spPr/>
        <p:txBody>
          <a:bodyPr/>
          <a:lstStyle/>
          <a:p>
            <a:fld id="{B45D86C0-311E-4F23-85B6-F877E8E1773F}" type="slidenum">
              <a:rPr lang="en-US" smtClean="0"/>
              <a:t>12</a:t>
            </a:fld>
            <a:endParaRPr lang="en-US"/>
          </a:p>
        </p:txBody>
      </p:sp>
    </p:spTree>
    <p:extLst>
      <p:ext uri="{BB962C8B-B14F-4D97-AF65-F5344CB8AC3E}">
        <p14:creationId xmlns:p14="http://schemas.microsoft.com/office/powerpoint/2010/main" val="187614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দলগত কাজ দেয়ার জন্য দুটি দল ( ছাত্র সংখ্যা বেশি হলে অধিক দল গঠন কয়রা যেতে পারে) তৈরী করে কাজ দিতে পারেন ।</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B45D86C0-311E-4F23-85B6-F877E8E1773F}" type="slidenum">
              <a:rPr lang="en-US" smtClean="0"/>
              <a:t>13</a:t>
            </a:fld>
            <a:endParaRPr lang="en-US"/>
          </a:p>
        </p:txBody>
      </p:sp>
    </p:spTree>
    <p:extLst>
      <p:ext uri="{BB962C8B-B14F-4D97-AF65-F5344CB8AC3E}">
        <p14:creationId xmlns:p14="http://schemas.microsoft.com/office/powerpoint/2010/main" val="12161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latin typeface="+mn-lt"/>
                <a:ea typeface="+mn-ea"/>
                <a:cs typeface="+mn-cs"/>
              </a:rPr>
              <a:t>শিক্ষার্থীরা 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a:t>
            </a:r>
            <a:endParaRPr lang="en-GB" dirty="0"/>
          </a:p>
        </p:txBody>
      </p:sp>
      <p:sp>
        <p:nvSpPr>
          <p:cNvPr id="4" name="Slide Number Placeholder 3"/>
          <p:cNvSpPr>
            <a:spLocks noGrp="1"/>
          </p:cNvSpPr>
          <p:nvPr>
            <p:ph type="sldNum" sz="quarter" idx="10"/>
          </p:nvPr>
        </p:nvSpPr>
        <p:spPr/>
        <p:txBody>
          <a:bodyPr/>
          <a:lstStyle/>
          <a:p>
            <a:fld id="{B45D86C0-311E-4F23-85B6-F877E8E1773F}" type="slidenum">
              <a:rPr lang="en-US" smtClean="0"/>
              <a:t>14</a:t>
            </a:fld>
            <a:endParaRPr lang="en-US"/>
          </a:p>
        </p:txBody>
      </p:sp>
    </p:spTree>
    <p:extLst>
      <p:ext uri="{BB962C8B-B14F-4D97-AF65-F5344CB8AC3E}">
        <p14:creationId xmlns:p14="http://schemas.microsoft.com/office/powerpoint/2010/main" val="251057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73DF5-3EC1-4444-AA5F-7AFD02AF7D2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64754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73DF5-3EC1-4444-AA5F-7AFD02AF7D2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263247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73DF5-3EC1-4444-AA5F-7AFD02AF7D2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288558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1708558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905C58-BD40-49A1-A36E-B596A2119E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8691C-0985-4FA2-A970-DF51398DA374}" type="slidenum">
              <a:rPr lang="en-US" smtClean="0"/>
              <a:t>‹#›</a:t>
            </a:fld>
            <a:endParaRPr lang="en-US"/>
          </a:p>
        </p:txBody>
      </p:sp>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41646304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10826730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3442706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5564350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698294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8594904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Frame 7"/>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2" name="Half Frame 11"/>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4654129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73DF5-3EC1-4444-AA5F-7AFD02AF7D2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799882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905C58-BD40-49A1-A36E-B596A2119E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8691C-0985-4FA2-A970-DF51398DA374}" type="slidenum">
              <a:rPr lang="en-US" smtClean="0"/>
              <a:t>‹#›</a:t>
            </a:fld>
            <a:endParaRPr lang="en-US"/>
          </a:p>
        </p:txBody>
      </p:sp>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38047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8" name="Frame 7"/>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2" name="Half Frame 11"/>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40145991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271062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8" name="Frame 7"/>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2" name="Half Frame 11"/>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9546741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12753276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9429533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10128055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0271281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6440"/>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Half Frame 7"/>
          <p:cNvSpPr/>
          <p:nvPr userDrawn="1"/>
        </p:nvSpPr>
        <p:spPr>
          <a:xfrm>
            <a:off x="572653" y="429490"/>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lf Frame 8"/>
          <p:cNvSpPr/>
          <p:nvPr userDrawn="1"/>
        </p:nvSpPr>
        <p:spPr>
          <a:xfrm rot="16200000">
            <a:off x="831272" y="461125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lf Frame 9"/>
          <p:cNvSpPr/>
          <p:nvPr userDrawn="1"/>
        </p:nvSpPr>
        <p:spPr>
          <a:xfrm rot="5400000">
            <a:off x="9845965" y="184727"/>
            <a:ext cx="1551710" cy="2068947"/>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Half Frame 10"/>
          <p:cNvSpPr/>
          <p:nvPr userDrawn="1"/>
        </p:nvSpPr>
        <p:spPr>
          <a:xfrm rot="10800000">
            <a:off x="9587347" y="4869875"/>
            <a:ext cx="2068947" cy="1551710"/>
          </a:xfrm>
          <a:prstGeom prst="halfFrame">
            <a:avLst>
              <a:gd name="adj1" fmla="val 28869"/>
              <a:gd name="adj2" fmla="val 2886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5885525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73DF5-3EC1-4444-AA5F-7AFD02AF7D2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148138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73DF5-3EC1-4444-AA5F-7AFD02AF7D28}"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424928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73DF5-3EC1-4444-AA5F-7AFD02AF7D28}"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12953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73DF5-3EC1-4444-AA5F-7AFD02AF7D28}" type="datetimeFigureOut">
              <a:rPr lang="en-US" smtClean="0"/>
              <a:t>7/8/2020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404062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73DF5-3EC1-4444-AA5F-7AFD02AF7D28}" type="datetimeFigureOut">
              <a:rPr lang="en-US" smtClean="0"/>
              <a:t>7/8/2020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308170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73DF5-3EC1-4444-AA5F-7AFD02AF7D28}"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318008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73DF5-3EC1-4444-AA5F-7AFD02AF7D28}"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83188-DDBD-4DBF-8CD2-FA7B8C8A6033}" type="slidenum">
              <a:rPr lang="en-US" smtClean="0"/>
              <a:t>‹#›</a:t>
            </a:fld>
            <a:endParaRPr lang="en-US"/>
          </a:p>
        </p:txBody>
      </p:sp>
    </p:spTree>
    <p:extLst>
      <p:ext uri="{BB962C8B-B14F-4D97-AF65-F5344CB8AC3E}">
        <p14:creationId xmlns:p14="http://schemas.microsoft.com/office/powerpoint/2010/main" val="297457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73DF5-3EC1-4444-AA5F-7AFD02AF7D28}" type="datetimeFigureOut">
              <a:rPr lang="en-US" smtClean="0"/>
              <a:t>7/8/2020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83188-DDBD-4DBF-8CD2-FA7B8C8A6033}" type="slidenum">
              <a:rPr lang="en-US" smtClean="0"/>
              <a:t>‹#›</a:t>
            </a:fld>
            <a:endParaRPr lang="en-US"/>
          </a:p>
        </p:txBody>
      </p:sp>
    </p:spTree>
    <p:extLst>
      <p:ext uri="{BB962C8B-B14F-4D97-AF65-F5344CB8AC3E}">
        <p14:creationId xmlns:p14="http://schemas.microsoft.com/office/powerpoint/2010/main" val="260971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audio" Target="../media/audio1.wav"/><Relationship Id="rId7" Type="http://schemas.openxmlformats.org/officeDocument/2006/relationships/image" Target="../media/image33.jpeg"/><Relationship Id="rId12"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audio" Target="../media/audio2.wav"/><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audio" Target="../media/audio1.wav"/><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gif"/><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0.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86199" y="1760561"/>
            <a:ext cx="4739186" cy="283873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85705" y="4953000"/>
            <a:ext cx="5496791" cy="982952"/>
          </a:xfrm>
          <a:prstGeom prst="rect">
            <a:avLst/>
          </a:prstGeom>
          <a:noFill/>
        </p:spPr>
        <p:txBody>
          <a:bodyPr wrap="square" rtlCol="0">
            <a:prstTxWarp prst="textPlain">
              <a:avLst/>
            </a:prstTxWarp>
            <a:spAutoFit/>
          </a:bodyPr>
          <a:lstStyle/>
          <a:p>
            <a:r>
              <a:rPr lang="bn-BD" dirty="0"/>
              <a:t> </a:t>
            </a:r>
            <a:r>
              <a:rPr lang="bn-BD" sz="6000" b="1" dirty="0">
                <a:gradFill>
                  <a:gsLst>
                    <a:gs pos="0">
                      <a:schemeClr val="accent1">
                        <a:tint val="66000"/>
                        <a:satMod val="160000"/>
                      </a:schemeClr>
                    </a:gs>
                    <a:gs pos="50000">
                      <a:srgbClr val="FF0000"/>
                    </a:gs>
                    <a:gs pos="100000">
                      <a:schemeClr val="accent1">
                        <a:tint val="23500"/>
                        <a:satMod val="160000"/>
                      </a:schemeClr>
                    </a:gs>
                  </a:gsLst>
                  <a:lin ang="4200000" scaled="0"/>
                </a:gradFill>
                <a:effectLst>
                  <a:outerShdw blurRad="38100" dist="38100" dir="2700000" algn="tl">
                    <a:srgbClr val="000000">
                      <a:alpha val="43137"/>
                    </a:srgbClr>
                  </a:outerShdw>
                </a:effectLst>
                <a:latin typeface="NikoshBAN" pitchFamily="2" charset="0"/>
                <a:cs typeface="NikoshBAN" pitchFamily="2" charset="0"/>
              </a:rPr>
              <a:t>রক্তিম শুভেচ্ছা </a:t>
            </a:r>
            <a:endParaRPr lang="en-US" sz="6000" b="1" dirty="0">
              <a:gradFill>
                <a:gsLst>
                  <a:gs pos="0">
                    <a:schemeClr val="accent1">
                      <a:tint val="66000"/>
                      <a:satMod val="160000"/>
                    </a:schemeClr>
                  </a:gs>
                  <a:gs pos="50000">
                    <a:srgbClr val="FF0000"/>
                  </a:gs>
                  <a:gs pos="100000">
                    <a:schemeClr val="accent1">
                      <a:tint val="23500"/>
                      <a:satMod val="160000"/>
                    </a:schemeClr>
                  </a:gs>
                </a:gsLst>
                <a:lin ang="4200000" scaled="0"/>
              </a:gra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TextBox 1"/>
          <p:cNvSpPr txBox="1"/>
          <p:nvPr/>
        </p:nvSpPr>
        <p:spPr>
          <a:xfrm>
            <a:off x="4080681" y="928048"/>
            <a:ext cx="3986989" cy="584775"/>
          </a:xfrm>
          <a:prstGeom prst="rect">
            <a:avLst/>
          </a:prstGeom>
          <a:noFill/>
        </p:spPr>
        <p:txBody>
          <a:bodyPr wrap="none" rtlCol="0">
            <a:spAutoFit/>
          </a:bodyPr>
          <a:lstStyle/>
          <a:p>
            <a:r>
              <a:rPr lang="bn-IN" sz="3200" dirty="0" smtClean="0">
                <a:solidFill>
                  <a:srgbClr val="C00000"/>
                </a:solidFill>
              </a:rPr>
              <a:t>আসসালামু আলাইকুম</a:t>
            </a:r>
            <a:endParaRPr lang="en-US" sz="3200" dirty="0">
              <a:solidFill>
                <a:srgbClr val="C00000"/>
              </a:solidFill>
            </a:endParaRPr>
          </a:p>
        </p:txBody>
      </p:sp>
    </p:spTree>
    <p:extLst>
      <p:ext uri="{BB962C8B-B14F-4D97-AF65-F5344CB8AC3E}">
        <p14:creationId xmlns:p14="http://schemas.microsoft.com/office/powerpoint/2010/main" val="1825269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651486">
            <a:off x="6731124" y="926114"/>
            <a:ext cx="3049026" cy="2240806"/>
            <a:chOff x="3505200" y="609600"/>
            <a:chExt cx="2971800" cy="2209800"/>
          </a:xfrm>
        </p:grpSpPr>
        <p:sp>
          <p:nvSpPr>
            <p:cNvPr id="6" name="Oval Callout 5"/>
            <p:cNvSpPr/>
            <p:nvPr/>
          </p:nvSpPr>
          <p:spPr>
            <a:xfrm>
              <a:off x="3505200" y="609600"/>
              <a:ext cx="2971800" cy="2209800"/>
            </a:xfrm>
            <a:prstGeom prst="wedgeEllipseCallout">
              <a:avLst>
                <a:gd name="adj1" fmla="val -42981"/>
                <a:gd name="adj2" fmla="val 102847"/>
              </a:avLst>
            </a:prstGeom>
            <a:pattFill prst="pct5">
              <a:fgClr>
                <a:schemeClr val="accent1"/>
              </a:fgClr>
              <a:bgClr>
                <a:schemeClr val="bg1"/>
              </a:bgClr>
            </a:patt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19331" y="1360557"/>
              <a:ext cx="2143537" cy="707886"/>
            </a:xfrm>
            <a:prstGeom prst="rect">
              <a:avLst/>
            </a:prstGeom>
          </p:spPr>
          <p:txBody>
            <a:bodyPr wrap="none">
              <a:spAutoFit/>
            </a:bodyPr>
            <a:lstStyle/>
            <a:p>
              <a:pPr algn="ctr"/>
              <a:r>
                <a:rPr lang="bn-BD" sz="4000" dirty="0">
                  <a:ln w="0"/>
                  <a:effectLst>
                    <a:outerShdw blurRad="38100" dist="19050" dir="2700000" algn="tl" rotWithShape="0">
                      <a:schemeClr val="dk1">
                        <a:alpha val="40000"/>
                      </a:schemeClr>
                    </a:outerShdw>
                  </a:effectLst>
                  <a:latin typeface="NikoshBAN" pitchFamily="2" charset="0"/>
                  <a:cs typeface="NikoshBAN" pitchFamily="2" charset="0"/>
                </a:rPr>
                <a:t>বোর্ডের কাজ</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13" y="1007641"/>
            <a:ext cx="2576183" cy="2426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ounded Rectangle 9"/>
          <p:cNvSpPr/>
          <p:nvPr/>
        </p:nvSpPr>
        <p:spPr>
          <a:xfrm>
            <a:off x="2514600" y="4261946"/>
            <a:ext cx="7162800" cy="1605454"/>
          </a:xfrm>
          <a:prstGeom prst="roundRect">
            <a:avLst/>
          </a:prstGeom>
          <a:pattFill prst="pct5">
            <a:fgClr>
              <a:schemeClr val="accent1"/>
            </a:fgClr>
            <a:bgClr>
              <a:schemeClr val="bg1"/>
            </a:bgClr>
          </a:patt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29995" y="4261946"/>
            <a:ext cx="4532010" cy="1477328"/>
          </a:xfrm>
          <a:prstGeom prst="rect">
            <a:avLst/>
          </a:prstGeom>
          <a:noFill/>
          <a:effectLst>
            <a:glow rad="228600">
              <a:schemeClr val="accent4">
                <a:satMod val="175000"/>
                <a:alpha val="40000"/>
              </a:schemeClr>
            </a:glow>
          </a:effectLst>
        </p:spPr>
        <p:txBody>
          <a:bodyPr wrap="none" lIns="91440" tIns="45720" rIns="91440" bIns="45720">
            <a:spAutoFit/>
          </a:bodyPr>
          <a:lstStyle/>
          <a:p>
            <a:pPr algn="ctr"/>
            <a:r>
              <a:rPr lang="bn-BD" sz="5400" dirty="0">
                <a:ln w="0"/>
                <a:effectLst>
                  <a:outerShdw blurRad="38100" dist="19050" dir="2700000" algn="tl" rotWithShape="0">
                    <a:schemeClr val="dk1">
                      <a:alpha val="40000"/>
                    </a:schemeClr>
                  </a:outerShdw>
                </a:effectLst>
                <a:latin typeface="NikoshBAN" pitchFamily="2" charset="0"/>
                <a:cs typeface="NikoshBAN" pitchFamily="2" charset="0"/>
              </a:rPr>
              <a:t>মু</a:t>
            </a: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জিবনগর সরকারের মন্ত্রণালয়</a:t>
            </a:r>
          </a:p>
          <a:p>
            <a:pPr algn="ct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 সমূহের নাম লিখ।</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747169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412735" y="1532966"/>
            <a:ext cx="7327418" cy="12943"/>
          </a:xfrm>
          <a:prstGeom prst="line">
            <a:avLst/>
          </a:prstGeom>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2200558" y="2042162"/>
            <a:ext cx="3038011"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১. প্রতিরক্ষা মন্ত্রণালয়।</a:t>
            </a:r>
          </a:p>
        </p:txBody>
      </p:sp>
      <p:sp>
        <p:nvSpPr>
          <p:cNvPr id="7" name="Rectangle 6"/>
          <p:cNvSpPr/>
          <p:nvPr/>
        </p:nvSpPr>
        <p:spPr>
          <a:xfrm>
            <a:off x="3093976" y="609129"/>
            <a:ext cx="6295313" cy="923330"/>
          </a:xfrm>
          <a:prstGeom prst="rect">
            <a:avLst/>
          </a:prstGeom>
          <a:noFill/>
          <a:effectLst>
            <a:glow rad="228600">
              <a:schemeClr val="accent4">
                <a:satMod val="175000"/>
                <a:alpha val="40000"/>
              </a:schemeClr>
            </a:glow>
          </a:effectLst>
        </p:spPr>
        <p:txBody>
          <a:bodyPr wrap="none" lIns="91440" tIns="45720" rIns="91440" bIns="45720">
            <a:spAutoFit/>
          </a:bodyPr>
          <a:lstStyle/>
          <a:p>
            <a:pPr algn="ctr"/>
            <a:r>
              <a:rPr lang="bn-BD" sz="5400" dirty="0">
                <a:ln w="0"/>
                <a:effectLst>
                  <a:outerShdw blurRad="38100" dist="19050" dir="2700000" algn="tl" rotWithShape="0">
                    <a:schemeClr val="dk1">
                      <a:alpha val="40000"/>
                    </a:schemeClr>
                  </a:outerShdw>
                </a:effectLst>
                <a:latin typeface="NikoshBAN" pitchFamily="2" charset="0"/>
                <a:cs typeface="NikoshBAN" pitchFamily="2" charset="0"/>
              </a:rPr>
              <a:t>মু</a:t>
            </a: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জিবনগর সরকারের মন্ত্রণালয়সমূহের নাম</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cxnSp>
        <p:nvCxnSpPr>
          <p:cNvPr id="9" name="Straight Connector 8"/>
          <p:cNvCxnSpPr/>
          <p:nvPr/>
        </p:nvCxnSpPr>
        <p:spPr>
          <a:xfrm>
            <a:off x="2412735" y="5867400"/>
            <a:ext cx="7327418" cy="0"/>
          </a:xfrm>
          <a:prstGeom prst="line">
            <a:avLst/>
          </a:prstGeom>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6429214" y="2089741"/>
            <a:ext cx="2839239"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২. পররাষ্ট্র মন্ত্রণালয়।</a:t>
            </a:r>
          </a:p>
        </p:txBody>
      </p:sp>
      <p:sp>
        <p:nvSpPr>
          <p:cNvPr id="13" name="Rectangle 12"/>
          <p:cNvSpPr/>
          <p:nvPr/>
        </p:nvSpPr>
        <p:spPr>
          <a:xfrm>
            <a:off x="2133600" y="3622300"/>
            <a:ext cx="4493538"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৭. অর্থ, শিল্প ও বাণিজ্য মন্ত্রণালয়।</a:t>
            </a:r>
          </a:p>
        </p:txBody>
      </p:sp>
      <p:sp>
        <p:nvSpPr>
          <p:cNvPr id="8" name="Rectangle 7"/>
          <p:cNvSpPr/>
          <p:nvPr/>
        </p:nvSpPr>
        <p:spPr>
          <a:xfrm>
            <a:off x="2133601" y="2597850"/>
            <a:ext cx="3475631"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৩. মন্ত্রিপরিষদ সচিবালয়।</a:t>
            </a:r>
          </a:p>
        </p:txBody>
      </p:sp>
      <p:sp>
        <p:nvSpPr>
          <p:cNvPr id="10" name="Rectangle 9"/>
          <p:cNvSpPr/>
          <p:nvPr/>
        </p:nvSpPr>
        <p:spPr>
          <a:xfrm>
            <a:off x="6451625" y="2608266"/>
            <a:ext cx="3490058"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৪.সাধারণ প্রশাসন বিভাগ।</a:t>
            </a:r>
          </a:p>
        </p:txBody>
      </p:sp>
      <p:sp>
        <p:nvSpPr>
          <p:cNvPr id="11" name="Rectangle 10"/>
          <p:cNvSpPr/>
          <p:nvPr/>
        </p:nvSpPr>
        <p:spPr>
          <a:xfrm>
            <a:off x="6451625" y="3065587"/>
            <a:ext cx="3924472"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৬. স্বাস্থ্য ও কল্যাণ মন্ত্রণালয়।</a:t>
            </a:r>
          </a:p>
        </p:txBody>
      </p:sp>
      <p:sp>
        <p:nvSpPr>
          <p:cNvPr id="14" name="Rectangle 13"/>
          <p:cNvSpPr/>
          <p:nvPr/>
        </p:nvSpPr>
        <p:spPr>
          <a:xfrm>
            <a:off x="2133600" y="3098426"/>
            <a:ext cx="3754554" cy="584775"/>
          </a:xfrm>
          <a:prstGeom prst="rect">
            <a:avLst/>
          </a:prstGeom>
        </p:spPr>
        <p:txBody>
          <a:bodyPr wrap="none">
            <a:spAutoFit/>
          </a:bodyPr>
          <a:lstStyle/>
          <a:p>
            <a:pPr>
              <a:spcBef>
                <a:spcPct val="20000"/>
              </a:spcBef>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৫. তথ্য ও বেতার মন্ত্রণালয়।</a:t>
            </a:r>
          </a:p>
        </p:txBody>
      </p:sp>
      <p:sp>
        <p:nvSpPr>
          <p:cNvPr id="15" name="Rectangle 14"/>
          <p:cNvSpPr/>
          <p:nvPr/>
        </p:nvSpPr>
        <p:spPr>
          <a:xfrm>
            <a:off x="2226630" y="4156303"/>
            <a:ext cx="2670924" cy="584775"/>
          </a:xfrm>
          <a:prstGeom prst="rect">
            <a:avLst/>
          </a:prstGeom>
        </p:spPr>
        <p:txBody>
          <a:bodyPr wrap="none">
            <a:spAutoFit/>
          </a:bodyPr>
          <a:lstStyle/>
          <a:p>
            <a:pPr>
              <a:spcBef>
                <a:spcPct val="20000"/>
              </a:spcBef>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৯. স্বরাষ্ট্র মন্ত্রণালয়।</a:t>
            </a:r>
          </a:p>
        </p:txBody>
      </p:sp>
      <p:sp>
        <p:nvSpPr>
          <p:cNvPr id="16" name="Rectangle 15"/>
          <p:cNvSpPr/>
          <p:nvPr/>
        </p:nvSpPr>
        <p:spPr>
          <a:xfrm>
            <a:off x="6241633" y="4665141"/>
            <a:ext cx="4134465" cy="584775"/>
          </a:xfrm>
          <a:prstGeom prst="rect">
            <a:avLst/>
          </a:prstGeom>
        </p:spPr>
        <p:txBody>
          <a:bodyPr wrap="none">
            <a:spAutoFit/>
          </a:bodyPr>
          <a:lstStyle/>
          <a:p>
            <a:pPr lvl="0">
              <a:spcBef>
                <a:spcPct val="20000"/>
              </a:spcBef>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১২.ত্রাণ ও পুনর্বাসন মন্ত্রণালয়। </a:t>
            </a:r>
          </a:p>
        </p:txBody>
      </p:sp>
      <p:sp>
        <p:nvSpPr>
          <p:cNvPr id="17" name="Rectangle 16"/>
          <p:cNvSpPr/>
          <p:nvPr/>
        </p:nvSpPr>
        <p:spPr>
          <a:xfrm>
            <a:off x="2226630" y="4680177"/>
            <a:ext cx="3616696" cy="584775"/>
          </a:xfrm>
          <a:prstGeom prst="rect">
            <a:avLst/>
          </a:prstGeom>
        </p:spPr>
        <p:txBody>
          <a:bodyPr wrap="none">
            <a:spAutoFit/>
          </a:bodyPr>
          <a:lstStyle/>
          <a:p>
            <a:pPr lvl="0">
              <a:spcBef>
                <a:spcPct val="20000"/>
              </a:spcBef>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১১. সংসদ বিষয়ক বিভাগ।</a:t>
            </a:r>
          </a:p>
        </p:txBody>
      </p:sp>
      <p:sp>
        <p:nvSpPr>
          <p:cNvPr id="18" name="Rectangle 17"/>
          <p:cNvSpPr/>
          <p:nvPr/>
        </p:nvSpPr>
        <p:spPr>
          <a:xfrm>
            <a:off x="6514868" y="3594675"/>
            <a:ext cx="2199641" cy="584775"/>
          </a:xfrm>
          <a:prstGeom prst="rect">
            <a:avLst/>
          </a:prstGeom>
        </p:spPr>
        <p:txBody>
          <a:bodyPr wrap="none">
            <a:spAutoFit/>
          </a:bodyPr>
          <a:lstStyle/>
          <a:p>
            <a:pPr lvl="0">
              <a:spcBef>
                <a:spcPct val="20000"/>
              </a:spcBef>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৮. কৃষি বিভাগ।</a:t>
            </a:r>
          </a:p>
        </p:txBody>
      </p:sp>
      <p:sp>
        <p:nvSpPr>
          <p:cNvPr id="19" name="Rectangle 18"/>
          <p:cNvSpPr/>
          <p:nvPr/>
        </p:nvSpPr>
        <p:spPr>
          <a:xfrm>
            <a:off x="6451625" y="4181689"/>
            <a:ext cx="2911374" cy="584775"/>
          </a:xfrm>
          <a:prstGeom prst="rect">
            <a:avLst/>
          </a:prstGeom>
        </p:spPr>
        <p:txBody>
          <a:bodyPr wrap="none">
            <a:spAutoFit/>
          </a:bodyPr>
          <a:lstStyle/>
          <a:p>
            <a:pPr>
              <a:spcBef>
                <a:spcPct val="20000"/>
              </a:spcBef>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১০. প্রকৌশল বিভাগ।</a:t>
            </a:r>
          </a:p>
        </p:txBody>
      </p:sp>
    </p:spTree>
    <p:extLst>
      <p:ext uri="{BB962C8B-B14F-4D97-AF65-F5344CB8AC3E}">
        <p14:creationId xmlns:p14="http://schemas.microsoft.com/office/powerpoint/2010/main" val="775991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2000" fill="hold"/>
                                        <p:tgtEl>
                                          <p:spTgt spid="12"/>
                                        </p:tgtEl>
                                        <p:attrNameLst>
                                          <p:attrName>ppt_w</p:attrName>
                                        </p:attrNameLst>
                                      </p:cBhvr>
                                      <p:tavLst>
                                        <p:tav tm="0">
                                          <p:val>
                                            <p:fltVal val="0"/>
                                          </p:val>
                                        </p:tav>
                                        <p:tav tm="100000">
                                          <p:val>
                                            <p:strVal val="#ppt_w"/>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2000" fill="hold"/>
                                        <p:tgtEl>
                                          <p:spTgt spid="10"/>
                                        </p:tgtEl>
                                        <p:attrNameLst>
                                          <p:attrName>ppt_w</p:attrName>
                                        </p:attrNameLst>
                                      </p:cBhvr>
                                      <p:tavLst>
                                        <p:tav tm="0">
                                          <p:val>
                                            <p:fltVal val="0"/>
                                          </p:val>
                                        </p:tav>
                                        <p:tav tm="100000">
                                          <p:val>
                                            <p:strVal val="#ppt_w"/>
                                          </p:val>
                                        </p:tav>
                                      </p:tavLst>
                                    </p:anim>
                                    <p:anim calcmode="lin" valueType="num">
                                      <p:cBhvr>
                                        <p:cTn id="29" dur="2000" fill="hold"/>
                                        <p:tgtEl>
                                          <p:spTgt spid="10"/>
                                        </p:tgtEl>
                                        <p:attrNameLst>
                                          <p:attrName>ppt_h</p:attrName>
                                        </p:attrNameLst>
                                      </p:cBhvr>
                                      <p:tavLst>
                                        <p:tav tm="0">
                                          <p:val>
                                            <p:fltVal val="0"/>
                                          </p:val>
                                        </p:tav>
                                        <p:tav tm="100000">
                                          <p:val>
                                            <p:strVal val="#ppt_h"/>
                                          </p:val>
                                        </p:tav>
                                      </p:tavLst>
                                    </p:anim>
                                    <p:animEffect transition="in" filter="fad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000" fill="hold"/>
                                        <p:tgtEl>
                                          <p:spTgt spid="14"/>
                                        </p:tgtEl>
                                        <p:attrNameLst>
                                          <p:attrName>ppt_w</p:attrName>
                                        </p:attrNameLst>
                                      </p:cBhvr>
                                      <p:tavLst>
                                        <p:tav tm="0">
                                          <p:val>
                                            <p:fltVal val="0"/>
                                          </p:val>
                                        </p:tav>
                                        <p:tav tm="100000">
                                          <p:val>
                                            <p:strVal val="#ppt_w"/>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Effect transition="in" filter="fade">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Effect transition="in" filter="fade">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000" fill="hold"/>
                                        <p:tgtEl>
                                          <p:spTgt spid="13"/>
                                        </p:tgtEl>
                                        <p:attrNameLst>
                                          <p:attrName>ppt_w</p:attrName>
                                        </p:attrNameLst>
                                      </p:cBhvr>
                                      <p:tavLst>
                                        <p:tav tm="0">
                                          <p:val>
                                            <p:fltVal val="0"/>
                                          </p:val>
                                        </p:tav>
                                        <p:tav tm="100000">
                                          <p:val>
                                            <p:strVal val="#ppt_w"/>
                                          </p:val>
                                        </p:tav>
                                      </p:tavLst>
                                    </p:anim>
                                    <p:anim calcmode="lin" valueType="num">
                                      <p:cBhvr>
                                        <p:cTn id="50" dur="2000" fill="hold"/>
                                        <p:tgtEl>
                                          <p:spTgt spid="13"/>
                                        </p:tgtEl>
                                        <p:attrNameLst>
                                          <p:attrName>ppt_h</p:attrName>
                                        </p:attrNameLst>
                                      </p:cBhvr>
                                      <p:tavLst>
                                        <p:tav tm="0">
                                          <p:val>
                                            <p:fltVal val="0"/>
                                          </p:val>
                                        </p:tav>
                                        <p:tav tm="100000">
                                          <p:val>
                                            <p:strVal val="#ppt_h"/>
                                          </p:val>
                                        </p:tav>
                                      </p:tavLst>
                                    </p:anim>
                                    <p:animEffect transition="in" filter="fade">
                                      <p:cBhvr>
                                        <p:cTn id="51" dur="2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0" fill="hold"/>
                                        <p:tgtEl>
                                          <p:spTgt spid="18"/>
                                        </p:tgtEl>
                                        <p:attrNameLst>
                                          <p:attrName>ppt_w</p:attrName>
                                        </p:attrNameLst>
                                      </p:cBhvr>
                                      <p:tavLst>
                                        <p:tav tm="0">
                                          <p:val>
                                            <p:fltVal val="0"/>
                                          </p:val>
                                        </p:tav>
                                        <p:tav tm="100000">
                                          <p:val>
                                            <p:strVal val="#ppt_w"/>
                                          </p:val>
                                        </p:tav>
                                      </p:tavLst>
                                    </p:anim>
                                    <p:anim calcmode="lin" valueType="num">
                                      <p:cBhvr>
                                        <p:cTn id="57" dur="2000" fill="hold"/>
                                        <p:tgtEl>
                                          <p:spTgt spid="18"/>
                                        </p:tgtEl>
                                        <p:attrNameLst>
                                          <p:attrName>ppt_h</p:attrName>
                                        </p:attrNameLst>
                                      </p:cBhvr>
                                      <p:tavLst>
                                        <p:tav tm="0">
                                          <p:val>
                                            <p:fltVal val="0"/>
                                          </p:val>
                                        </p:tav>
                                        <p:tav tm="100000">
                                          <p:val>
                                            <p:strVal val="#ppt_h"/>
                                          </p:val>
                                        </p:tav>
                                      </p:tavLst>
                                    </p:anim>
                                    <p:animEffect transition="in" filter="fade">
                                      <p:cBhvr>
                                        <p:cTn id="58" dur="2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2000" fill="hold"/>
                                        <p:tgtEl>
                                          <p:spTgt spid="15"/>
                                        </p:tgtEl>
                                        <p:attrNameLst>
                                          <p:attrName>ppt_w</p:attrName>
                                        </p:attrNameLst>
                                      </p:cBhvr>
                                      <p:tavLst>
                                        <p:tav tm="0">
                                          <p:val>
                                            <p:fltVal val="0"/>
                                          </p:val>
                                        </p:tav>
                                        <p:tav tm="100000">
                                          <p:val>
                                            <p:strVal val="#ppt_w"/>
                                          </p:val>
                                        </p:tav>
                                      </p:tavLst>
                                    </p:anim>
                                    <p:anim calcmode="lin" valueType="num">
                                      <p:cBhvr>
                                        <p:cTn id="64" dur="2000" fill="hold"/>
                                        <p:tgtEl>
                                          <p:spTgt spid="15"/>
                                        </p:tgtEl>
                                        <p:attrNameLst>
                                          <p:attrName>ppt_h</p:attrName>
                                        </p:attrNameLst>
                                      </p:cBhvr>
                                      <p:tavLst>
                                        <p:tav tm="0">
                                          <p:val>
                                            <p:fltVal val="0"/>
                                          </p:val>
                                        </p:tav>
                                        <p:tav tm="100000">
                                          <p:val>
                                            <p:strVal val="#ppt_h"/>
                                          </p:val>
                                        </p:tav>
                                      </p:tavLst>
                                    </p:anim>
                                    <p:animEffect transition="in" filter="fade">
                                      <p:cBhvr>
                                        <p:cTn id="65" dur="2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2000" fill="hold"/>
                                        <p:tgtEl>
                                          <p:spTgt spid="19"/>
                                        </p:tgtEl>
                                        <p:attrNameLst>
                                          <p:attrName>ppt_w</p:attrName>
                                        </p:attrNameLst>
                                      </p:cBhvr>
                                      <p:tavLst>
                                        <p:tav tm="0">
                                          <p:val>
                                            <p:fltVal val="0"/>
                                          </p:val>
                                        </p:tav>
                                        <p:tav tm="100000">
                                          <p:val>
                                            <p:strVal val="#ppt_w"/>
                                          </p:val>
                                        </p:tav>
                                      </p:tavLst>
                                    </p:anim>
                                    <p:anim calcmode="lin" valueType="num">
                                      <p:cBhvr>
                                        <p:cTn id="71" dur="2000" fill="hold"/>
                                        <p:tgtEl>
                                          <p:spTgt spid="19"/>
                                        </p:tgtEl>
                                        <p:attrNameLst>
                                          <p:attrName>ppt_h</p:attrName>
                                        </p:attrNameLst>
                                      </p:cBhvr>
                                      <p:tavLst>
                                        <p:tav tm="0">
                                          <p:val>
                                            <p:fltVal val="0"/>
                                          </p:val>
                                        </p:tav>
                                        <p:tav tm="100000">
                                          <p:val>
                                            <p:strVal val="#ppt_h"/>
                                          </p:val>
                                        </p:tav>
                                      </p:tavLst>
                                    </p:anim>
                                    <p:animEffect transition="in" filter="fade">
                                      <p:cBhvr>
                                        <p:cTn id="72" dur="2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2000" fill="hold"/>
                                        <p:tgtEl>
                                          <p:spTgt spid="17"/>
                                        </p:tgtEl>
                                        <p:attrNameLst>
                                          <p:attrName>ppt_w</p:attrName>
                                        </p:attrNameLst>
                                      </p:cBhvr>
                                      <p:tavLst>
                                        <p:tav tm="0">
                                          <p:val>
                                            <p:fltVal val="0"/>
                                          </p:val>
                                        </p:tav>
                                        <p:tav tm="100000">
                                          <p:val>
                                            <p:strVal val="#ppt_w"/>
                                          </p:val>
                                        </p:tav>
                                      </p:tavLst>
                                    </p:anim>
                                    <p:anim calcmode="lin" valueType="num">
                                      <p:cBhvr>
                                        <p:cTn id="78" dur="2000" fill="hold"/>
                                        <p:tgtEl>
                                          <p:spTgt spid="17"/>
                                        </p:tgtEl>
                                        <p:attrNameLst>
                                          <p:attrName>ppt_h</p:attrName>
                                        </p:attrNameLst>
                                      </p:cBhvr>
                                      <p:tavLst>
                                        <p:tav tm="0">
                                          <p:val>
                                            <p:fltVal val="0"/>
                                          </p:val>
                                        </p:tav>
                                        <p:tav tm="100000">
                                          <p:val>
                                            <p:strVal val="#ppt_h"/>
                                          </p:val>
                                        </p:tav>
                                      </p:tavLst>
                                    </p:anim>
                                    <p:animEffect transition="in" filter="fade">
                                      <p:cBhvr>
                                        <p:cTn id="79" dur="20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2000" fill="hold"/>
                                        <p:tgtEl>
                                          <p:spTgt spid="16"/>
                                        </p:tgtEl>
                                        <p:attrNameLst>
                                          <p:attrName>ppt_w</p:attrName>
                                        </p:attrNameLst>
                                      </p:cBhvr>
                                      <p:tavLst>
                                        <p:tav tm="0">
                                          <p:val>
                                            <p:fltVal val="0"/>
                                          </p:val>
                                        </p:tav>
                                        <p:tav tm="100000">
                                          <p:val>
                                            <p:strVal val="#ppt_w"/>
                                          </p:val>
                                        </p:tav>
                                      </p:tavLst>
                                    </p:anim>
                                    <p:anim calcmode="lin" valueType="num">
                                      <p:cBhvr>
                                        <p:cTn id="85" dur="2000" fill="hold"/>
                                        <p:tgtEl>
                                          <p:spTgt spid="16"/>
                                        </p:tgtEl>
                                        <p:attrNameLst>
                                          <p:attrName>ppt_h</p:attrName>
                                        </p:attrNameLst>
                                      </p:cBhvr>
                                      <p:tavLst>
                                        <p:tav tm="0">
                                          <p:val>
                                            <p:fltVal val="0"/>
                                          </p:val>
                                        </p:tav>
                                        <p:tav tm="100000">
                                          <p:val>
                                            <p:strVal val="#ppt_h"/>
                                          </p:val>
                                        </p:tav>
                                      </p:tavLst>
                                    </p:anim>
                                    <p:animEffect transition="in" filter="fade">
                                      <p:cBhvr>
                                        <p:cTn id="8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8" grpId="0"/>
      <p:bldP spid="10" grpId="0"/>
      <p:bldP spid="11"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123884" y="537826"/>
            <a:ext cx="2042548" cy="2330263"/>
            <a:chOff x="6240002" y="4266718"/>
            <a:chExt cx="1696356" cy="1891943"/>
          </a:xfrm>
        </p:grpSpPr>
        <p:pic>
          <p:nvPicPr>
            <p:cNvPr id="9" name="Picture 14" descr="http://2.bp.blogspot.com/-Vn0cDTkaqcc/UB2hvrjzWjI/AAAAAAAAANQ/JAUj8cAX7Sk/s1600/Tajuddin_Ahmed_Bang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056" y="4266718"/>
              <a:ext cx="1270505" cy="17215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6240002" y="5783835"/>
              <a:ext cx="1696356" cy="374826"/>
            </a:xfrm>
            <a:prstGeom prst="rect">
              <a:avLst/>
            </a:prstGeom>
          </p:spPr>
          <p:txBody>
            <a:bodyPr wrap="none">
              <a:spAutoFit/>
            </a:bodyPr>
            <a:lstStyle/>
            <a:p>
              <a:r>
                <a:rPr lang="as-IN" sz="2400" b="1" dirty="0">
                  <a:latin typeface="NikoshBAN" panose="02000000000000000000" pitchFamily="2" charset="0"/>
                  <a:cs typeface="NikoshBAN" panose="02000000000000000000" pitchFamily="2" charset="0"/>
                </a:rPr>
                <a:t>তাজউদ্দীন আহম্মেদ</a:t>
              </a:r>
              <a:endParaRPr lang="en-US" sz="2400" b="1" dirty="0">
                <a:latin typeface="NikoshBAN" panose="02000000000000000000" pitchFamily="2" charset="0"/>
                <a:cs typeface="NikoshBAN" panose="02000000000000000000" pitchFamily="2" charset="0"/>
              </a:endParaRPr>
            </a:p>
          </p:txBody>
        </p:sp>
      </p:grpSp>
      <p:grpSp>
        <p:nvGrpSpPr>
          <p:cNvPr id="4" name="Group 3"/>
          <p:cNvGrpSpPr/>
          <p:nvPr/>
        </p:nvGrpSpPr>
        <p:grpSpPr>
          <a:xfrm>
            <a:off x="5486401" y="3163546"/>
            <a:ext cx="2161749" cy="3090739"/>
            <a:chOff x="3962400" y="3163545"/>
            <a:chExt cx="2161749" cy="3090739"/>
          </a:xfrm>
        </p:grpSpPr>
        <p:pic>
          <p:nvPicPr>
            <p:cNvPr id="5128" name="Picture 8" descr="http://comillardak.com/wp-content/uploads/2015/03/mozaff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163545"/>
              <a:ext cx="2161749" cy="27021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052048" y="5854174"/>
              <a:ext cx="1749197" cy="400110"/>
            </a:xfrm>
            <a:prstGeom prst="rect">
              <a:avLst/>
            </a:prstGeom>
          </p:spPr>
          <p:txBody>
            <a:bodyPr wrap="none">
              <a:spAutoFit/>
            </a:bodyPr>
            <a:lstStyle/>
            <a:p>
              <a:r>
                <a:rPr lang="bn-BD" sz="2000" b="1" dirty="0">
                  <a:latin typeface="NikoshBAN" panose="02000000000000000000" pitchFamily="2" charset="0"/>
                  <a:cs typeface="NikoshBAN" panose="02000000000000000000" pitchFamily="2" charset="0"/>
                </a:rPr>
                <a:t>মোজাফফর আহমদ </a:t>
              </a:r>
              <a:endParaRPr lang="en-US" sz="2000" b="1" dirty="0">
                <a:latin typeface="NikoshBAN" panose="02000000000000000000" pitchFamily="2" charset="0"/>
                <a:cs typeface="NikoshBAN" panose="02000000000000000000" pitchFamily="2" charset="0"/>
              </a:endParaRPr>
            </a:p>
          </p:txBody>
        </p:sp>
      </p:grpSp>
      <p:grpSp>
        <p:nvGrpSpPr>
          <p:cNvPr id="3" name="Group 2"/>
          <p:cNvGrpSpPr/>
          <p:nvPr/>
        </p:nvGrpSpPr>
        <p:grpSpPr>
          <a:xfrm>
            <a:off x="2349046" y="3012814"/>
            <a:ext cx="2940228" cy="2914710"/>
            <a:chOff x="825046" y="3012814"/>
            <a:chExt cx="2940228" cy="2914710"/>
          </a:xfrm>
        </p:grpSpPr>
        <p:pic>
          <p:nvPicPr>
            <p:cNvPr id="5126" name="Picture 6" descr="http://archive.surmatimes.com/root/files/uploads/Abdul-Hamid-Khan-Vasan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014" y="3012814"/>
              <a:ext cx="2124293"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825046" y="5527414"/>
              <a:ext cx="2940228" cy="400110"/>
            </a:xfrm>
            <a:prstGeom prst="rect">
              <a:avLst/>
            </a:prstGeom>
          </p:spPr>
          <p:txBody>
            <a:bodyPr wrap="none">
              <a:spAutoFit/>
            </a:bodyPr>
            <a:lstStyle/>
            <a:p>
              <a:r>
                <a:rPr lang="bn-BD" sz="2000" b="1" dirty="0">
                  <a:latin typeface="NikoshBAN" panose="02000000000000000000" pitchFamily="2" charset="0"/>
                  <a:cs typeface="NikoshBAN" panose="02000000000000000000" pitchFamily="2" charset="0"/>
                </a:rPr>
                <a:t>মওলানা আবদুল হামিদ খান ভাসানী</a:t>
              </a:r>
              <a:endParaRPr lang="en-US" sz="2000" b="1" dirty="0">
                <a:latin typeface="NikoshBAN" panose="02000000000000000000" pitchFamily="2" charset="0"/>
                <a:cs typeface="NikoshBAN" panose="02000000000000000000" pitchFamily="2" charset="0"/>
              </a:endParaRPr>
            </a:p>
          </p:txBody>
        </p:sp>
      </p:grpSp>
      <p:grpSp>
        <p:nvGrpSpPr>
          <p:cNvPr id="5" name="Group 4"/>
          <p:cNvGrpSpPr/>
          <p:nvPr/>
        </p:nvGrpSpPr>
        <p:grpSpPr>
          <a:xfrm>
            <a:off x="7924800" y="2999815"/>
            <a:ext cx="1676400" cy="2978041"/>
            <a:chOff x="6400800" y="2999814"/>
            <a:chExt cx="1676400" cy="2978041"/>
          </a:xfrm>
        </p:grpSpPr>
        <p:pic>
          <p:nvPicPr>
            <p:cNvPr id="5122" name="Picture 2" descr="http://cpbbd.org/showThumb.php?i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999814"/>
              <a:ext cx="1676400" cy="2577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6865935" y="5577745"/>
              <a:ext cx="952505" cy="400110"/>
            </a:xfrm>
            <a:prstGeom prst="rect">
              <a:avLst/>
            </a:prstGeom>
          </p:spPr>
          <p:txBody>
            <a:bodyPr wrap="none">
              <a:spAutoFit/>
            </a:bodyPr>
            <a:lstStyle/>
            <a:p>
              <a:r>
                <a:rPr lang="bn-BD" sz="2000" b="1" dirty="0">
                  <a:latin typeface="NikoshBAN" panose="02000000000000000000" pitchFamily="2" charset="0"/>
                  <a:cs typeface="NikoshBAN" panose="02000000000000000000" pitchFamily="2" charset="0"/>
                </a:rPr>
                <a:t>মণি সিংহ</a:t>
              </a:r>
              <a:endParaRPr lang="en-US" sz="2000" b="1" dirty="0">
                <a:latin typeface="NikoshBAN" panose="02000000000000000000" pitchFamily="2" charset="0"/>
                <a:cs typeface="NikoshBAN" panose="02000000000000000000" pitchFamily="2" charset="0"/>
              </a:endParaRPr>
            </a:p>
          </p:txBody>
        </p:sp>
      </p:grpSp>
      <p:sp>
        <p:nvSpPr>
          <p:cNvPr id="2" name="TextBox 1"/>
          <p:cNvSpPr txBox="1"/>
          <p:nvPr/>
        </p:nvSpPr>
        <p:spPr>
          <a:xfrm>
            <a:off x="2437369" y="929097"/>
            <a:ext cx="4887877" cy="1077218"/>
          </a:xfrm>
          <a:prstGeom prst="rect">
            <a:avLst/>
          </a:prstGeom>
          <a:noFill/>
        </p:spPr>
        <p:txBody>
          <a:bodyPr wrap="none" rtlCol="0">
            <a:spAutoFit/>
          </a:bodyPr>
          <a:lstStyle/>
          <a:p>
            <a:pPr algn="ctr"/>
            <a:r>
              <a:rPr lang="bn-BD" sz="3200" b="1" dirty="0">
                <a:latin typeface="NikoshBAN" panose="02000000000000000000" pitchFamily="2" charset="0"/>
                <a:cs typeface="NikoshBAN" panose="02000000000000000000" pitchFamily="2" charset="0"/>
              </a:rPr>
              <a:t>◊কার নেতৃত্বে জাতীয় ঐক্য প্রতিষ্ঠার </a:t>
            </a:r>
          </a:p>
          <a:p>
            <a:pPr algn="ctr"/>
            <a:r>
              <a:rPr lang="bn-BD" sz="3200" b="1" dirty="0">
                <a:latin typeface="NikoshBAN" panose="02000000000000000000" pitchFamily="2" charset="0"/>
                <a:cs typeface="NikoshBAN" panose="02000000000000000000" pitchFamily="2" charset="0"/>
              </a:rPr>
              <a:t>লক্ষ্যে উপদেষ্টা পরিষদ গঠিত হয়?</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8511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3141" y="3352800"/>
            <a:ext cx="7467600" cy="1446550"/>
          </a:xfrm>
          <a:prstGeom prst="rect">
            <a:avLst/>
          </a:prstGeom>
        </p:spPr>
        <p:txBody>
          <a:bodyPr wrap="square">
            <a:spAutoFit/>
          </a:bodyPr>
          <a:lstStyle/>
          <a:p>
            <a:pPr algn="ctr"/>
            <a:r>
              <a:rPr lang="en-US" sz="4400" b="1" dirty="0">
                <a:latin typeface="NikoshBAN" pitchFamily="2" charset="0"/>
                <a:cs typeface="NikoshBAN" pitchFamily="2" charset="0"/>
              </a:rPr>
              <a:t> ◊</a:t>
            </a:r>
            <a:r>
              <a:rPr lang="bn-BD" sz="4400" b="1" kern="1100" dirty="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মুজিবনগর সরকারের মন্ত্রীপরিষদ সম্পর্কে আলোচনা কর।</a:t>
            </a:r>
            <a:endParaRPr lang="en-US" sz="4400" b="1" dirty="0">
              <a:ln w="1905"/>
              <a:effectLst>
                <a:innerShdw blurRad="69850" dist="43180" dir="5400000">
                  <a:srgbClr val="000000">
                    <a:alpha val="65000"/>
                  </a:srgbClr>
                </a:innerShdw>
              </a:effectLst>
              <a:latin typeface="NikoshBAN" pitchFamily="2" charset="0"/>
              <a:cs typeface="NikoshBAN" pitchFamily="2" charset="0"/>
            </a:endParaRPr>
          </a:p>
        </p:txBody>
      </p:sp>
      <p:grpSp>
        <p:nvGrpSpPr>
          <p:cNvPr id="5" name="Group 4"/>
          <p:cNvGrpSpPr/>
          <p:nvPr/>
        </p:nvGrpSpPr>
        <p:grpSpPr>
          <a:xfrm>
            <a:off x="1981200" y="522258"/>
            <a:ext cx="8229600" cy="2449542"/>
            <a:chOff x="0" y="41563"/>
            <a:chExt cx="9144000" cy="2660074"/>
          </a:xfrm>
        </p:grpSpPr>
        <p:cxnSp>
          <p:nvCxnSpPr>
            <p:cNvPr id="6" name="Straight Connector 5"/>
            <p:cNvCxnSpPr/>
            <p:nvPr/>
          </p:nvCxnSpPr>
          <p:spPr>
            <a:xfrm>
              <a:off x="0" y="162481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55946" y="546652"/>
              <a:ext cx="3282950" cy="902419"/>
            </a:xfrm>
            <a:prstGeom prst="rect">
              <a:avLst/>
            </a:prstGeom>
            <a:solidFill>
              <a:srgbClr val="00B050"/>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800" b="1" kern="11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ea typeface="NikoshBAN" pitchFamily="2" charset="0"/>
                  <a:cs typeface="SolaimanLipi" pitchFamily="65" charset="0"/>
                  <a:sym typeface="Wingdings"/>
                </a:rPr>
                <a:t></a:t>
              </a:r>
              <a:r>
                <a:rPr lang="bn-BD" sz="48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দলীয় কাজ </a:t>
              </a:r>
              <a:endParaRPr lang="en-US" sz="48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711" y="76200"/>
              <a:ext cx="3124200" cy="2625437"/>
            </a:xfrm>
            <a:prstGeom prst="ellipse">
              <a:avLst/>
            </a:prstGeom>
            <a:ln w="31750">
              <a:solidFill>
                <a:schemeClr val="tx1"/>
              </a:solidFill>
              <a:miter lim="800000"/>
              <a:headEnd/>
              <a:tailEnd/>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438400" y="41563"/>
              <a:ext cx="3124200" cy="2625437"/>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2438400" y="5334000"/>
            <a:ext cx="74676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52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63894" y="494997"/>
            <a:ext cx="2311002" cy="633198"/>
          </a:xfrm>
          <a:prstGeom prst="roundRect">
            <a:avLst/>
          </a:prstGeom>
          <a:gradFill flip="none" rotWithShape="1">
            <a:gsLst>
              <a:gs pos="0">
                <a:srgbClr val="FFFF00"/>
              </a:gs>
              <a:gs pos="45000">
                <a:srgbClr val="FF7A00"/>
              </a:gs>
              <a:gs pos="70000">
                <a:srgbClr val="FF0300"/>
              </a:gs>
              <a:gs pos="100000">
                <a:srgbClr val="4D0808"/>
              </a:gs>
            </a:gsLst>
            <a:path path="rect">
              <a:fillToRect l="50000" t="50000" r="50000" b="50000"/>
            </a:path>
            <a:tileRect/>
          </a:gradFill>
          <a:ln cap="rnd">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solidFill>
                  <a:schemeClr val="tx1">
                    <a:lumMod val="95000"/>
                    <a:lumOff val="5000"/>
                  </a:schemeClr>
                </a:solidFill>
                <a:latin typeface="NikoshBAN" panose="02000000000000000000" pitchFamily="2" charset="0"/>
                <a:cs typeface="NikoshBAN" panose="02000000000000000000" pitchFamily="2" charset="0"/>
              </a:rPr>
              <a:t>মূল্যায়ন</a:t>
            </a:r>
            <a:endParaRPr lang="en-US" sz="44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7" name="TextBox 6"/>
          <p:cNvSpPr txBox="1"/>
          <p:nvPr/>
        </p:nvSpPr>
        <p:spPr>
          <a:xfrm>
            <a:off x="2519159" y="1186963"/>
            <a:ext cx="7162800" cy="55399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bn-BD" sz="3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১.মুজিবনগর সরকারের শপথ বাক্য পাঠ করান কে?</a:t>
            </a:r>
          </a:p>
        </p:txBody>
      </p:sp>
      <p:grpSp>
        <p:nvGrpSpPr>
          <p:cNvPr id="9" name="Group 8"/>
          <p:cNvGrpSpPr/>
          <p:nvPr/>
        </p:nvGrpSpPr>
        <p:grpSpPr>
          <a:xfrm>
            <a:off x="1916660" y="1905000"/>
            <a:ext cx="2274340" cy="1737390"/>
            <a:chOff x="714957" y="2590800"/>
            <a:chExt cx="2274340" cy="1737390"/>
          </a:xfrm>
        </p:grpSpPr>
        <p:pic>
          <p:nvPicPr>
            <p:cNvPr id="3074" name="Picture 2" descr="http://www.banglapedia.org/Images/AliProfessorMohammadYusu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4037" y="2590800"/>
              <a:ext cx="1256752" cy="17066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05448" y="3928080"/>
              <a:ext cx="1883849" cy="400110"/>
            </a:xfrm>
            <a:prstGeom prst="rect">
              <a:avLst/>
            </a:prstGeom>
            <a:noFill/>
          </p:spPr>
          <p:txBody>
            <a:bodyPr wrap="none" rtlCol="0">
              <a:spAutoFit/>
            </a:bodyPr>
            <a:lstStyle/>
            <a:p>
              <a:r>
                <a:rPr lang="bn-BD" sz="2000" b="1" dirty="0">
                  <a:latin typeface="NikoshBAN" panose="02000000000000000000" pitchFamily="2" charset="0"/>
                  <a:cs typeface="NikoshBAN" panose="02000000000000000000" pitchFamily="2" charset="0"/>
                </a:rPr>
                <a:t>অধ্যাপক ইউসুফ আলী</a:t>
              </a:r>
              <a:endParaRPr lang="en-US" sz="2000" b="1" dirty="0">
                <a:latin typeface="NikoshBAN" panose="02000000000000000000" pitchFamily="2" charset="0"/>
                <a:cs typeface="NikoshBAN" panose="02000000000000000000" pitchFamily="2" charset="0"/>
              </a:endParaRPr>
            </a:p>
          </p:txBody>
        </p:sp>
        <p:sp>
          <p:nvSpPr>
            <p:cNvPr id="8" name="TextBox 7"/>
            <p:cNvSpPr txBox="1"/>
            <p:nvPr/>
          </p:nvSpPr>
          <p:spPr>
            <a:xfrm>
              <a:off x="714957" y="2747887"/>
              <a:ext cx="619080"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ক.</a:t>
              </a:r>
              <a:endParaRPr lang="en-US" sz="4000" dirty="0">
                <a:latin typeface="NikoshBAN" panose="02000000000000000000" pitchFamily="2" charset="0"/>
                <a:cs typeface="NikoshBAN" panose="02000000000000000000" pitchFamily="2" charset="0"/>
              </a:endParaRPr>
            </a:p>
          </p:txBody>
        </p:sp>
      </p:grpSp>
      <p:grpSp>
        <p:nvGrpSpPr>
          <p:cNvPr id="11" name="Group 10"/>
          <p:cNvGrpSpPr/>
          <p:nvPr/>
        </p:nvGrpSpPr>
        <p:grpSpPr>
          <a:xfrm>
            <a:off x="3886201" y="1981201"/>
            <a:ext cx="2195473" cy="1632699"/>
            <a:chOff x="2745964" y="2727790"/>
            <a:chExt cx="2195473" cy="1632699"/>
          </a:xfrm>
        </p:grpSpPr>
        <p:pic>
          <p:nvPicPr>
            <p:cNvPr id="5122" name="Picture 2" descr="http://www.samakal.net/assets/images/news_images/2013/11/30/for_details/thumbnails/untitled-1_23313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727790"/>
              <a:ext cx="2045837" cy="13638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048000" y="3960379"/>
              <a:ext cx="1883849" cy="400110"/>
            </a:xfrm>
            <a:prstGeom prst="rect">
              <a:avLst/>
            </a:prstGeom>
          </p:spPr>
          <p:txBody>
            <a:bodyPr wrap="none">
              <a:spAutoFit/>
            </a:bodyPr>
            <a:lstStyle/>
            <a:p>
              <a:r>
                <a:rPr lang="as-IN" sz="2000" b="1" dirty="0">
                  <a:latin typeface="NikoshBAN" panose="02000000000000000000" pitchFamily="2" charset="0"/>
                  <a:cs typeface="NikoshBAN" panose="02000000000000000000" pitchFamily="2" charset="0"/>
                </a:rPr>
                <a:t>অধ্যাপক</a:t>
              </a:r>
              <a:r>
                <a:rPr lang="bn-BD" sz="2000" b="1" dirty="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আবু সাই</a:t>
              </a:r>
              <a:r>
                <a:rPr lang="bn-BD" sz="2000" b="1" dirty="0">
                  <a:latin typeface="NikoshBAN" panose="02000000000000000000" pitchFamily="2" charset="0"/>
                  <a:cs typeface="NikoshBAN" panose="02000000000000000000" pitchFamily="2" charset="0"/>
                </a:rPr>
                <a:t>য়ি</a:t>
              </a:r>
              <a:r>
                <a:rPr lang="as-IN" sz="2000" b="1" dirty="0">
                  <a:latin typeface="NikoshBAN" panose="02000000000000000000" pitchFamily="2" charset="0"/>
                  <a:cs typeface="NikoshBAN" panose="02000000000000000000" pitchFamily="2" charset="0"/>
                </a:rPr>
                <a:t>দ</a:t>
              </a:r>
              <a:endParaRPr lang="en-US" sz="2000" b="1" dirty="0">
                <a:latin typeface="NikoshBAN" panose="02000000000000000000" pitchFamily="2" charset="0"/>
                <a:cs typeface="NikoshBAN" panose="02000000000000000000" pitchFamily="2" charset="0"/>
              </a:endParaRPr>
            </a:p>
          </p:txBody>
        </p:sp>
        <p:sp>
          <p:nvSpPr>
            <p:cNvPr id="13" name="TextBox 12"/>
            <p:cNvSpPr txBox="1"/>
            <p:nvPr/>
          </p:nvSpPr>
          <p:spPr>
            <a:xfrm>
              <a:off x="2745964" y="2784090"/>
              <a:ext cx="562975"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খ.</a:t>
              </a:r>
              <a:endParaRPr lang="en-US" sz="4000" dirty="0">
                <a:latin typeface="NikoshBAN" panose="02000000000000000000" pitchFamily="2" charset="0"/>
                <a:cs typeface="NikoshBAN" panose="02000000000000000000" pitchFamily="2" charset="0"/>
              </a:endParaRPr>
            </a:p>
          </p:txBody>
        </p:sp>
      </p:grpSp>
      <p:grpSp>
        <p:nvGrpSpPr>
          <p:cNvPr id="12" name="Group 11"/>
          <p:cNvGrpSpPr/>
          <p:nvPr/>
        </p:nvGrpSpPr>
        <p:grpSpPr>
          <a:xfrm>
            <a:off x="6037116" y="1925780"/>
            <a:ext cx="2018387" cy="1688902"/>
            <a:chOff x="4994714" y="2666998"/>
            <a:chExt cx="2018387" cy="1688902"/>
          </a:xfrm>
        </p:grpSpPr>
        <p:pic>
          <p:nvPicPr>
            <p:cNvPr id="5124" name="Picture 4" descr="http://www.banglanews24.com/images/imgAll/2012March/SM/012012032523223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8186" y="2666998"/>
              <a:ext cx="1699973" cy="14478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994714" y="2700711"/>
              <a:ext cx="546945"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গ.</a:t>
              </a:r>
              <a:endParaRPr lang="en-US" sz="4000" dirty="0">
                <a:latin typeface="NikoshBAN" panose="02000000000000000000" pitchFamily="2" charset="0"/>
                <a:cs typeface="NikoshBAN" panose="02000000000000000000" pitchFamily="2" charset="0"/>
              </a:endParaRPr>
            </a:p>
          </p:txBody>
        </p:sp>
        <p:sp>
          <p:nvSpPr>
            <p:cNvPr id="16" name="Rectangle 15"/>
            <p:cNvSpPr/>
            <p:nvPr/>
          </p:nvSpPr>
          <p:spPr>
            <a:xfrm>
              <a:off x="5034674" y="3955790"/>
              <a:ext cx="1978427" cy="400110"/>
            </a:xfrm>
            <a:prstGeom prst="rect">
              <a:avLst/>
            </a:prstGeom>
          </p:spPr>
          <p:txBody>
            <a:bodyPr wrap="none">
              <a:spAutoFit/>
            </a:bodyPr>
            <a:lstStyle/>
            <a:p>
              <a:r>
                <a:rPr lang="as-IN" sz="2000" b="1" dirty="0">
                  <a:latin typeface="NikoshBAN" panose="02000000000000000000" pitchFamily="2" charset="0"/>
                  <a:cs typeface="NikoshBAN" panose="02000000000000000000" pitchFamily="2" charset="0"/>
                </a:rPr>
                <a:t>অধ্যাপক</a:t>
              </a:r>
              <a:r>
                <a:rPr lang="bn-BD" sz="2000" b="1" dirty="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আ</a:t>
              </a:r>
              <a:r>
                <a:rPr lang="bn-BD" sz="2000" b="1" dirty="0">
                  <a:latin typeface="NikoshBAN" panose="02000000000000000000" pitchFamily="2" charset="0"/>
                  <a:cs typeface="NikoshBAN" panose="02000000000000000000" pitchFamily="2" charset="0"/>
                </a:rPr>
                <a:t>নিসুজ্জামান</a:t>
              </a:r>
              <a:endParaRPr lang="en-US" sz="2000" b="1" dirty="0">
                <a:latin typeface="NikoshBAN" panose="02000000000000000000" pitchFamily="2" charset="0"/>
                <a:cs typeface="NikoshBAN" panose="02000000000000000000" pitchFamily="2" charset="0"/>
              </a:endParaRPr>
            </a:p>
          </p:txBody>
        </p:sp>
      </p:grpSp>
      <p:grpSp>
        <p:nvGrpSpPr>
          <p:cNvPr id="17" name="Group 16"/>
          <p:cNvGrpSpPr/>
          <p:nvPr/>
        </p:nvGrpSpPr>
        <p:grpSpPr>
          <a:xfrm>
            <a:off x="7980528" y="1822594"/>
            <a:ext cx="2176104" cy="1772656"/>
            <a:chOff x="6456528" y="1961144"/>
            <a:chExt cx="2176104" cy="1772656"/>
          </a:xfrm>
        </p:grpSpPr>
        <p:sp>
          <p:nvSpPr>
            <p:cNvPr id="19" name="TextBox 18"/>
            <p:cNvSpPr txBox="1"/>
            <p:nvPr/>
          </p:nvSpPr>
          <p:spPr>
            <a:xfrm>
              <a:off x="6456528" y="2113700"/>
              <a:ext cx="546945"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গ.</a:t>
              </a:r>
              <a:endParaRPr lang="en-US" sz="4000" dirty="0">
                <a:latin typeface="NikoshBAN" panose="02000000000000000000" pitchFamily="2" charset="0"/>
                <a:cs typeface="NikoshBAN" panose="02000000000000000000" pitchFamily="2" charset="0"/>
              </a:endParaRPr>
            </a:p>
          </p:txBody>
        </p:sp>
        <p:sp>
          <p:nvSpPr>
            <p:cNvPr id="14" name="Rectangle 13"/>
            <p:cNvSpPr/>
            <p:nvPr/>
          </p:nvSpPr>
          <p:spPr>
            <a:xfrm>
              <a:off x="6629400" y="3333690"/>
              <a:ext cx="1970411" cy="400110"/>
            </a:xfrm>
            <a:prstGeom prst="rect">
              <a:avLst/>
            </a:prstGeom>
          </p:spPr>
          <p:txBody>
            <a:bodyPr wrap="none">
              <a:spAutoFit/>
            </a:bodyPr>
            <a:lstStyle/>
            <a:p>
              <a:r>
                <a:rPr lang="as-IN" sz="2000" b="1" dirty="0">
                  <a:latin typeface="NikoshBAN" panose="02000000000000000000" pitchFamily="2" charset="0"/>
                  <a:cs typeface="NikoshBAN" panose="02000000000000000000" pitchFamily="2" charset="0"/>
                </a:rPr>
                <a:t>অধ্যাপক কবীর চৌধুরী </a:t>
              </a:r>
              <a:endParaRPr lang="en-US" sz="2000" b="1" dirty="0">
                <a:latin typeface="NikoshBAN" panose="02000000000000000000" pitchFamily="2" charset="0"/>
                <a:cs typeface="NikoshBAN" panose="02000000000000000000" pitchFamily="2" charset="0"/>
              </a:endParaRPr>
            </a:p>
          </p:txBody>
        </p:sp>
        <p:pic>
          <p:nvPicPr>
            <p:cNvPr id="5126" name="Picture 6" descr="http://cms.somewhereinblog.net/images/thumbs/robot_eee_1323783384_1-f.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7632" y="1961144"/>
              <a:ext cx="1905000" cy="15564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3" name="TextBox 22"/>
          <p:cNvSpPr txBox="1"/>
          <p:nvPr/>
        </p:nvSpPr>
        <p:spPr>
          <a:xfrm>
            <a:off x="2647926" y="3649129"/>
            <a:ext cx="7162800"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3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২. মুক্তিযুদ্ধের সর্বাধিনায়ক কে ছিলেন?</a:t>
            </a:r>
          </a:p>
        </p:txBody>
      </p:sp>
      <p:grpSp>
        <p:nvGrpSpPr>
          <p:cNvPr id="21" name="Group 20"/>
          <p:cNvGrpSpPr/>
          <p:nvPr/>
        </p:nvGrpSpPr>
        <p:grpSpPr>
          <a:xfrm>
            <a:off x="2062654" y="4203127"/>
            <a:ext cx="2082817" cy="1805684"/>
            <a:chOff x="538653" y="4203127"/>
            <a:chExt cx="2082817" cy="1805684"/>
          </a:xfrm>
        </p:grpSpPr>
        <p:pic>
          <p:nvPicPr>
            <p:cNvPr id="5128" name="Picture 8" descr="http://imgur.com/9inY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516" y="4203127"/>
              <a:ext cx="1597320" cy="16420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38653" y="4340821"/>
              <a:ext cx="619080"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ক.</a:t>
              </a:r>
              <a:endParaRPr lang="en-US" sz="4000" dirty="0">
                <a:latin typeface="NikoshBAN" panose="02000000000000000000" pitchFamily="2" charset="0"/>
                <a:cs typeface="NikoshBAN" panose="02000000000000000000" pitchFamily="2" charset="0"/>
              </a:endParaRPr>
            </a:p>
          </p:txBody>
        </p:sp>
        <p:sp>
          <p:nvSpPr>
            <p:cNvPr id="20" name="Rectangle 19"/>
            <p:cNvSpPr/>
            <p:nvPr/>
          </p:nvSpPr>
          <p:spPr>
            <a:xfrm>
              <a:off x="787314" y="5608701"/>
              <a:ext cx="1834156" cy="400110"/>
            </a:xfrm>
            <a:prstGeom prst="rect">
              <a:avLst/>
            </a:prstGeom>
          </p:spPr>
          <p:txBody>
            <a:bodyPr wrap="none">
              <a:spAutoFit/>
            </a:bodyPr>
            <a:lstStyle/>
            <a:p>
              <a:r>
                <a:rPr lang="as-IN" sz="2000" b="1" dirty="0">
                  <a:latin typeface="NikoshBAN" panose="02000000000000000000" pitchFamily="2" charset="0"/>
                  <a:cs typeface="NikoshBAN" panose="02000000000000000000" pitchFamily="2" charset="0"/>
                </a:rPr>
                <a:t>সৈ</a:t>
              </a:r>
              <a:r>
                <a:rPr lang="bn-BD" sz="2000" b="1" dirty="0">
                  <a:latin typeface="NikoshBAN" panose="02000000000000000000" pitchFamily="2" charset="0"/>
                  <a:cs typeface="NikoshBAN" panose="02000000000000000000" pitchFamily="2" charset="0"/>
                </a:rPr>
                <a:t>য়</a:t>
              </a:r>
              <a:r>
                <a:rPr lang="as-IN" sz="2000" b="1" dirty="0">
                  <a:latin typeface="NikoshBAN" panose="02000000000000000000" pitchFamily="2" charset="0"/>
                  <a:cs typeface="NikoshBAN" panose="02000000000000000000" pitchFamily="2" charset="0"/>
                </a:rPr>
                <a:t>দ নজরুল ইসলাম</a:t>
              </a:r>
              <a:endParaRPr lang="en-US" sz="2000" b="1" dirty="0">
                <a:latin typeface="NikoshBAN" panose="02000000000000000000" pitchFamily="2" charset="0"/>
                <a:cs typeface="NikoshBAN" panose="02000000000000000000" pitchFamily="2" charset="0"/>
              </a:endParaRPr>
            </a:p>
          </p:txBody>
        </p:sp>
      </p:grpSp>
      <p:grpSp>
        <p:nvGrpSpPr>
          <p:cNvPr id="28" name="Group 27"/>
          <p:cNvGrpSpPr/>
          <p:nvPr/>
        </p:nvGrpSpPr>
        <p:grpSpPr>
          <a:xfrm>
            <a:off x="3863983" y="4419601"/>
            <a:ext cx="1935115" cy="2028673"/>
            <a:chOff x="2339982" y="4419600"/>
            <a:chExt cx="1935115" cy="2028673"/>
          </a:xfrm>
        </p:grpSpPr>
        <p:pic>
          <p:nvPicPr>
            <p:cNvPr id="5130" name="Picture 10" descr="http://www.kalerkantho.com/print_edition/admin/news_images/794/image_794_22962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2120" y="4433274"/>
              <a:ext cx="1499424" cy="17695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2668567" y="6048163"/>
              <a:ext cx="1606530" cy="400110"/>
            </a:xfrm>
            <a:prstGeom prst="rect">
              <a:avLst/>
            </a:prstGeom>
          </p:spPr>
          <p:txBody>
            <a:bodyPr wrap="none">
              <a:spAutoFit/>
            </a:bodyPr>
            <a:lstStyle/>
            <a:p>
              <a:r>
                <a:rPr lang="as-IN" sz="2000" b="1" dirty="0">
                  <a:latin typeface="NikoshBAN" panose="02000000000000000000" pitchFamily="2" charset="0"/>
                  <a:cs typeface="NikoshBAN" panose="02000000000000000000" pitchFamily="2" charset="0"/>
                </a:rPr>
                <a:t>এম এ জি ওসমানী</a:t>
              </a:r>
              <a:endParaRPr lang="en-US" sz="2000" b="1" dirty="0">
                <a:latin typeface="NikoshBAN" panose="02000000000000000000" pitchFamily="2" charset="0"/>
                <a:cs typeface="NikoshBAN" panose="02000000000000000000" pitchFamily="2" charset="0"/>
              </a:endParaRPr>
            </a:p>
          </p:txBody>
        </p:sp>
        <p:sp>
          <p:nvSpPr>
            <p:cNvPr id="33" name="TextBox 32"/>
            <p:cNvSpPr txBox="1"/>
            <p:nvPr/>
          </p:nvSpPr>
          <p:spPr>
            <a:xfrm>
              <a:off x="2339982" y="4419600"/>
              <a:ext cx="562975"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খ.</a:t>
              </a:r>
              <a:endParaRPr lang="en-US" sz="4000" dirty="0">
                <a:latin typeface="NikoshBAN" panose="02000000000000000000" pitchFamily="2" charset="0"/>
                <a:cs typeface="NikoshBAN" panose="02000000000000000000" pitchFamily="2" charset="0"/>
              </a:endParaRPr>
            </a:p>
          </p:txBody>
        </p:sp>
      </p:grpSp>
      <p:grpSp>
        <p:nvGrpSpPr>
          <p:cNvPr id="30" name="Group 29"/>
          <p:cNvGrpSpPr/>
          <p:nvPr/>
        </p:nvGrpSpPr>
        <p:grpSpPr>
          <a:xfrm>
            <a:off x="5678199" y="4343829"/>
            <a:ext cx="1878671" cy="2040112"/>
            <a:chOff x="4423838" y="4412492"/>
            <a:chExt cx="1878671" cy="2040112"/>
          </a:xfrm>
        </p:grpSpPr>
        <p:pic>
          <p:nvPicPr>
            <p:cNvPr id="5132" name="Picture 12" descr="http://www.gunijan.org.bd/admin/NewsPhoto/Prof_Prof_a.k.%20khandhakar-resize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67642" y="4412492"/>
              <a:ext cx="1634867" cy="1856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4423838" y="4572000"/>
              <a:ext cx="562975"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খ.</a:t>
              </a:r>
              <a:endParaRPr lang="en-US" sz="4000" dirty="0">
                <a:latin typeface="NikoshBAN" panose="02000000000000000000" pitchFamily="2" charset="0"/>
                <a:cs typeface="NikoshBAN" panose="02000000000000000000" pitchFamily="2" charset="0"/>
              </a:endParaRPr>
            </a:p>
          </p:txBody>
        </p:sp>
        <p:sp>
          <p:nvSpPr>
            <p:cNvPr id="29" name="Rectangle 28"/>
            <p:cNvSpPr/>
            <p:nvPr/>
          </p:nvSpPr>
          <p:spPr>
            <a:xfrm>
              <a:off x="4697578" y="6052494"/>
              <a:ext cx="1398140" cy="400110"/>
            </a:xfrm>
            <a:prstGeom prst="rect">
              <a:avLst/>
            </a:prstGeom>
          </p:spPr>
          <p:txBody>
            <a:bodyPr wrap="none">
              <a:spAutoFit/>
            </a:bodyPr>
            <a:lstStyle/>
            <a:p>
              <a:r>
                <a:rPr lang="as-IN" sz="2000" b="1" dirty="0">
                  <a:latin typeface="NikoshBAN" panose="02000000000000000000" pitchFamily="2" charset="0"/>
                  <a:cs typeface="NikoshBAN" panose="02000000000000000000" pitchFamily="2" charset="0"/>
                </a:rPr>
                <a:t>এ</a:t>
              </a:r>
              <a:r>
                <a:rPr lang="bn-BD" sz="2000" b="1" dirty="0">
                  <a:latin typeface="NikoshBAN" panose="02000000000000000000" pitchFamily="2" charset="0"/>
                  <a:cs typeface="NikoshBAN" panose="02000000000000000000" pitchFamily="2" charset="0"/>
                </a:rPr>
                <a:t>.</a:t>
              </a:r>
              <a:r>
                <a:rPr lang="as-IN" sz="2000" b="1" dirty="0">
                  <a:latin typeface="NikoshBAN" panose="02000000000000000000" pitchFamily="2" charset="0"/>
                  <a:cs typeface="NikoshBAN" panose="02000000000000000000" pitchFamily="2" charset="0"/>
                </a:rPr>
                <a:t> কে</a:t>
              </a:r>
              <a:r>
                <a:rPr lang="bn-BD" sz="2000" b="1" dirty="0">
                  <a:latin typeface="NikoshBAN" panose="02000000000000000000" pitchFamily="2" charset="0"/>
                  <a:cs typeface="NikoshBAN" panose="02000000000000000000" pitchFamily="2" charset="0"/>
                </a:rPr>
                <a:t>.</a:t>
              </a:r>
              <a:r>
                <a:rPr lang="as-IN" sz="2000" b="1" dirty="0">
                  <a:latin typeface="NikoshBAN" panose="02000000000000000000" pitchFamily="2" charset="0"/>
                  <a:cs typeface="NikoshBAN" panose="02000000000000000000" pitchFamily="2" charset="0"/>
                </a:rPr>
                <a:t> খন্দকার</a:t>
              </a:r>
              <a:endParaRPr lang="en-US" sz="2000" b="1" dirty="0">
                <a:latin typeface="NikoshBAN" panose="02000000000000000000" pitchFamily="2" charset="0"/>
                <a:cs typeface="NikoshBAN" panose="02000000000000000000" pitchFamily="2" charset="0"/>
              </a:endParaRPr>
            </a:p>
          </p:txBody>
        </p:sp>
      </p:grpSp>
      <p:grpSp>
        <p:nvGrpSpPr>
          <p:cNvPr id="32" name="Group 31"/>
          <p:cNvGrpSpPr/>
          <p:nvPr/>
        </p:nvGrpSpPr>
        <p:grpSpPr>
          <a:xfrm>
            <a:off x="7475837" y="4266718"/>
            <a:ext cx="2262050" cy="1875312"/>
            <a:chOff x="5951837" y="4266718"/>
            <a:chExt cx="2262050" cy="1875312"/>
          </a:xfrm>
        </p:grpSpPr>
        <p:pic>
          <p:nvPicPr>
            <p:cNvPr id="5134" name="Picture 14" descr="http://2.bp.blogspot.com/-Vn0cDTkaqcc/UB2hvrjzWjI/AAAAAAAAANQ/JAUj8cAX7Sk/s1600/Tajuddin_Ahmed_Bangl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01056" y="4266718"/>
              <a:ext cx="1270505" cy="17215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951837" y="4328880"/>
              <a:ext cx="548548"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ঘ.</a:t>
              </a:r>
              <a:endParaRPr lang="en-US" sz="4000" dirty="0">
                <a:latin typeface="NikoshBAN" panose="02000000000000000000" pitchFamily="2" charset="0"/>
                <a:cs typeface="NikoshBAN" panose="02000000000000000000" pitchFamily="2" charset="0"/>
              </a:endParaRPr>
            </a:p>
          </p:txBody>
        </p:sp>
        <p:sp>
          <p:nvSpPr>
            <p:cNvPr id="31" name="Rectangle 30"/>
            <p:cNvSpPr/>
            <p:nvPr/>
          </p:nvSpPr>
          <p:spPr>
            <a:xfrm>
              <a:off x="6096000" y="5680365"/>
              <a:ext cx="2117887" cy="461665"/>
            </a:xfrm>
            <a:prstGeom prst="rect">
              <a:avLst/>
            </a:prstGeom>
          </p:spPr>
          <p:txBody>
            <a:bodyPr wrap="none">
              <a:spAutoFit/>
            </a:bodyPr>
            <a:lstStyle/>
            <a:p>
              <a:r>
                <a:rPr lang="as-IN" sz="2400" b="1" dirty="0">
                  <a:latin typeface="NikoshBAN" panose="02000000000000000000" pitchFamily="2" charset="0"/>
                  <a:cs typeface="NikoshBAN" panose="02000000000000000000" pitchFamily="2" charset="0"/>
                </a:rPr>
                <a:t>তাজ</a:t>
              </a:r>
              <a:r>
                <a:rPr lang="bn-BD"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উদ্দীন আহম্মেদ</a:t>
              </a:r>
              <a:endParaRPr lang="en-US" sz="2400" b="1" dirty="0">
                <a:latin typeface="NikoshBAN" panose="02000000000000000000" pitchFamily="2" charset="0"/>
                <a:cs typeface="NikoshBAN" panose="02000000000000000000" pitchFamily="2" charset="0"/>
              </a:endParaRPr>
            </a:p>
          </p:txBody>
        </p:sp>
      </p:grpSp>
      <p:grpSp>
        <p:nvGrpSpPr>
          <p:cNvPr id="37" name="Group 36"/>
          <p:cNvGrpSpPr/>
          <p:nvPr/>
        </p:nvGrpSpPr>
        <p:grpSpPr>
          <a:xfrm>
            <a:off x="1951861" y="2050649"/>
            <a:ext cx="731266" cy="616731"/>
            <a:chOff x="7086600" y="4953652"/>
            <a:chExt cx="1037453" cy="914400"/>
          </a:xfrm>
        </p:grpSpPr>
        <p:cxnSp>
          <p:nvCxnSpPr>
            <p:cNvPr id="38" name="Straight Connector 37"/>
            <p:cNvCxnSpPr/>
            <p:nvPr/>
          </p:nvCxnSpPr>
          <p:spPr>
            <a:xfrm flipH="1">
              <a:off x="7355126" y="4953652"/>
              <a:ext cx="768927" cy="914400"/>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086600" y="5410852"/>
              <a:ext cx="268526" cy="40805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850831" y="2122119"/>
            <a:ext cx="545699" cy="512116"/>
            <a:chOff x="5717597" y="1752600"/>
            <a:chExt cx="680605" cy="609600"/>
          </a:xfrm>
        </p:grpSpPr>
        <p:cxnSp>
          <p:nvCxnSpPr>
            <p:cNvPr id="42" name="Straight Connector 41"/>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5951939" y="2073035"/>
            <a:ext cx="545699" cy="512116"/>
            <a:chOff x="5717597" y="1752600"/>
            <a:chExt cx="680605" cy="609600"/>
          </a:xfrm>
        </p:grpSpPr>
        <p:cxnSp>
          <p:nvCxnSpPr>
            <p:cNvPr id="45" name="Straight Connector 44"/>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958934" y="2032096"/>
            <a:ext cx="545699" cy="512116"/>
            <a:chOff x="5717597" y="1752600"/>
            <a:chExt cx="680605" cy="609600"/>
          </a:xfrm>
        </p:grpSpPr>
        <p:cxnSp>
          <p:nvCxnSpPr>
            <p:cNvPr id="48" name="Straight Connector 47"/>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2004507" y="4328372"/>
            <a:ext cx="731266" cy="616731"/>
            <a:chOff x="7086600" y="4953652"/>
            <a:chExt cx="1037453" cy="914400"/>
          </a:xfrm>
        </p:grpSpPr>
        <p:cxnSp>
          <p:nvCxnSpPr>
            <p:cNvPr id="51" name="Straight Connector 50"/>
            <p:cNvCxnSpPr/>
            <p:nvPr/>
          </p:nvCxnSpPr>
          <p:spPr>
            <a:xfrm flipH="1">
              <a:off x="7355126" y="4953652"/>
              <a:ext cx="768927" cy="914400"/>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86600" y="5410852"/>
              <a:ext cx="268526" cy="40805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834620" y="4507357"/>
            <a:ext cx="545699" cy="512116"/>
            <a:chOff x="5717597" y="1752600"/>
            <a:chExt cx="680605" cy="609600"/>
          </a:xfrm>
        </p:grpSpPr>
        <p:cxnSp>
          <p:nvCxnSpPr>
            <p:cNvPr id="54" name="Straight Connector 53"/>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5655280" y="4601222"/>
            <a:ext cx="545699" cy="512116"/>
            <a:chOff x="5717597" y="1752600"/>
            <a:chExt cx="680605" cy="609600"/>
          </a:xfrm>
        </p:grpSpPr>
        <p:cxnSp>
          <p:nvCxnSpPr>
            <p:cNvPr id="57" name="Straight Connector 56"/>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434830" y="4461426"/>
            <a:ext cx="545699" cy="512116"/>
            <a:chOff x="5717597" y="1752600"/>
            <a:chExt cx="680605" cy="609600"/>
          </a:xfrm>
        </p:grpSpPr>
        <p:cxnSp>
          <p:nvCxnSpPr>
            <p:cNvPr id="60" name="Straight Connector 59"/>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5011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0" fill="hold"/>
                                        <p:tgtEl>
                                          <p:spTgt spid="37"/>
                                        </p:tgtEl>
                                        <p:attrNameLst>
                                          <p:attrName>ppt_w</p:attrName>
                                        </p:attrNameLst>
                                      </p:cBhvr>
                                      <p:tavLst>
                                        <p:tav tm="0">
                                          <p:val>
                                            <p:fltVal val="0"/>
                                          </p:val>
                                        </p:tav>
                                        <p:tav tm="100000">
                                          <p:val>
                                            <p:strVal val="#ppt_w"/>
                                          </p:val>
                                        </p:tav>
                                      </p:tavLst>
                                    </p:anim>
                                    <p:anim calcmode="lin" valueType="num">
                                      <p:cBhvr>
                                        <p:cTn id="8" dur="5000" fill="hold"/>
                                        <p:tgtEl>
                                          <p:spTgt spid="37"/>
                                        </p:tgtEl>
                                        <p:attrNameLst>
                                          <p:attrName>ppt_h</p:attrName>
                                        </p:attrNameLst>
                                      </p:cBhvr>
                                      <p:tavLst>
                                        <p:tav tm="0">
                                          <p:val>
                                            <p:fltVal val="0"/>
                                          </p:val>
                                        </p:tav>
                                        <p:tav tm="100000">
                                          <p:val>
                                            <p:strVal val="#ppt_h"/>
                                          </p:val>
                                        </p:tav>
                                      </p:tavLst>
                                    </p:anim>
                                    <p:animEffect transition="in" filter="fade">
                                      <p:cBhvr>
                                        <p:cTn id="9" dur="50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12233.wav"/>
                                        </p:tgtEl>
                                      </p:cMediaNode>
                                    </p:audio>
                                  </p:sub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3000" fill="hold"/>
                                        <p:tgtEl>
                                          <p:spTgt spid="40"/>
                                        </p:tgtEl>
                                        <p:attrNameLst>
                                          <p:attrName>ppt_w</p:attrName>
                                        </p:attrNameLst>
                                      </p:cBhvr>
                                      <p:tavLst>
                                        <p:tav tm="0">
                                          <p:val>
                                            <p:fltVal val="0"/>
                                          </p:val>
                                        </p:tav>
                                        <p:tav tm="100000">
                                          <p:val>
                                            <p:strVal val="#ppt_w"/>
                                          </p:val>
                                        </p:tav>
                                      </p:tavLst>
                                    </p:anim>
                                    <p:anim calcmode="lin" valueType="num">
                                      <p:cBhvr>
                                        <p:cTn id="16" dur="3000" fill="hold"/>
                                        <p:tgtEl>
                                          <p:spTgt spid="40"/>
                                        </p:tgtEl>
                                        <p:attrNameLst>
                                          <p:attrName>ppt_h</p:attrName>
                                        </p:attrNameLst>
                                      </p:cBhvr>
                                      <p:tavLst>
                                        <p:tav tm="0">
                                          <p:val>
                                            <p:fltVal val="0"/>
                                          </p:val>
                                        </p:tav>
                                        <p:tav tm="100000">
                                          <p:val>
                                            <p:strVal val="#ppt_h"/>
                                          </p:val>
                                        </p:tav>
                                      </p:tavLst>
                                    </p:anim>
                                    <p:animEffect transition="in" filter="fade">
                                      <p:cBhvr>
                                        <p:cTn id="17" dur="3000"/>
                                        <p:tgtEl>
                                          <p:spTgt spid="40"/>
                                        </p:tgtEl>
                                      </p:cBhvr>
                                    </p:animEffect>
                                  </p:childTnLst>
                                  <p:subTnLst>
                                    <p:set>
                                      <p:cBhvr override="childStyle">
                                        <p:cTn dur="1" fill="hold" display="0" masterRel="sameClick" afterEffect="1">
                                          <p:stCondLst>
                                            <p:cond evt="end" delay="0">
                                              <p:tn val="13"/>
                                            </p:cond>
                                          </p:stCondLst>
                                        </p:cTn>
                                        <p:tgtEl>
                                          <p:spTgt spid="40"/>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4" name="qw.wav"/>
                                        </p:tgtEl>
                                      </p:cMediaNode>
                                    </p:audio>
                                  </p:sub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3000" fill="hold"/>
                                        <p:tgtEl>
                                          <p:spTgt spid="44"/>
                                        </p:tgtEl>
                                        <p:attrNameLst>
                                          <p:attrName>ppt_w</p:attrName>
                                        </p:attrNameLst>
                                      </p:cBhvr>
                                      <p:tavLst>
                                        <p:tav tm="0">
                                          <p:val>
                                            <p:fltVal val="0"/>
                                          </p:val>
                                        </p:tav>
                                        <p:tav tm="100000">
                                          <p:val>
                                            <p:strVal val="#ppt_w"/>
                                          </p:val>
                                        </p:tav>
                                      </p:tavLst>
                                    </p:anim>
                                    <p:anim calcmode="lin" valueType="num">
                                      <p:cBhvr>
                                        <p:cTn id="24" dur="3000" fill="hold"/>
                                        <p:tgtEl>
                                          <p:spTgt spid="44"/>
                                        </p:tgtEl>
                                        <p:attrNameLst>
                                          <p:attrName>ppt_h</p:attrName>
                                        </p:attrNameLst>
                                      </p:cBhvr>
                                      <p:tavLst>
                                        <p:tav tm="0">
                                          <p:val>
                                            <p:fltVal val="0"/>
                                          </p:val>
                                        </p:tav>
                                        <p:tav tm="100000">
                                          <p:val>
                                            <p:strVal val="#ppt_h"/>
                                          </p:val>
                                        </p:tav>
                                      </p:tavLst>
                                    </p:anim>
                                    <p:animEffect transition="in" filter="fade">
                                      <p:cBhvr>
                                        <p:cTn id="25" dur="3000"/>
                                        <p:tgtEl>
                                          <p:spTgt spid="44"/>
                                        </p:tgtEl>
                                      </p:cBhvr>
                                    </p:animEffect>
                                  </p:childTnLst>
                                  <p:subTnLst>
                                    <p:set>
                                      <p:cBhvr override="childStyle">
                                        <p:cTn dur="1" fill="hold" display="0" masterRel="sameClick" afterEffect="1">
                                          <p:stCondLst>
                                            <p:cond evt="end" delay="0">
                                              <p:tn val="21"/>
                                            </p:cond>
                                          </p:stCondLst>
                                        </p:cTn>
                                        <p:tgtEl>
                                          <p:spTgt spid="44"/>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4" name="qw.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3000" fill="hold"/>
                                        <p:tgtEl>
                                          <p:spTgt spid="47"/>
                                        </p:tgtEl>
                                        <p:attrNameLst>
                                          <p:attrName>ppt_w</p:attrName>
                                        </p:attrNameLst>
                                      </p:cBhvr>
                                      <p:tavLst>
                                        <p:tav tm="0">
                                          <p:val>
                                            <p:fltVal val="0"/>
                                          </p:val>
                                        </p:tav>
                                        <p:tav tm="100000">
                                          <p:val>
                                            <p:strVal val="#ppt_w"/>
                                          </p:val>
                                        </p:tav>
                                      </p:tavLst>
                                    </p:anim>
                                    <p:anim calcmode="lin" valueType="num">
                                      <p:cBhvr>
                                        <p:cTn id="32" dur="3000" fill="hold"/>
                                        <p:tgtEl>
                                          <p:spTgt spid="47"/>
                                        </p:tgtEl>
                                        <p:attrNameLst>
                                          <p:attrName>ppt_h</p:attrName>
                                        </p:attrNameLst>
                                      </p:cBhvr>
                                      <p:tavLst>
                                        <p:tav tm="0">
                                          <p:val>
                                            <p:fltVal val="0"/>
                                          </p:val>
                                        </p:tav>
                                        <p:tav tm="100000">
                                          <p:val>
                                            <p:strVal val="#ppt_h"/>
                                          </p:val>
                                        </p:tav>
                                      </p:tavLst>
                                    </p:anim>
                                    <p:animEffect transition="in" filter="fade">
                                      <p:cBhvr>
                                        <p:cTn id="33" dur="3000"/>
                                        <p:tgtEl>
                                          <p:spTgt spid="47"/>
                                        </p:tgtEl>
                                      </p:cBhvr>
                                    </p:animEffect>
                                  </p:childTnLst>
                                  <p:subTnLst>
                                    <p:set>
                                      <p:cBhvr override="childStyle">
                                        <p:cTn dur="1" fill="hold" display="0" masterRel="sameClick" afterEffect="1">
                                          <p:stCondLst>
                                            <p:cond evt="end" delay="0">
                                              <p:tn val="29"/>
                                            </p:cond>
                                          </p:stCondLst>
                                        </p:cTn>
                                        <p:tgtEl>
                                          <p:spTgt spid="47"/>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4" name="qw.wav"/>
                                        </p:tgtEl>
                                      </p:cMediaNode>
                                    </p:audio>
                                  </p:subTnLst>
                                </p:cTn>
                              </p:par>
                            </p:childTnLst>
                          </p:cTn>
                        </p:par>
                      </p:childTnLst>
                    </p:cTn>
                  </p:par>
                </p:childTnLst>
              </p:cTn>
              <p:nextCondLst>
                <p:cond evt="onClick" delay="0">
                  <p:tgtEl>
                    <p:spTgt spid="17"/>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3000" fill="hold"/>
                                        <p:tgtEl>
                                          <p:spTgt spid="50"/>
                                        </p:tgtEl>
                                        <p:attrNameLst>
                                          <p:attrName>ppt_w</p:attrName>
                                        </p:attrNameLst>
                                      </p:cBhvr>
                                      <p:tavLst>
                                        <p:tav tm="0">
                                          <p:val>
                                            <p:fltVal val="0"/>
                                          </p:val>
                                        </p:tav>
                                        <p:tav tm="100000">
                                          <p:val>
                                            <p:strVal val="#ppt_w"/>
                                          </p:val>
                                        </p:tav>
                                      </p:tavLst>
                                    </p:anim>
                                    <p:anim calcmode="lin" valueType="num">
                                      <p:cBhvr>
                                        <p:cTn id="40" dur="3000" fill="hold"/>
                                        <p:tgtEl>
                                          <p:spTgt spid="50"/>
                                        </p:tgtEl>
                                        <p:attrNameLst>
                                          <p:attrName>ppt_h</p:attrName>
                                        </p:attrNameLst>
                                      </p:cBhvr>
                                      <p:tavLst>
                                        <p:tav tm="0">
                                          <p:val>
                                            <p:fltVal val="0"/>
                                          </p:val>
                                        </p:tav>
                                        <p:tav tm="100000">
                                          <p:val>
                                            <p:strVal val="#ppt_h"/>
                                          </p:val>
                                        </p:tav>
                                      </p:tavLst>
                                    </p:anim>
                                    <p:animEffect transition="in" filter="fade">
                                      <p:cBhvr>
                                        <p:cTn id="41" dur="30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3" name="12233.wav"/>
                                        </p:tgtEl>
                                      </p:cMediaNode>
                                    </p:audio>
                                  </p:subTnLst>
                                </p:cTn>
                              </p:par>
                            </p:childTnLst>
                          </p:cTn>
                        </p:par>
                      </p:childTnLst>
                    </p:cTn>
                  </p:par>
                </p:childTnLst>
              </p:cTn>
              <p:nextCondLst>
                <p:cond evt="onClick" delay="0">
                  <p:tgtEl>
                    <p:spTgt spid="21"/>
                  </p:tgtEl>
                </p:cond>
              </p:nextCondLst>
            </p:seq>
            <p:seq concurrent="1" nextAc="seek">
              <p:cTn id="42" restart="whenNotActive" fill="hold" evtFilter="cancelBubble" nodeType="interactiveSeq">
                <p:stCondLst>
                  <p:cond evt="onClick" delay="0">
                    <p:tgtEl>
                      <p:spTgt spid="28"/>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3000" fill="hold"/>
                                        <p:tgtEl>
                                          <p:spTgt spid="53"/>
                                        </p:tgtEl>
                                        <p:attrNameLst>
                                          <p:attrName>ppt_w</p:attrName>
                                        </p:attrNameLst>
                                      </p:cBhvr>
                                      <p:tavLst>
                                        <p:tav tm="0">
                                          <p:val>
                                            <p:fltVal val="0"/>
                                          </p:val>
                                        </p:tav>
                                        <p:tav tm="100000">
                                          <p:val>
                                            <p:strVal val="#ppt_w"/>
                                          </p:val>
                                        </p:tav>
                                      </p:tavLst>
                                    </p:anim>
                                    <p:anim calcmode="lin" valueType="num">
                                      <p:cBhvr>
                                        <p:cTn id="48" dur="3000" fill="hold"/>
                                        <p:tgtEl>
                                          <p:spTgt spid="53"/>
                                        </p:tgtEl>
                                        <p:attrNameLst>
                                          <p:attrName>ppt_h</p:attrName>
                                        </p:attrNameLst>
                                      </p:cBhvr>
                                      <p:tavLst>
                                        <p:tav tm="0">
                                          <p:val>
                                            <p:fltVal val="0"/>
                                          </p:val>
                                        </p:tav>
                                        <p:tav tm="100000">
                                          <p:val>
                                            <p:strVal val="#ppt_h"/>
                                          </p:val>
                                        </p:tav>
                                      </p:tavLst>
                                    </p:anim>
                                    <p:animEffect transition="in" filter="fade">
                                      <p:cBhvr>
                                        <p:cTn id="49" dur="3000"/>
                                        <p:tgtEl>
                                          <p:spTgt spid="53"/>
                                        </p:tgtEl>
                                      </p:cBhvr>
                                    </p:animEffect>
                                  </p:childTnLst>
                                  <p:subTnLst>
                                    <p:set>
                                      <p:cBhvr override="childStyle">
                                        <p:cTn dur="1" fill="hold" display="0" masterRel="sameClick" afterEffect="1">
                                          <p:stCondLst>
                                            <p:cond evt="end" delay="0">
                                              <p:tn val="45"/>
                                            </p:cond>
                                          </p:stCondLst>
                                        </p:cTn>
                                        <p:tgtEl>
                                          <p:spTgt spid="5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4" name="qw.wav"/>
                                        </p:tgtEl>
                                      </p:cMediaNode>
                                    </p:audio>
                                  </p:subTnLst>
                                </p:cTn>
                              </p:par>
                            </p:childTnLst>
                          </p:cTn>
                        </p:par>
                      </p:childTnLst>
                    </p:cTn>
                  </p:par>
                </p:childTnLst>
              </p:cTn>
              <p:nextCondLst>
                <p:cond evt="onClick" delay="0">
                  <p:tgtEl>
                    <p:spTgt spid="28"/>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3000" fill="hold"/>
                                        <p:tgtEl>
                                          <p:spTgt spid="56"/>
                                        </p:tgtEl>
                                        <p:attrNameLst>
                                          <p:attrName>ppt_w</p:attrName>
                                        </p:attrNameLst>
                                      </p:cBhvr>
                                      <p:tavLst>
                                        <p:tav tm="0">
                                          <p:val>
                                            <p:fltVal val="0"/>
                                          </p:val>
                                        </p:tav>
                                        <p:tav tm="100000">
                                          <p:val>
                                            <p:strVal val="#ppt_w"/>
                                          </p:val>
                                        </p:tav>
                                      </p:tavLst>
                                    </p:anim>
                                    <p:anim calcmode="lin" valueType="num">
                                      <p:cBhvr>
                                        <p:cTn id="56" dur="3000" fill="hold"/>
                                        <p:tgtEl>
                                          <p:spTgt spid="56"/>
                                        </p:tgtEl>
                                        <p:attrNameLst>
                                          <p:attrName>ppt_h</p:attrName>
                                        </p:attrNameLst>
                                      </p:cBhvr>
                                      <p:tavLst>
                                        <p:tav tm="0">
                                          <p:val>
                                            <p:fltVal val="0"/>
                                          </p:val>
                                        </p:tav>
                                        <p:tav tm="100000">
                                          <p:val>
                                            <p:strVal val="#ppt_h"/>
                                          </p:val>
                                        </p:tav>
                                      </p:tavLst>
                                    </p:anim>
                                    <p:animEffect transition="in" filter="fade">
                                      <p:cBhvr>
                                        <p:cTn id="57" dur="3000"/>
                                        <p:tgtEl>
                                          <p:spTgt spid="56"/>
                                        </p:tgtEl>
                                      </p:cBhvr>
                                    </p:animEffect>
                                  </p:childTnLst>
                                  <p:subTnLst>
                                    <p:set>
                                      <p:cBhvr override="childStyle">
                                        <p:cTn dur="1" fill="hold" display="0" masterRel="sameClick" afterEffect="1">
                                          <p:stCondLst>
                                            <p:cond evt="end" delay="0">
                                              <p:tn val="53"/>
                                            </p:cond>
                                          </p:stCondLst>
                                        </p:cTn>
                                        <p:tgtEl>
                                          <p:spTgt spid="56"/>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4" name="qw.wav"/>
                                        </p:tgtEl>
                                      </p:cMediaNode>
                                    </p:audio>
                                  </p:subTnLst>
                                </p:cTn>
                              </p:par>
                            </p:childTnLst>
                          </p:cTn>
                        </p:par>
                      </p:childTnLst>
                    </p:cTn>
                  </p:par>
                </p:childTnLst>
              </p:cTn>
              <p:nextCondLst>
                <p:cond evt="onClick" delay="0">
                  <p:tgtEl>
                    <p:spTgt spid="30"/>
                  </p:tgtEl>
                </p:cond>
              </p:nextCondLst>
            </p:seq>
            <p:seq concurrent="1" nextAc="seek">
              <p:cTn id="58" restart="whenNotActive" fill="hold" evtFilter="cancelBubble" nodeType="interactiveSeq">
                <p:stCondLst>
                  <p:cond evt="onClick" delay="0">
                    <p:tgtEl>
                      <p:spTgt spid="32"/>
                    </p:tgtEl>
                  </p:cond>
                </p:stCondLst>
                <p:endSync evt="end" delay="0">
                  <p:rtn val="all"/>
                </p:endSync>
                <p:childTnLst>
                  <p:par>
                    <p:cTn id="59" fill="hold">
                      <p:stCondLst>
                        <p:cond delay="0"/>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3000" fill="hold"/>
                                        <p:tgtEl>
                                          <p:spTgt spid="59"/>
                                        </p:tgtEl>
                                        <p:attrNameLst>
                                          <p:attrName>ppt_w</p:attrName>
                                        </p:attrNameLst>
                                      </p:cBhvr>
                                      <p:tavLst>
                                        <p:tav tm="0">
                                          <p:val>
                                            <p:fltVal val="0"/>
                                          </p:val>
                                        </p:tav>
                                        <p:tav tm="100000">
                                          <p:val>
                                            <p:strVal val="#ppt_w"/>
                                          </p:val>
                                        </p:tav>
                                      </p:tavLst>
                                    </p:anim>
                                    <p:anim calcmode="lin" valueType="num">
                                      <p:cBhvr>
                                        <p:cTn id="64" dur="3000" fill="hold"/>
                                        <p:tgtEl>
                                          <p:spTgt spid="59"/>
                                        </p:tgtEl>
                                        <p:attrNameLst>
                                          <p:attrName>ppt_h</p:attrName>
                                        </p:attrNameLst>
                                      </p:cBhvr>
                                      <p:tavLst>
                                        <p:tav tm="0">
                                          <p:val>
                                            <p:fltVal val="0"/>
                                          </p:val>
                                        </p:tav>
                                        <p:tav tm="100000">
                                          <p:val>
                                            <p:strVal val="#ppt_h"/>
                                          </p:val>
                                        </p:tav>
                                      </p:tavLst>
                                    </p:anim>
                                    <p:animEffect transition="in" filter="fade">
                                      <p:cBhvr>
                                        <p:cTn id="65" dur="3000"/>
                                        <p:tgtEl>
                                          <p:spTgt spid="59"/>
                                        </p:tgtEl>
                                      </p:cBhvr>
                                    </p:animEffect>
                                  </p:childTnLst>
                                  <p:subTnLst>
                                    <p:set>
                                      <p:cBhvr override="childStyle">
                                        <p:cTn dur="1" fill="hold" display="0" masterRel="sameClick" afterEffect="1">
                                          <p:stCondLst>
                                            <p:cond evt="end" delay="0">
                                              <p:tn val="61"/>
                                            </p:cond>
                                          </p:stCondLst>
                                        </p:cTn>
                                        <p:tgtEl>
                                          <p:spTgt spid="59"/>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4" name="qw.wav"/>
                                        </p:tgtEl>
                                      </p:cMediaNode>
                                    </p:audio>
                                  </p:subTnLst>
                                </p:cTn>
                              </p:par>
                            </p:childTnLst>
                          </p:cTn>
                        </p:par>
                      </p:childTnLst>
                    </p:cTn>
                  </p:par>
                </p:childTnLst>
              </p:cTn>
              <p:nextCondLst>
                <p:cond evt="onClick" delay="0">
                  <p:tgtEl>
                    <p:spTgt spid="3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9159" y="1066800"/>
            <a:ext cx="7162800" cy="55399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3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৩.মুজিবনগর সরকারের  অস্থায়ী প্রধানমন্ত্রী  ছিলেন কে?</a:t>
            </a:r>
          </a:p>
        </p:txBody>
      </p:sp>
      <p:grpSp>
        <p:nvGrpSpPr>
          <p:cNvPr id="4" name="Group 3"/>
          <p:cNvGrpSpPr/>
          <p:nvPr/>
        </p:nvGrpSpPr>
        <p:grpSpPr>
          <a:xfrm>
            <a:off x="2062654" y="1556237"/>
            <a:ext cx="2080725" cy="2152711"/>
            <a:chOff x="538653" y="4203126"/>
            <a:chExt cx="2080725" cy="2152711"/>
          </a:xfrm>
        </p:grpSpPr>
        <p:pic>
          <p:nvPicPr>
            <p:cNvPr id="5" name="Picture 8" descr="http://imgur.com/9inY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41" y="4203126"/>
              <a:ext cx="1904837" cy="19581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8653" y="4340821"/>
              <a:ext cx="619080"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ক.</a:t>
              </a:r>
              <a:endParaRPr lang="en-US" sz="4000" dirty="0">
                <a:latin typeface="NikoshBAN" panose="02000000000000000000" pitchFamily="2" charset="0"/>
                <a:cs typeface="NikoshBAN" panose="02000000000000000000" pitchFamily="2" charset="0"/>
              </a:endParaRPr>
            </a:p>
          </p:txBody>
        </p:sp>
        <p:sp>
          <p:nvSpPr>
            <p:cNvPr id="7" name="Rectangle 6"/>
            <p:cNvSpPr/>
            <p:nvPr/>
          </p:nvSpPr>
          <p:spPr>
            <a:xfrm>
              <a:off x="759604" y="5955727"/>
              <a:ext cx="1834156" cy="400110"/>
            </a:xfrm>
            <a:prstGeom prst="rect">
              <a:avLst/>
            </a:prstGeom>
          </p:spPr>
          <p:txBody>
            <a:bodyPr wrap="none">
              <a:spAutoFit/>
            </a:bodyPr>
            <a:lstStyle/>
            <a:p>
              <a:r>
                <a:rPr lang="as-IN" sz="2000" b="1" dirty="0">
                  <a:latin typeface="NikoshBAN" panose="02000000000000000000" pitchFamily="2" charset="0"/>
                  <a:cs typeface="NikoshBAN" panose="02000000000000000000" pitchFamily="2" charset="0"/>
                </a:rPr>
                <a:t>সৈ</a:t>
              </a:r>
              <a:r>
                <a:rPr lang="bn-BD" sz="2000" b="1" dirty="0">
                  <a:latin typeface="NikoshBAN" panose="02000000000000000000" pitchFamily="2" charset="0"/>
                  <a:cs typeface="NikoshBAN" panose="02000000000000000000" pitchFamily="2" charset="0"/>
                </a:rPr>
                <a:t>য়</a:t>
              </a:r>
              <a:r>
                <a:rPr lang="as-IN" sz="2000" b="1" dirty="0">
                  <a:latin typeface="NikoshBAN" panose="02000000000000000000" pitchFamily="2" charset="0"/>
                  <a:cs typeface="NikoshBAN" panose="02000000000000000000" pitchFamily="2" charset="0"/>
                </a:rPr>
                <a:t>দ নজরুল ইসলাম</a:t>
              </a:r>
              <a:endParaRPr lang="en-US" sz="2000" b="1" dirty="0">
                <a:latin typeface="NikoshBAN" panose="02000000000000000000" pitchFamily="2" charset="0"/>
                <a:cs typeface="NikoshBAN" panose="02000000000000000000" pitchFamily="2" charset="0"/>
              </a:endParaRPr>
            </a:p>
          </p:txBody>
        </p:sp>
      </p:grpSp>
      <p:grpSp>
        <p:nvGrpSpPr>
          <p:cNvPr id="8" name="Group 7"/>
          <p:cNvGrpSpPr/>
          <p:nvPr/>
        </p:nvGrpSpPr>
        <p:grpSpPr>
          <a:xfrm>
            <a:off x="3863983" y="1731147"/>
            <a:ext cx="1935115" cy="1977801"/>
            <a:chOff x="2339982" y="4419600"/>
            <a:chExt cx="1935115" cy="1977801"/>
          </a:xfrm>
        </p:grpSpPr>
        <p:pic>
          <p:nvPicPr>
            <p:cNvPr id="9" name="Picture 10" descr="http://www.kalerkantho.com/print_edition/admin/news_images/794/image_794_2296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2120" y="4433274"/>
              <a:ext cx="1499424" cy="17695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668567" y="5997291"/>
              <a:ext cx="1606530" cy="400110"/>
            </a:xfrm>
            <a:prstGeom prst="rect">
              <a:avLst/>
            </a:prstGeom>
          </p:spPr>
          <p:txBody>
            <a:bodyPr wrap="none">
              <a:spAutoFit/>
            </a:bodyPr>
            <a:lstStyle/>
            <a:p>
              <a:r>
                <a:rPr lang="as-IN" sz="2000" b="1" dirty="0">
                  <a:latin typeface="NikoshBAN" panose="02000000000000000000" pitchFamily="2" charset="0"/>
                  <a:cs typeface="NikoshBAN" panose="02000000000000000000" pitchFamily="2" charset="0"/>
                </a:rPr>
                <a:t>এম এ জি ওসমানী</a:t>
              </a:r>
              <a:endParaRPr lang="en-US" sz="2000" b="1" dirty="0">
                <a:latin typeface="NikoshBAN" panose="02000000000000000000" pitchFamily="2" charset="0"/>
                <a:cs typeface="NikoshBAN" panose="02000000000000000000" pitchFamily="2" charset="0"/>
              </a:endParaRPr>
            </a:p>
          </p:txBody>
        </p:sp>
        <p:sp>
          <p:nvSpPr>
            <p:cNvPr id="11" name="TextBox 10"/>
            <p:cNvSpPr txBox="1"/>
            <p:nvPr/>
          </p:nvSpPr>
          <p:spPr>
            <a:xfrm>
              <a:off x="2339982" y="4419600"/>
              <a:ext cx="562975"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খ.</a:t>
              </a:r>
              <a:endParaRPr lang="en-US" sz="4000" dirty="0">
                <a:latin typeface="NikoshBAN" panose="02000000000000000000" pitchFamily="2" charset="0"/>
                <a:cs typeface="NikoshBAN" panose="02000000000000000000" pitchFamily="2" charset="0"/>
              </a:endParaRPr>
            </a:p>
          </p:txBody>
        </p:sp>
      </p:grpSp>
      <p:sp>
        <p:nvSpPr>
          <p:cNvPr id="14" name="TextBox 13"/>
          <p:cNvSpPr txBox="1"/>
          <p:nvPr/>
        </p:nvSpPr>
        <p:spPr>
          <a:xfrm>
            <a:off x="5902877" y="1891848"/>
            <a:ext cx="546945"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গ.</a:t>
            </a:r>
            <a:endParaRPr lang="en-US" sz="4000" dirty="0">
              <a:latin typeface="NikoshBAN" panose="02000000000000000000" pitchFamily="2" charset="0"/>
              <a:cs typeface="NikoshBAN" panose="02000000000000000000" pitchFamily="2" charset="0"/>
            </a:endParaRPr>
          </a:p>
        </p:txBody>
      </p:sp>
      <p:grpSp>
        <p:nvGrpSpPr>
          <p:cNvPr id="16" name="Group 15"/>
          <p:cNvGrpSpPr/>
          <p:nvPr/>
        </p:nvGrpSpPr>
        <p:grpSpPr>
          <a:xfrm>
            <a:off x="5894861" y="1668114"/>
            <a:ext cx="2117887" cy="1955543"/>
            <a:chOff x="6096000" y="4266718"/>
            <a:chExt cx="2117887" cy="1955543"/>
          </a:xfrm>
        </p:grpSpPr>
        <p:pic>
          <p:nvPicPr>
            <p:cNvPr id="17" name="Picture 14" descr="http://2.bp.blogspot.com/-Vn0cDTkaqcc/UB2hvrjzWjI/AAAAAAAAANQ/JAUj8cAX7Sk/s1600/Tajuddin_Ahmed_Bangl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1056" y="4266718"/>
              <a:ext cx="1270505" cy="17215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6096000" y="5760596"/>
              <a:ext cx="2117887" cy="461665"/>
            </a:xfrm>
            <a:prstGeom prst="rect">
              <a:avLst/>
            </a:prstGeom>
          </p:spPr>
          <p:txBody>
            <a:bodyPr wrap="none">
              <a:spAutoFit/>
            </a:bodyPr>
            <a:lstStyle/>
            <a:p>
              <a:r>
                <a:rPr lang="as-IN" sz="2400" b="1" dirty="0">
                  <a:latin typeface="NikoshBAN" panose="02000000000000000000" pitchFamily="2" charset="0"/>
                  <a:cs typeface="NikoshBAN" panose="02000000000000000000" pitchFamily="2" charset="0"/>
                </a:rPr>
                <a:t>তাজ</a:t>
              </a:r>
              <a:r>
                <a:rPr lang="bn-BD" sz="2400" b="1">
                  <a:latin typeface="NikoshBAN" panose="02000000000000000000" pitchFamily="2" charset="0"/>
                  <a:cs typeface="NikoshBAN" panose="02000000000000000000" pitchFamily="2" charset="0"/>
                </a:rPr>
                <a:t> </a:t>
              </a:r>
              <a:r>
                <a:rPr lang="as-IN" sz="2400" b="1">
                  <a:latin typeface="NikoshBAN" panose="02000000000000000000" pitchFamily="2" charset="0"/>
                  <a:cs typeface="NikoshBAN" panose="02000000000000000000" pitchFamily="2" charset="0"/>
                </a:rPr>
                <a:t>উদ্দীন </a:t>
              </a:r>
              <a:r>
                <a:rPr lang="as-IN" sz="2400" b="1" dirty="0">
                  <a:latin typeface="NikoshBAN" panose="02000000000000000000" pitchFamily="2" charset="0"/>
                  <a:cs typeface="NikoshBAN" panose="02000000000000000000" pitchFamily="2" charset="0"/>
                </a:rPr>
                <a:t>আহম্মেদ</a:t>
              </a:r>
              <a:endParaRPr lang="en-US" sz="2400" b="1" dirty="0">
                <a:latin typeface="NikoshBAN" panose="02000000000000000000" pitchFamily="2" charset="0"/>
                <a:cs typeface="NikoshBAN" panose="02000000000000000000" pitchFamily="2" charset="0"/>
              </a:endParaRPr>
            </a:p>
          </p:txBody>
        </p:sp>
      </p:grpSp>
      <p:sp>
        <p:nvSpPr>
          <p:cNvPr id="20" name="Rectangle 19"/>
          <p:cNvSpPr/>
          <p:nvPr/>
        </p:nvSpPr>
        <p:spPr>
          <a:xfrm>
            <a:off x="8313537" y="3232637"/>
            <a:ext cx="1492716" cy="523220"/>
          </a:xfrm>
          <a:prstGeom prst="rect">
            <a:avLst/>
          </a:prstGeom>
        </p:spPr>
        <p:txBody>
          <a:bodyPr wrap="none">
            <a:spAutoFit/>
          </a:bodyPr>
          <a:lstStyle/>
          <a:p>
            <a:r>
              <a:rPr lang="as-IN" sz="2800" b="1" dirty="0">
                <a:latin typeface="NikoshBAN" panose="02000000000000000000" pitchFamily="2" charset="0"/>
                <a:cs typeface="NikoshBAN" panose="02000000000000000000" pitchFamily="2" charset="0"/>
              </a:rPr>
              <a:t>মনসুর আলী</a:t>
            </a:r>
            <a:endParaRPr lang="en-US" sz="2800" b="1" dirty="0">
              <a:latin typeface="NikoshBAN" panose="02000000000000000000" pitchFamily="2" charset="0"/>
              <a:cs typeface="NikoshBAN" panose="02000000000000000000" pitchFamily="2" charset="0"/>
            </a:endParaRPr>
          </a:p>
        </p:txBody>
      </p:sp>
      <p:grpSp>
        <p:nvGrpSpPr>
          <p:cNvPr id="18" name="Group 17"/>
          <p:cNvGrpSpPr/>
          <p:nvPr/>
        </p:nvGrpSpPr>
        <p:grpSpPr>
          <a:xfrm>
            <a:off x="7744207" y="1505414"/>
            <a:ext cx="2237994" cy="2077986"/>
            <a:chOff x="6220207" y="1505414"/>
            <a:chExt cx="2237994" cy="2077986"/>
          </a:xfrm>
        </p:grpSpPr>
        <p:pic>
          <p:nvPicPr>
            <p:cNvPr id="11266" name="Picture 2" descr="http://www.gunijan.org.bd/admin/NewsPhoto/Prof_M-Mansur-Al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6427" y="1505414"/>
              <a:ext cx="1871774" cy="20779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220207" y="1827436"/>
              <a:ext cx="548548"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ঘ.</a:t>
              </a:r>
              <a:endParaRPr lang="en-US" sz="4000" dirty="0">
                <a:latin typeface="NikoshBAN" panose="02000000000000000000" pitchFamily="2" charset="0"/>
                <a:cs typeface="NikoshBAN" panose="02000000000000000000" pitchFamily="2" charset="0"/>
              </a:endParaRPr>
            </a:p>
          </p:txBody>
        </p:sp>
      </p:grpSp>
      <p:sp>
        <p:nvSpPr>
          <p:cNvPr id="35" name="TextBox 34"/>
          <p:cNvSpPr txBox="1"/>
          <p:nvPr/>
        </p:nvSpPr>
        <p:spPr>
          <a:xfrm>
            <a:off x="2647926" y="3713202"/>
            <a:ext cx="7162800" cy="55399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3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৪. মুক্তিযুদ্ধের প্রধান সেনাপতি কে ছিলেন?</a:t>
            </a:r>
          </a:p>
        </p:txBody>
      </p:sp>
      <p:grpSp>
        <p:nvGrpSpPr>
          <p:cNvPr id="12" name="Group 11"/>
          <p:cNvGrpSpPr/>
          <p:nvPr/>
        </p:nvGrpSpPr>
        <p:grpSpPr>
          <a:xfrm>
            <a:off x="2062653" y="4266718"/>
            <a:ext cx="2178998" cy="1828618"/>
            <a:chOff x="538653" y="4266718"/>
            <a:chExt cx="2178998" cy="1828618"/>
          </a:xfrm>
        </p:grpSpPr>
        <p:pic>
          <p:nvPicPr>
            <p:cNvPr id="52" name="Picture 2" descr="http://ciu.somewherein.net/ciu/image/71737/xlarge/?token_id=540769cfca03cef7f84119bb8a1b908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697" y="4266718"/>
              <a:ext cx="1624369" cy="1828618"/>
            </a:xfrm>
            <a:prstGeom prst="ellipse">
              <a:avLst/>
            </a:prstGeom>
            <a:ln>
              <a:noFill/>
            </a:ln>
            <a:effectLst>
              <a:softEdge rad="112500"/>
            </a:effectLst>
            <a:extLst/>
          </p:spPr>
        </p:pic>
        <p:sp>
          <p:nvSpPr>
            <p:cNvPr id="38" name="TextBox 37"/>
            <p:cNvSpPr txBox="1"/>
            <p:nvPr/>
          </p:nvSpPr>
          <p:spPr>
            <a:xfrm>
              <a:off x="538653" y="4340821"/>
              <a:ext cx="619080"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ক.</a:t>
              </a:r>
              <a:endParaRPr lang="en-US" sz="4000" dirty="0">
                <a:latin typeface="NikoshBAN" panose="02000000000000000000" pitchFamily="2" charset="0"/>
                <a:cs typeface="NikoshBAN" panose="02000000000000000000" pitchFamily="2" charset="0"/>
              </a:endParaRPr>
            </a:p>
          </p:txBody>
        </p:sp>
        <p:sp>
          <p:nvSpPr>
            <p:cNvPr id="39" name="Rectangle 38"/>
            <p:cNvSpPr/>
            <p:nvPr/>
          </p:nvSpPr>
          <p:spPr>
            <a:xfrm>
              <a:off x="787314" y="5608701"/>
              <a:ext cx="1930337" cy="400110"/>
            </a:xfrm>
            <a:prstGeom prst="rect">
              <a:avLst/>
            </a:prstGeom>
          </p:spPr>
          <p:txBody>
            <a:bodyPr wrap="none">
              <a:spAutoFit/>
            </a:bodyPr>
            <a:lstStyle/>
            <a:p>
              <a:r>
                <a:rPr lang="as-IN" sz="2000" b="1" dirty="0">
                  <a:latin typeface="NikoshBAN" pitchFamily="2" charset="0"/>
                  <a:cs typeface="NikoshBAN" pitchFamily="2" charset="0"/>
                </a:rPr>
                <a:t>মেজর জিয়াউর রহমান</a:t>
              </a:r>
              <a:endParaRPr lang="en-US" sz="2000" b="1" dirty="0">
                <a:latin typeface="NikoshBAN" panose="02000000000000000000" pitchFamily="2" charset="0"/>
                <a:cs typeface="NikoshBAN" panose="02000000000000000000" pitchFamily="2" charset="0"/>
              </a:endParaRPr>
            </a:p>
          </p:txBody>
        </p:sp>
      </p:grpSp>
      <p:grpSp>
        <p:nvGrpSpPr>
          <p:cNvPr id="40" name="Group 39"/>
          <p:cNvGrpSpPr/>
          <p:nvPr/>
        </p:nvGrpSpPr>
        <p:grpSpPr>
          <a:xfrm>
            <a:off x="4042494" y="4419601"/>
            <a:ext cx="1906407" cy="1902411"/>
            <a:chOff x="2339982" y="4419600"/>
            <a:chExt cx="2100141" cy="2062300"/>
          </a:xfrm>
        </p:grpSpPr>
        <p:pic>
          <p:nvPicPr>
            <p:cNvPr id="41" name="Picture 10" descr="http://www.kalerkantho.com/print_edition/admin/news_images/794/image_794_2296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2120" y="4433274"/>
              <a:ext cx="1499424" cy="17695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2" name="Rectangle 41"/>
            <p:cNvSpPr/>
            <p:nvPr/>
          </p:nvSpPr>
          <p:spPr>
            <a:xfrm>
              <a:off x="2668567" y="6048163"/>
              <a:ext cx="1771556" cy="433737"/>
            </a:xfrm>
            <a:prstGeom prst="rect">
              <a:avLst/>
            </a:prstGeom>
          </p:spPr>
          <p:txBody>
            <a:bodyPr wrap="none">
              <a:spAutoFit/>
            </a:bodyPr>
            <a:lstStyle/>
            <a:p>
              <a:r>
                <a:rPr lang="as-IN" sz="2000" b="1" dirty="0">
                  <a:latin typeface="NikoshBAN" panose="02000000000000000000" pitchFamily="2" charset="0"/>
                  <a:cs typeface="NikoshBAN" panose="02000000000000000000" pitchFamily="2" charset="0"/>
                </a:rPr>
                <a:t>এম এ জি ওসমানী</a:t>
              </a:r>
              <a:endParaRPr lang="en-US" sz="2000" b="1" dirty="0">
                <a:latin typeface="NikoshBAN" panose="02000000000000000000" pitchFamily="2" charset="0"/>
                <a:cs typeface="NikoshBAN" panose="02000000000000000000" pitchFamily="2" charset="0"/>
              </a:endParaRPr>
            </a:p>
          </p:txBody>
        </p:sp>
        <p:sp>
          <p:nvSpPr>
            <p:cNvPr id="43" name="TextBox 42"/>
            <p:cNvSpPr txBox="1"/>
            <p:nvPr/>
          </p:nvSpPr>
          <p:spPr>
            <a:xfrm>
              <a:off x="2339982" y="4419600"/>
              <a:ext cx="620186" cy="767381"/>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খ.</a:t>
              </a:r>
              <a:endParaRPr lang="en-US" sz="4000" dirty="0">
                <a:latin typeface="NikoshBAN" panose="02000000000000000000" pitchFamily="2" charset="0"/>
                <a:cs typeface="NikoshBAN" panose="02000000000000000000" pitchFamily="2" charset="0"/>
              </a:endParaRPr>
            </a:p>
          </p:txBody>
        </p:sp>
      </p:grpSp>
      <p:grpSp>
        <p:nvGrpSpPr>
          <p:cNvPr id="13" name="Group 12"/>
          <p:cNvGrpSpPr/>
          <p:nvPr/>
        </p:nvGrpSpPr>
        <p:grpSpPr>
          <a:xfrm>
            <a:off x="7795009" y="4318865"/>
            <a:ext cx="2285999" cy="1736991"/>
            <a:chOff x="6271008" y="4318864"/>
            <a:chExt cx="2285999" cy="1736991"/>
          </a:xfrm>
        </p:grpSpPr>
        <p:sp>
          <p:nvSpPr>
            <p:cNvPr id="50" name="TextBox 49"/>
            <p:cNvSpPr txBox="1"/>
            <p:nvPr/>
          </p:nvSpPr>
          <p:spPr>
            <a:xfrm>
              <a:off x="6278126" y="4419600"/>
              <a:ext cx="548548" cy="707886"/>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ঘ.</a:t>
              </a:r>
              <a:endParaRPr lang="en-US" sz="4000" dirty="0">
                <a:latin typeface="NikoshBAN" panose="02000000000000000000" pitchFamily="2" charset="0"/>
                <a:cs typeface="NikoshBAN" panose="02000000000000000000" pitchFamily="2" charset="0"/>
              </a:endParaRPr>
            </a:p>
          </p:txBody>
        </p:sp>
        <p:grpSp>
          <p:nvGrpSpPr>
            <p:cNvPr id="53" name="Group 52"/>
            <p:cNvGrpSpPr/>
            <p:nvPr/>
          </p:nvGrpSpPr>
          <p:grpSpPr>
            <a:xfrm>
              <a:off x="6271008" y="4318864"/>
              <a:ext cx="2285999" cy="1736991"/>
              <a:chOff x="5086281" y="1040383"/>
              <a:chExt cx="2431151" cy="1965806"/>
            </a:xfrm>
          </p:grpSpPr>
          <p:pic>
            <p:nvPicPr>
              <p:cNvPr id="54" name="Picture 2" descr="http://media.somewhereinblog.net/images/thumbs/farzul_1338546537_67-18_-_k_m.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8800" y="1040383"/>
                <a:ext cx="1219200" cy="1573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5" name="Rectangle 54"/>
              <p:cNvSpPr/>
              <p:nvPr/>
            </p:nvSpPr>
            <p:spPr>
              <a:xfrm>
                <a:off x="5086281" y="2588205"/>
                <a:ext cx="2431151" cy="417984"/>
              </a:xfrm>
              <a:prstGeom prst="rect">
                <a:avLst/>
              </a:prstGeom>
            </p:spPr>
            <p:txBody>
              <a:bodyPr wrap="square">
                <a:spAutoFit/>
              </a:bodyPr>
              <a:lstStyle/>
              <a:p>
                <a:r>
                  <a:rPr lang="as-IN" b="1" dirty="0">
                    <a:ln w="0"/>
                    <a:effectLst>
                      <a:outerShdw blurRad="38100" dist="19050" dir="2700000" algn="tl" rotWithShape="0">
                        <a:schemeClr val="dk1">
                          <a:alpha val="40000"/>
                        </a:schemeClr>
                      </a:outerShdw>
                    </a:effectLst>
                    <a:latin typeface="NikoshBAN" pitchFamily="2" charset="0"/>
                    <a:cs typeface="NikoshBAN" pitchFamily="2" charset="0"/>
                  </a:rPr>
                  <a:t>মেজর খালেদ মোশাররফ</a:t>
                </a:r>
                <a:endParaRPr lang="en-US"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grpSp>
      </p:grpSp>
      <p:grpSp>
        <p:nvGrpSpPr>
          <p:cNvPr id="15" name="Group 14"/>
          <p:cNvGrpSpPr/>
          <p:nvPr/>
        </p:nvGrpSpPr>
        <p:grpSpPr>
          <a:xfrm>
            <a:off x="5984209" y="4461145"/>
            <a:ext cx="2069680" cy="1667848"/>
            <a:chOff x="4370860" y="4461144"/>
            <a:chExt cx="2354992" cy="1851950"/>
          </a:xfrm>
        </p:grpSpPr>
        <p:sp>
          <p:nvSpPr>
            <p:cNvPr id="46" name="TextBox 45"/>
            <p:cNvSpPr txBox="1"/>
            <p:nvPr/>
          </p:nvSpPr>
          <p:spPr>
            <a:xfrm>
              <a:off x="4370860" y="4461144"/>
              <a:ext cx="640583" cy="786025"/>
            </a:xfrm>
            <a:prstGeom prst="rect">
              <a:avLst/>
            </a:prstGeom>
            <a:noFill/>
          </p:spPr>
          <p:txBody>
            <a:bodyPr wrap="none" rtlCol="0">
              <a:spAutoFit/>
            </a:bodyPr>
            <a:lstStyle/>
            <a:p>
              <a:r>
                <a:rPr lang="bn-BD" sz="4000" dirty="0">
                  <a:latin typeface="NikoshBAN" panose="02000000000000000000" pitchFamily="2" charset="0"/>
                  <a:cs typeface="NikoshBAN" panose="02000000000000000000" pitchFamily="2" charset="0"/>
                </a:rPr>
                <a:t>খ.</a:t>
              </a:r>
              <a:endParaRPr lang="en-US" sz="4000" dirty="0">
                <a:latin typeface="NikoshBAN" panose="02000000000000000000" pitchFamily="2" charset="0"/>
                <a:cs typeface="NikoshBAN" panose="02000000000000000000" pitchFamily="2" charset="0"/>
              </a:endParaRPr>
            </a:p>
          </p:txBody>
        </p:sp>
        <p:pic>
          <p:nvPicPr>
            <p:cNvPr id="57" name="Picture 4" descr="http://ciu.somewherein.net/ciu/image/71779/xlarge/?token_id=0af2fad0d89faff078a99579001b0aa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9347" y="4580862"/>
              <a:ext cx="1368234" cy="1394019"/>
            </a:xfrm>
            <a:prstGeom prst="rect">
              <a:avLst/>
            </a:prstGeom>
            <a:ln>
              <a:noFill/>
            </a:ln>
            <a:effectLst>
              <a:softEdge rad="112500"/>
            </a:effectLst>
            <a:extLst/>
          </p:spPr>
        </p:pic>
        <p:sp>
          <p:nvSpPr>
            <p:cNvPr id="58" name="Rectangle 57"/>
            <p:cNvSpPr/>
            <p:nvPr/>
          </p:nvSpPr>
          <p:spPr>
            <a:xfrm>
              <a:off x="4584131" y="5937169"/>
              <a:ext cx="2141721" cy="375925"/>
            </a:xfrm>
            <a:prstGeom prst="rect">
              <a:avLst/>
            </a:prstGeom>
          </p:spPr>
          <p:txBody>
            <a:bodyPr wrap="none">
              <a:spAutoFit/>
            </a:bodyPr>
            <a:lstStyle/>
            <a:p>
              <a:r>
                <a:rPr lang="as-IN" sz="1600" b="1" dirty="0">
                  <a:ln w="0"/>
                  <a:effectLst>
                    <a:outerShdw blurRad="38100" dist="19050" dir="2700000" algn="tl" rotWithShape="0">
                      <a:schemeClr val="dk1">
                        <a:alpha val="40000"/>
                      </a:schemeClr>
                    </a:outerShdw>
                  </a:effectLst>
                  <a:latin typeface="NikoshBAN" pitchFamily="2" charset="0"/>
                  <a:cs typeface="NikoshBAN" pitchFamily="2" charset="0"/>
                </a:rPr>
                <a:t>গ্রুপ ক্যাপ্টেন এ কে খন্দকার</a:t>
              </a:r>
              <a:endParaRPr lang="en-US" sz="16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36" name="Rounded Rectangle 35"/>
          <p:cNvSpPr/>
          <p:nvPr/>
        </p:nvSpPr>
        <p:spPr>
          <a:xfrm>
            <a:off x="4763894" y="457200"/>
            <a:ext cx="2311002" cy="557936"/>
          </a:xfrm>
          <a:prstGeom prst="roundRect">
            <a:avLst/>
          </a:prstGeom>
          <a:gradFill flip="none" rotWithShape="1">
            <a:gsLst>
              <a:gs pos="0">
                <a:srgbClr val="FFFF00"/>
              </a:gs>
              <a:gs pos="45000">
                <a:srgbClr val="FF7A00"/>
              </a:gs>
              <a:gs pos="70000">
                <a:srgbClr val="FF0300"/>
              </a:gs>
              <a:gs pos="100000">
                <a:srgbClr val="4D0808"/>
              </a:gs>
            </a:gsLst>
            <a:path path="rect">
              <a:fillToRect l="50000" t="50000" r="50000" b="50000"/>
            </a:path>
            <a:tileRect/>
          </a:gradFill>
          <a:ln cap="rnd">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lumMod val="95000"/>
                    <a:lumOff val="5000"/>
                  </a:schemeClr>
                </a:solidFill>
                <a:latin typeface="NikoshBAN" panose="02000000000000000000" pitchFamily="2" charset="0"/>
                <a:cs typeface="NikoshBAN" panose="02000000000000000000" pitchFamily="2" charset="0"/>
              </a:rPr>
              <a:t>মূল্যায়ন</a:t>
            </a:r>
            <a:endParaRPr lang="en-US" sz="4000" b="1" dirty="0">
              <a:solidFill>
                <a:schemeClr val="tx1">
                  <a:lumMod val="95000"/>
                  <a:lumOff val="5000"/>
                </a:schemeClr>
              </a:solidFill>
              <a:latin typeface="NikoshBAN" panose="02000000000000000000" pitchFamily="2" charset="0"/>
              <a:cs typeface="NikoshBAN" panose="02000000000000000000" pitchFamily="2" charset="0"/>
            </a:endParaRPr>
          </a:p>
        </p:txBody>
      </p:sp>
      <p:grpSp>
        <p:nvGrpSpPr>
          <p:cNvPr id="37" name="Group 36"/>
          <p:cNvGrpSpPr/>
          <p:nvPr/>
        </p:nvGrpSpPr>
        <p:grpSpPr>
          <a:xfrm>
            <a:off x="5872631" y="1896057"/>
            <a:ext cx="731266" cy="616731"/>
            <a:chOff x="7086600" y="4953652"/>
            <a:chExt cx="1037453" cy="914400"/>
          </a:xfrm>
        </p:grpSpPr>
        <p:cxnSp>
          <p:nvCxnSpPr>
            <p:cNvPr id="44" name="Straight Connector 43"/>
            <p:cNvCxnSpPr/>
            <p:nvPr/>
          </p:nvCxnSpPr>
          <p:spPr>
            <a:xfrm flipH="1">
              <a:off x="7355126" y="4953652"/>
              <a:ext cx="768927" cy="914400"/>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86600" y="5410852"/>
              <a:ext cx="268526" cy="40805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3834474" y="1829031"/>
            <a:ext cx="545699" cy="512116"/>
            <a:chOff x="5717597" y="1752600"/>
            <a:chExt cx="680605" cy="609600"/>
          </a:xfrm>
        </p:grpSpPr>
        <p:cxnSp>
          <p:nvCxnSpPr>
            <p:cNvPr id="48" name="Straight Connector 47"/>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026024" y="1854176"/>
            <a:ext cx="545699" cy="512116"/>
            <a:chOff x="5717597" y="1752600"/>
            <a:chExt cx="680605" cy="609600"/>
          </a:xfrm>
        </p:grpSpPr>
        <p:cxnSp>
          <p:nvCxnSpPr>
            <p:cNvPr id="56" name="Straight Connector 55"/>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7694612" y="1914601"/>
            <a:ext cx="545699" cy="512116"/>
            <a:chOff x="5717597" y="1752600"/>
            <a:chExt cx="680605" cy="609600"/>
          </a:xfrm>
        </p:grpSpPr>
        <p:cxnSp>
          <p:nvCxnSpPr>
            <p:cNvPr id="61" name="Straight Connector 60"/>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4095843" y="4437994"/>
            <a:ext cx="731266" cy="616731"/>
            <a:chOff x="7086600" y="4953652"/>
            <a:chExt cx="1037453" cy="914400"/>
          </a:xfrm>
        </p:grpSpPr>
        <p:cxnSp>
          <p:nvCxnSpPr>
            <p:cNvPr id="64" name="Straight Connector 63"/>
            <p:cNvCxnSpPr/>
            <p:nvPr/>
          </p:nvCxnSpPr>
          <p:spPr>
            <a:xfrm flipH="1">
              <a:off x="7355126" y="4953652"/>
              <a:ext cx="768927" cy="914400"/>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086600" y="5410852"/>
              <a:ext cx="268526" cy="40805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046354" y="4485253"/>
            <a:ext cx="525369" cy="553055"/>
            <a:chOff x="5717597" y="1752600"/>
            <a:chExt cx="680605" cy="609600"/>
          </a:xfrm>
        </p:grpSpPr>
        <p:cxnSp>
          <p:nvCxnSpPr>
            <p:cNvPr id="67" name="Straight Connector 66"/>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5891500" y="4551751"/>
            <a:ext cx="545699" cy="512116"/>
            <a:chOff x="5717597" y="1752600"/>
            <a:chExt cx="680605" cy="609600"/>
          </a:xfrm>
        </p:grpSpPr>
        <p:cxnSp>
          <p:nvCxnSpPr>
            <p:cNvPr id="70" name="Straight Connector 69"/>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7767839" y="4566552"/>
            <a:ext cx="545699" cy="512116"/>
            <a:chOff x="5717597" y="1752600"/>
            <a:chExt cx="680605" cy="609600"/>
          </a:xfrm>
        </p:grpSpPr>
        <p:cxnSp>
          <p:nvCxnSpPr>
            <p:cNvPr id="73" name="Straight Connector 72"/>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8912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3000" fill="hold"/>
                                        <p:tgtEl>
                                          <p:spTgt spid="51"/>
                                        </p:tgtEl>
                                        <p:attrNameLst>
                                          <p:attrName>ppt_w</p:attrName>
                                        </p:attrNameLst>
                                      </p:cBhvr>
                                      <p:tavLst>
                                        <p:tav tm="0">
                                          <p:val>
                                            <p:fltVal val="0"/>
                                          </p:val>
                                        </p:tav>
                                        <p:tav tm="100000">
                                          <p:val>
                                            <p:strVal val="#ppt_w"/>
                                          </p:val>
                                        </p:tav>
                                      </p:tavLst>
                                    </p:anim>
                                    <p:anim calcmode="lin" valueType="num">
                                      <p:cBhvr>
                                        <p:cTn id="8" dur="3000" fill="hold"/>
                                        <p:tgtEl>
                                          <p:spTgt spid="51"/>
                                        </p:tgtEl>
                                        <p:attrNameLst>
                                          <p:attrName>ppt_h</p:attrName>
                                        </p:attrNameLst>
                                      </p:cBhvr>
                                      <p:tavLst>
                                        <p:tav tm="0">
                                          <p:val>
                                            <p:fltVal val="0"/>
                                          </p:val>
                                        </p:tav>
                                        <p:tav tm="100000">
                                          <p:val>
                                            <p:strVal val="#ppt_h"/>
                                          </p:val>
                                        </p:tav>
                                      </p:tavLst>
                                    </p:anim>
                                    <p:animEffect transition="in" filter="fade">
                                      <p:cBhvr>
                                        <p:cTn id="9" dur="3000"/>
                                        <p:tgtEl>
                                          <p:spTgt spid="51"/>
                                        </p:tgtEl>
                                      </p:cBhvr>
                                    </p:animEffect>
                                  </p:childTnLst>
                                  <p:subTnLst>
                                    <p:set>
                                      <p:cBhvr override="childStyle">
                                        <p:cTn dur="1" fill="hold" display="0" masterRel="sameClick" afterEffect="1">
                                          <p:stCondLst>
                                            <p:cond evt="end" delay="0">
                                              <p:tn val="5"/>
                                            </p:cond>
                                          </p:stCondLst>
                                        </p:cTn>
                                        <p:tgtEl>
                                          <p:spTgt spid="51"/>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qw.wav"/>
                                        </p:tgtEl>
                                      </p:cMediaNode>
                                    </p:audio>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3000" fill="hold"/>
                                        <p:tgtEl>
                                          <p:spTgt spid="47"/>
                                        </p:tgtEl>
                                        <p:attrNameLst>
                                          <p:attrName>ppt_w</p:attrName>
                                        </p:attrNameLst>
                                      </p:cBhvr>
                                      <p:tavLst>
                                        <p:tav tm="0">
                                          <p:val>
                                            <p:fltVal val="0"/>
                                          </p:val>
                                        </p:tav>
                                        <p:tav tm="100000">
                                          <p:val>
                                            <p:strVal val="#ppt_w"/>
                                          </p:val>
                                        </p:tav>
                                      </p:tavLst>
                                    </p:anim>
                                    <p:anim calcmode="lin" valueType="num">
                                      <p:cBhvr>
                                        <p:cTn id="16" dur="3000" fill="hold"/>
                                        <p:tgtEl>
                                          <p:spTgt spid="47"/>
                                        </p:tgtEl>
                                        <p:attrNameLst>
                                          <p:attrName>ppt_h</p:attrName>
                                        </p:attrNameLst>
                                      </p:cBhvr>
                                      <p:tavLst>
                                        <p:tav tm="0">
                                          <p:val>
                                            <p:fltVal val="0"/>
                                          </p:val>
                                        </p:tav>
                                        <p:tav tm="100000">
                                          <p:val>
                                            <p:strVal val="#ppt_h"/>
                                          </p:val>
                                        </p:tav>
                                      </p:tavLst>
                                    </p:anim>
                                    <p:animEffect transition="in" filter="fade">
                                      <p:cBhvr>
                                        <p:cTn id="17" dur="3000"/>
                                        <p:tgtEl>
                                          <p:spTgt spid="47"/>
                                        </p:tgtEl>
                                      </p:cBhvr>
                                    </p:animEffect>
                                  </p:childTnLst>
                                  <p:subTnLst>
                                    <p:set>
                                      <p:cBhvr override="childStyle">
                                        <p:cTn dur="1" fill="hold" display="0" masterRel="sameClick" afterEffect="1">
                                          <p:stCondLst>
                                            <p:cond evt="end" delay="0">
                                              <p:tn val="13"/>
                                            </p:cond>
                                          </p:stCondLst>
                                        </p:cTn>
                                        <p:tgtEl>
                                          <p:spTgt spid="47"/>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3" name="qw.wav"/>
                                        </p:tgtEl>
                                      </p:cMediaNode>
                                    </p:audio>
                                  </p:sub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3000" fill="hold"/>
                                        <p:tgtEl>
                                          <p:spTgt spid="37"/>
                                        </p:tgtEl>
                                        <p:attrNameLst>
                                          <p:attrName>ppt_w</p:attrName>
                                        </p:attrNameLst>
                                      </p:cBhvr>
                                      <p:tavLst>
                                        <p:tav tm="0">
                                          <p:val>
                                            <p:fltVal val="0"/>
                                          </p:val>
                                        </p:tav>
                                        <p:tav tm="100000">
                                          <p:val>
                                            <p:strVal val="#ppt_w"/>
                                          </p:val>
                                        </p:tav>
                                      </p:tavLst>
                                    </p:anim>
                                    <p:anim calcmode="lin" valueType="num">
                                      <p:cBhvr>
                                        <p:cTn id="24" dur="3000" fill="hold"/>
                                        <p:tgtEl>
                                          <p:spTgt spid="37"/>
                                        </p:tgtEl>
                                        <p:attrNameLst>
                                          <p:attrName>ppt_h</p:attrName>
                                        </p:attrNameLst>
                                      </p:cBhvr>
                                      <p:tavLst>
                                        <p:tav tm="0">
                                          <p:val>
                                            <p:fltVal val="0"/>
                                          </p:val>
                                        </p:tav>
                                        <p:tav tm="100000">
                                          <p:val>
                                            <p:strVal val="#ppt_h"/>
                                          </p:val>
                                        </p:tav>
                                      </p:tavLst>
                                    </p:anim>
                                    <p:animEffect transition="in" filter="fade">
                                      <p:cBhvr>
                                        <p:cTn id="25" dur="30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4" name="12233.wav"/>
                                        </p:tgtEl>
                                      </p:cMediaNode>
                                    </p:audio>
                                  </p:sub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3000" fill="hold"/>
                                        <p:tgtEl>
                                          <p:spTgt spid="60"/>
                                        </p:tgtEl>
                                        <p:attrNameLst>
                                          <p:attrName>ppt_w</p:attrName>
                                        </p:attrNameLst>
                                      </p:cBhvr>
                                      <p:tavLst>
                                        <p:tav tm="0">
                                          <p:val>
                                            <p:fltVal val="0"/>
                                          </p:val>
                                        </p:tav>
                                        <p:tav tm="100000">
                                          <p:val>
                                            <p:strVal val="#ppt_w"/>
                                          </p:val>
                                        </p:tav>
                                      </p:tavLst>
                                    </p:anim>
                                    <p:anim calcmode="lin" valueType="num">
                                      <p:cBhvr>
                                        <p:cTn id="32" dur="3000" fill="hold"/>
                                        <p:tgtEl>
                                          <p:spTgt spid="60"/>
                                        </p:tgtEl>
                                        <p:attrNameLst>
                                          <p:attrName>ppt_h</p:attrName>
                                        </p:attrNameLst>
                                      </p:cBhvr>
                                      <p:tavLst>
                                        <p:tav tm="0">
                                          <p:val>
                                            <p:fltVal val="0"/>
                                          </p:val>
                                        </p:tav>
                                        <p:tav tm="100000">
                                          <p:val>
                                            <p:strVal val="#ppt_h"/>
                                          </p:val>
                                        </p:tav>
                                      </p:tavLst>
                                    </p:anim>
                                    <p:animEffect transition="in" filter="fade">
                                      <p:cBhvr>
                                        <p:cTn id="33" dur="3000"/>
                                        <p:tgtEl>
                                          <p:spTgt spid="60"/>
                                        </p:tgtEl>
                                      </p:cBhvr>
                                    </p:animEffect>
                                  </p:childTnLst>
                                  <p:subTnLst>
                                    <p:set>
                                      <p:cBhvr override="childStyle">
                                        <p:cTn dur="1" fill="hold" display="0" masterRel="sameClick" afterEffect="1">
                                          <p:stCondLst>
                                            <p:cond evt="end" delay="0">
                                              <p:tn val="29"/>
                                            </p:cond>
                                          </p:stCondLst>
                                        </p:cTn>
                                        <p:tgtEl>
                                          <p:spTgt spid="60"/>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qw.wav"/>
                                        </p:tgtEl>
                                      </p:cMediaNode>
                                    </p:audio>
                                  </p:sub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3000" fill="hold"/>
                                        <p:tgtEl>
                                          <p:spTgt spid="66"/>
                                        </p:tgtEl>
                                        <p:attrNameLst>
                                          <p:attrName>ppt_w</p:attrName>
                                        </p:attrNameLst>
                                      </p:cBhvr>
                                      <p:tavLst>
                                        <p:tav tm="0">
                                          <p:val>
                                            <p:fltVal val="0"/>
                                          </p:val>
                                        </p:tav>
                                        <p:tav tm="100000">
                                          <p:val>
                                            <p:strVal val="#ppt_w"/>
                                          </p:val>
                                        </p:tav>
                                      </p:tavLst>
                                    </p:anim>
                                    <p:anim calcmode="lin" valueType="num">
                                      <p:cBhvr>
                                        <p:cTn id="40" dur="3000" fill="hold"/>
                                        <p:tgtEl>
                                          <p:spTgt spid="66"/>
                                        </p:tgtEl>
                                        <p:attrNameLst>
                                          <p:attrName>ppt_h</p:attrName>
                                        </p:attrNameLst>
                                      </p:cBhvr>
                                      <p:tavLst>
                                        <p:tav tm="0">
                                          <p:val>
                                            <p:fltVal val="0"/>
                                          </p:val>
                                        </p:tav>
                                        <p:tav tm="100000">
                                          <p:val>
                                            <p:strVal val="#ppt_h"/>
                                          </p:val>
                                        </p:tav>
                                      </p:tavLst>
                                    </p:anim>
                                    <p:animEffect transition="in" filter="fade">
                                      <p:cBhvr>
                                        <p:cTn id="41" dur="3000"/>
                                        <p:tgtEl>
                                          <p:spTgt spid="66"/>
                                        </p:tgtEl>
                                      </p:cBhvr>
                                    </p:animEffect>
                                  </p:childTnLst>
                                  <p:subTnLst>
                                    <p:set>
                                      <p:cBhvr override="childStyle">
                                        <p:cTn dur="1" fill="hold" display="0" masterRel="sameClick" afterEffect="1">
                                          <p:stCondLst>
                                            <p:cond evt="end" delay="0">
                                              <p:tn val="37"/>
                                            </p:cond>
                                          </p:stCondLst>
                                        </p:cTn>
                                        <p:tgtEl>
                                          <p:spTgt spid="66"/>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3" name="qw.wav"/>
                                        </p:tgtEl>
                                      </p:cMediaNode>
                                    </p:audio>
                                  </p:sub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40"/>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3000" fill="hold"/>
                                        <p:tgtEl>
                                          <p:spTgt spid="63"/>
                                        </p:tgtEl>
                                        <p:attrNameLst>
                                          <p:attrName>ppt_w</p:attrName>
                                        </p:attrNameLst>
                                      </p:cBhvr>
                                      <p:tavLst>
                                        <p:tav tm="0">
                                          <p:val>
                                            <p:fltVal val="0"/>
                                          </p:val>
                                        </p:tav>
                                        <p:tav tm="100000">
                                          <p:val>
                                            <p:strVal val="#ppt_w"/>
                                          </p:val>
                                        </p:tav>
                                      </p:tavLst>
                                    </p:anim>
                                    <p:anim calcmode="lin" valueType="num">
                                      <p:cBhvr>
                                        <p:cTn id="48" dur="3000" fill="hold"/>
                                        <p:tgtEl>
                                          <p:spTgt spid="63"/>
                                        </p:tgtEl>
                                        <p:attrNameLst>
                                          <p:attrName>ppt_h</p:attrName>
                                        </p:attrNameLst>
                                      </p:cBhvr>
                                      <p:tavLst>
                                        <p:tav tm="0">
                                          <p:val>
                                            <p:fltVal val="0"/>
                                          </p:val>
                                        </p:tav>
                                        <p:tav tm="100000">
                                          <p:val>
                                            <p:strVal val="#ppt_h"/>
                                          </p:val>
                                        </p:tav>
                                      </p:tavLst>
                                    </p:anim>
                                    <p:animEffect transition="in" filter="fade">
                                      <p:cBhvr>
                                        <p:cTn id="49" dur="3000"/>
                                        <p:tgtEl>
                                          <p:spTgt spid="63"/>
                                        </p:tgtEl>
                                      </p:cBhvr>
                                    </p:animEffect>
                                  </p:childTnLst>
                                  <p:subTnLst>
                                    <p:set>
                                      <p:cBhvr override="childStyle">
                                        <p:cTn dur="1" fill="hold" display="0" masterRel="nextClick" afterEffect="1"/>
                                        <p:tgtEl>
                                          <p:spTgt spid="6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4" name="12233.wav"/>
                                        </p:tgtEl>
                                      </p:cMediaNode>
                                    </p:audio>
                                  </p:sub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p:cTn id="55" dur="3000" fill="hold"/>
                                        <p:tgtEl>
                                          <p:spTgt spid="69"/>
                                        </p:tgtEl>
                                        <p:attrNameLst>
                                          <p:attrName>ppt_w</p:attrName>
                                        </p:attrNameLst>
                                      </p:cBhvr>
                                      <p:tavLst>
                                        <p:tav tm="0">
                                          <p:val>
                                            <p:fltVal val="0"/>
                                          </p:val>
                                        </p:tav>
                                        <p:tav tm="100000">
                                          <p:val>
                                            <p:strVal val="#ppt_w"/>
                                          </p:val>
                                        </p:tav>
                                      </p:tavLst>
                                    </p:anim>
                                    <p:anim calcmode="lin" valueType="num">
                                      <p:cBhvr>
                                        <p:cTn id="56" dur="3000" fill="hold"/>
                                        <p:tgtEl>
                                          <p:spTgt spid="69"/>
                                        </p:tgtEl>
                                        <p:attrNameLst>
                                          <p:attrName>ppt_h</p:attrName>
                                        </p:attrNameLst>
                                      </p:cBhvr>
                                      <p:tavLst>
                                        <p:tav tm="0">
                                          <p:val>
                                            <p:fltVal val="0"/>
                                          </p:val>
                                        </p:tav>
                                        <p:tav tm="100000">
                                          <p:val>
                                            <p:strVal val="#ppt_h"/>
                                          </p:val>
                                        </p:tav>
                                      </p:tavLst>
                                    </p:anim>
                                    <p:animEffect transition="in" filter="fade">
                                      <p:cBhvr>
                                        <p:cTn id="57" dur="3000"/>
                                        <p:tgtEl>
                                          <p:spTgt spid="69"/>
                                        </p:tgtEl>
                                      </p:cBhvr>
                                    </p:animEffect>
                                  </p:childTnLst>
                                  <p:subTnLst>
                                    <p:set>
                                      <p:cBhvr override="childStyle">
                                        <p:cTn dur="1" fill="hold" display="0" masterRel="sameClick" afterEffect="1">
                                          <p:stCondLst>
                                            <p:cond evt="end" delay="0">
                                              <p:tn val="53"/>
                                            </p:cond>
                                          </p:stCondLst>
                                        </p:cTn>
                                        <p:tgtEl>
                                          <p:spTgt spid="69"/>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3" name="qw.wav"/>
                                        </p:tgtEl>
                                      </p:cMediaNode>
                                    </p:audio>
                                  </p:sub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3"/>
                    </p:tgtEl>
                  </p:cond>
                </p:stCondLst>
                <p:endSync evt="end" delay="0">
                  <p:rtn val="all"/>
                </p:endSync>
                <p:childTnLst>
                  <p:par>
                    <p:cTn id="59" fill="hold">
                      <p:stCondLst>
                        <p:cond delay="0"/>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p:cTn id="63" dur="3000" fill="hold"/>
                                        <p:tgtEl>
                                          <p:spTgt spid="72"/>
                                        </p:tgtEl>
                                        <p:attrNameLst>
                                          <p:attrName>ppt_w</p:attrName>
                                        </p:attrNameLst>
                                      </p:cBhvr>
                                      <p:tavLst>
                                        <p:tav tm="0">
                                          <p:val>
                                            <p:fltVal val="0"/>
                                          </p:val>
                                        </p:tav>
                                        <p:tav tm="100000">
                                          <p:val>
                                            <p:strVal val="#ppt_w"/>
                                          </p:val>
                                        </p:tav>
                                      </p:tavLst>
                                    </p:anim>
                                    <p:anim calcmode="lin" valueType="num">
                                      <p:cBhvr>
                                        <p:cTn id="64" dur="3000" fill="hold"/>
                                        <p:tgtEl>
                                          <p:spTgt spid="72"/>
                                        </p:tgtEl>
                                        <p:attrNameLst>
                                          <p:attrName>ppt_h</p:attrName>
                                        </p:attrNameLst>
                                      </p:cBhvr>
                                      <p:tavLst>
                                        <p:tav tm="0">
                                          <p:val>
                                            <p:fltVal val="0"/>
                                          </p:val>
                                        </p:tav>
                                        <p:tav tm="100000">
                                          <p:val>
                                            <p:strVal val="#ppt_h"/>
                                          </p:val>
                                        </p:tav>
                                      </p:tavLst>
                                    </p:anim>
                                    <p:animEffect transition="in" filter="fade">
                                      <p:cBhvr>
                                        <p:cTn id="65" dur="3000"/>
                                        <p:tgtEl>
                                          <p:spTgt spid="72"/>
                                        </p:tgtEl>
                                      </p:cBhvr>
                                    </p:animEffect>
                                  </p:childTnLst>
                                  <p:subTnLst>
                                    <p:set>
                                      <p:cBhvr override="childStyle">
                                        <p:cTn dur="1" fill="hold" display="0" masterRel="sameClick" afterEffect="1">
                                          <p:stCondLst>
                                            <p:cond evt="end" delay="0">
                                              <p:tn val="61"/>
                                            </p:cond>
                                          </p:stCondLst>
                                        </p:cTn>
                                        <p:tgtEl>
                                          <p:spTgt spid="72"/>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3" name="qw.wav"/>
                                        </p:tgtEl>
                                      </p:cMediaNode>
                                    </p:audio>
                                  </p:subTnLst>
                                </p:cTn>
                              </p:par>
                            </p:childTnLst>
                          </p:cTn>
                        </p:par>
                      </p:childTnLst>
                    </p:cTn>
                  </p:par>
                </p:childTnLst>
              </p:cTn>
              <p:nextCondLst>
                <p:cond evt="onClick" delay="0">
                  <p:tgtEl>
                    <p:spTgt spid="1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981200" y="2057400"/>
            <a:ext cx="8229600"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657766" y="997804"/>
            <a:ext cx="2943434" cy="830997"/>
          </a:xfrm>
          <a:prstGeom prst="rect">
            <a:avLst/>
          </a:prstGeom>
          <a:solidFill>
            <a:srgbClr val="00B050"/>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800" b="1" kern="11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ea typeface="NikoshBAN" pitchFamily="2" charset="0"/>
                <a:cs typeface="SolaimanLipi" pitchFamily="65" charset="0"/>
                <a:sym typeface="Wingdings"/>
              </a:rPr>
              <a:t></a:t>
            </a:r>
            <a:r>
              <a:rPr lang="bn-BD" sz="48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grpSp>
        <p:nvGrpSpPr>
          <p:cNvPr id="4" name="Group 3"/>
          <p:cNvGrpSpPr/>
          <p:nvPr/>
        </p:nvGrpSpPr>
        <p:grpSpPr>
          <a:xfrm>
            <a:off x="3657600" y="411480"/>
            <a:ext cx="2868039" cy="2407920"/>
            <a:chOff x="2868829" y="762000"/>
            <a:chExt cx="3643185" cy="3017520"/>
          </a:xfrm>
        </p:grpSpPr>
        <p:pic>
          <p:nvPicPr>
            <p:cNvPr id="5" name="Picture 4" descr="home-icon.jpg"/>
            <p:cNvPicPr>
              <a:picLocks noChangeAspect="1"/>
            </p:cNvPicPr>
            <p:nvPr/>
          </p:nvPicPr>
          <p:blipFill>
            <a:blip r:embed="rId3">
              <a:lum bright="40000" contrast="-4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68829" y="762000"/>
              <a:ext cx="3581400" cy="2865120"/>
            </a:xfrm>
            <a:prstGeom prst="ellipse">
              <a:avLst/>
            </a:prstGeom>
            <a:ln w="34925">
              <a:solidFill>
                <a:schemeClr val="tx1"/>
              </a:solidFill>
            </a:ln>
            <a:effectLst>
              <a:softEdge rad="112500"/>
            </a:effectLst>
          </p:spPr>
        </p:pic>
        <p:sp>
          <p:nvSpPr>
            <p:cNvPr id="6" name="Oval 5"/>
            <p:cNvSpPr/>
            <p:nvPr/>
          </p:nvSpPr>
          <p:spPr>
            <a:xfrm>
              <a:off x="3159214"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2106464" y="3446539"/>
            <a:ext cx="7542152" cy="1446550"/>
          </a:xfrm>
          <a:prstGeom prst="rect">
            <a:avLst/>
          </a:prstGeom>
        </p:spPr>
        <p:txBody>
          <a:bodyPr wrap="square">
            <a:spAutoFit/>
          </a:bodyPr>
          <a:lstStyle/>
          <a:p>
            <a:pPr algn="ctr"/>
            <a:r>
              <a:rPr lang="en-US" sz="4400" b="1" spc="50" dirty="0">
                <a:ln w="11430"/>
                <a:effectLst>
                  <a:outerShdw blurRad="76200" dist="50800" dir="5400000" algn="tl" rotWithShape="0">
                    <a:srgbClr val="000000">
                      <a:alpha val="65000"/>
                    </a:srgbClr>
                  </a:outerShdw>
                </a:effectLst>
                <a:latin typeface="NikoshBAN" pitchFamily="2" charset="0"/>
                <a:cs typeface="NikoshBAN" pitchFamily="2" charset="0"/>
              </a:rPr>
              <a:t>◊</a:t>
            </a:r>
            <a:r>
              <a:rPr lang="bn-BD" sz="4400" b="1" spc="50" dirty="0">
                <a:ln w="11430"/>
                <a:effectLst>
                  <a:outerShdw blurRad="76200" dist="50800" dir="5400000" algn="tl" rotWithShape="0">
                    <a:srgbClr val="000000">
                      <a:alpha val="65000"/>
                    </a:srgbClr>
                  </a:outerShdw>
                </a:effectLst>
                <a:latin typeface="NikoshBAN" pitchFamily="2" charset="0"/>
                <a:cs typeface="NikoshBAN" pitchFamily="2" charset="0"/>
              </a:rPr>
              <a:t>মুজিবনগর সরকারের কার্যক্রম ছিল </a:t>
            </a:r>
            <a:endParaRPr lang="en-US" sz="44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4400" b="1" spc="50" dirty="0">
                <a:ln w="11430"/>
                <a:effectLst>
                  <a:outerShdw blurRad="76200" dist="50800" dir="5400000" algn="tl" rotWithShape="0">
                    <a:srgbClr val="000000">
                      <a:alpha val="65000"/>
                    </a:srgbClr>
                  </a:outerShdw>
                </a:effectLst>
                <a:latin typeface="NikoshBAN" pitchFamily="2" charset="0"/>
                <a:cs typeface="NikoshBAN" pitchFamily="2" charset="0"/>
              </a:rPr>
              <a:t>সময়োপযোগী-বিশ্লেষণ কর।</a:t>
            </a:r>
          </a:p>
        </p:txBody>
      </p:sp>
      <p:cxnSp>
        <p:nvCxnSpPr>
          <p:cNvPr id="9" name="Straight Connector 8"/>
          <p:cNvCxnSpPr/>
          <p:nvPr/>
        </p:nvCxnSpPr>
        <p:spPr>
          <a:xfrm>
            <a:off x="2362200" y="5197889"/>
            <a:ext cx="74676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600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2743201" y="4247866"/>
            <a:ext cx="7239000" cy="809390"/>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bn-IN" sz="36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করোনা ভাইরাস মুক্ত থাকতে সচেতন হও</a:t>
            </a:r>
            <a:r>
              <a:rPr lang="bn-BD" sz="36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endParaRPr lang="en-US" sz="3600" b="1" spc="50" dirty="0">
              <a:ln w="11430"/>
              <a:solidFill>
                <a:srgbClr val="C00000"/>
              </a:solidFill>
              <a:effectLst>
                <a:outerShdw blurRad="76200" dist="50800" dir="5400000" algn="tl" rotWithShape="0">
                  <a:srgbClr val="000000">
                    <a:alpha val="65000"/>
                  </a:srgbClr>
                </a:outerShdw>
              </a:effectLst>
            </a:endParaRPr>
          </a:p>
        </p:txBody>
      </p:sp>
      <p:sp>
        <p:nvSpPr>
          <p:cNvPr id="4" name="Rectangle 3"/>
          <p:cNvSpPr/>
          <p:nvPr/>
        </p:nvSpPr>
        <p:spPr>
          <a:xfrm>
            <a:off x="2486737" y="738118"/>
            <a:ext cx="7751927"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000" b="1" dirty="0" smtClean="0">
                <a:ln w="11430"/>
                <a:effectLst>
                  <a:outerShdw blurRad="50800" dist="39000" dir="5460000" algn="tl">
                    <a:srgbClr val="000000">
                      <a:alpha val="38000"/>
                    </a:srgbClr>
                  </a:outerShdw>
                </a:effectLst>
                <a:latin typeface="NikoshBAN" pitchFamily="2" charset="0"/>
                <a:cs typeface="NikoshBAN" pitchFamily="2" charset="0"/>
              </a:rPr>
              <a:t>সবাই</a:t>
            </a:r>
            <a:r>
              <a:rPr lang="bn-IN" sz="6000" b="1" dirty="0" smtClean="0">
                <a:ln w="11430"/>
                <a:effectLst>
                  <a:outerShdw blurRad="50800" dist="39000" dir="5460000" algn="tl">
                    <a:srgbClr val="000000">
                      <a:alpha val="38000"/>
                    </a:srgbClr>
                  </a:outerShdw>
                </a:effectLst>
                <a:latin typeface="NikoshBAN" pitchFamily="2" charset="0"/>
                <a:cs typeface="NikoshBAN" pitchFamily="2" charset="0"/>
              </a:rPr>
              <a:t> ঘরে</a:t>
            </a:r>
            <a:r>
              <a:rPr lang="bn-BD" sz="60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IN" sz="6000" b="1" dirty="0" smtClean="0">
                <a:ln w="11430"/>
                <a:effectLst>
                  <a:outerShdw blurRad="50800" dist="39000" dir="5460000" algn="tl">
                    <a:srgbClr val="000000">
                      <a:alpha val="38000"/>
                    </a:srgbClr>
                  </a:outerShdw>
                </a:effectLst>
                <a:latin typeface="NikoshBAN" pitchFamily="2" charset="0"/>
                <a:cs typeface="NikoshBAN" pitchFamily="2" charset="0"/>
              </a:rPr>
              <a:t>থেকো </a:t>
            </a:r>
            <a:r>
              <a:rPr lang="bn-BD" sz="6000" b="1" dirty="0" smtClean="0">
                <a:ln w="11430"/>
                <a:effectLst>
                  <a:outerShdw blurRad="50800" dist="39000" dir="5460000" algn="tl">
                    <a:srgbClr val="000000">
                      <a:alpha val="38000"/>
                    </a:srgbClr>
                  </a:outerShdw>
                </a:effectLst>
                <a:latin typeface="NikoshBAN" pitchFamily="2" charset="0"/>
                <a:cs typeface="NikoshBAN" pitchFamily="2" charset="0"/>
              </a:rPr>
              <a:t>ভালো </a:t>
            </a:r>
            <a:r>
              <a:rPr lang="bn-BD" sz="6000" b="1" dirty="0">
                <a:ln w="11430"/>
                <a:effectLst>
                  <a:outerShdw blurRad="50800" dist="39000" dir="5460000" algn="tl">
                    <a:srgbClr val="000000">
                      <a:alpha val="38000"/>
                    </a:srgbClr>
                  </a:outerShdw>
                </a:effectLst>
                <a:latin typeface="NikoshBAN" pitchFamily="2" charset="0"/>
                <a:cs typeface="NikoshBAN" pitchFamily="2" charset="0"/>
              </a:rPr>
              <a:t>থেকো </a:t>
            </a:r>
            <a:endParaRPr lang="en-US" sz="60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5" name="Rounded Rectangular Callout 4"/>
          <p:cNvSpPr/>
          <p:nvPr/>
        </p:nvSpPr>
        <p:spPr>
          <a:xfrm>
            <a:off x="4449169" y="2158095"/>
            <a:ext cx="2169995" cy="1480739"/>
          </a:xfrm>
          <a:prstGeom prst="wedgeRoundRectCallo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538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0"/>
          <p:cNvSpPr txBox="1">
            <a:spLocks/>
          </p:cNvSpPr>
          <p:nvPr/>
        </p:nvSpPr>
        <p:spPr>
          <a:xfrm>
            <a:off x="2851886" y="1557338"/>
            <a:ext cx="3212838" cy="3997644"/>
          </a:xfrm>
          <a:prstGeom prst="rect">
            <a:avLst/>
          </a:prstGeom>
          <a:ln w="66675">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bn-BD" dirty="0">
                <a:solidFill>
                  <a:srgbClr val="005200"/>
                </a:solidFill>
                <a:effectLst>
                  <a:outerShdw blurRad="38100" dist="38100" dir="2700000" algn="tl">
                    <a:srgbClr val="000000">
                      <a:alpha val="43137"/>
                    </a:srgbClr>
                  </a:outerShdw>
                </a:effectLst>
                <a:latin typeface="SolaimanLipi" pitchFamily="65" charset="0"/>
                <a:cs typeface="SolaimanLipi" pitchFamily="65" charset="0"/>
              </a:rPr>
              <a:t>শিক্ষক পরিচিতি</a:t>
            </a:r>
            <a:endParaRPr lang="en-US" dirty="0">
              <a:solidFill>
                <a:srgbClr val="005200"/>
              </a:solidFill>
              <a:effectLst>
                <a:outerShdw blurRad="38100" dist="38100" dir="2700000" algn="tl">
                  <a:srgbClr val="000000">
                    <a:alpha val="43137"/>
                  </a:srgbClr>
                </a:outerShdw>
              </a:effectLst>
              <a:latin typeface="SolaimanLipi" pitchFamily="65" charset="0"/>
              <a:cs typeface="SolaimanLipi" pitchFamily="65" charset="0"/>
            </a:endParaRPr>
          </a:p>
        </p:txBody>
      </p:sp>
      <p:sp>
        <p:nvSpPr>
          <p:cNvPr id="10" name="Content Placeholder 12"/>
          <p:cNvSpPr txBox="1">
            <a:spLocks/>
          </p:cNvSpPr>
          <p:nvPr/>
        </p:nvSpPr>
        <p:spPr>
          <a:xfrm>
            <a:off x="6316337" y="1576879"/>
            <a:ext cx="3056241" cy="3978103"/>
          </a:xfrm>
          <a:prstGeom prst="rect">
            <a:avLst/>
          </a:prstGeom>
          <a:ln w="66675">
            <a:solidFill>
              <a:schemeClr val="tx1"/>
            </a:solidFill>
          </a:ln>
        </p:spPr>
        <p:txBody>
          <a:bodyPr/>
          <a:lstStyle/>
          <a:p>
            <a:pPr marL="342900" indent="-342900" algn="ctr">
              <a:spcBef>
                <a:spcPct val="20000"/>
              </a:spcBef>
              <a:defRPr/>
            </a:pPr>
            <a:r>
              <a:rPr lang="bn-BD" sz="2800" dirty="0">
                <a:solidFill>
                  <a:srgbClr val="005200"/>
                </a:solidFill>
                <a:effectLst>
                  <a:outerShdw blurRad="38100" dist="38100" dir="2700000" algn="tl">
                    <a:srgbClr val="000000">
                      <a:alpha val="43137"/>
                    </a:srgbClr>
                  </a:outerShdw>
                </a:effectLst>
                <a:latin typeface="SolaimanLipi" pitchFamily="65" charset="0"/>
                <a:cs typeface="SolaimanLipi" pitchFamily="65" charset="0"/>
              </a:rPr>
              <a:t>পাঠ পরিচিতি</a:t>
            </a:r>
          </a:p>
          <a:p>
            <a:pPr marL="342900" indent="-342900" algn="ctr">
              <a:spcBef>
                <a:spcPct val="20000"/>
              </a:spcBef>
              <a:defRPr/>
            </a:pPr>
            <a:r>
              <a:rPr lang="bn-BD" sz="2800" b="1" dirty="0">
                <a:ln/>
                <a:solidFill>
                  <a:srgbClr val="4F032E"/>
                </a:solidFill>
                <a:latin typeface="SolaimanLipi" pitchFamily="65" charset="0"/>
                <a:cs typeface="SolaimanLipi" pitchFamily="65" charset="0"/>
              </a:rPr>
              <a:t>শ্রেণীঃ অষ্টম</a:t>
            </a:r>
          </a:p>
          <a:p>
            <a:pPr marL="342900" indent="-342900" algn="ctr">
              <a:spcBef>
                <a:spcPct val="20000"/>
              </a:spcBef>
              <a:defRPr/>
            </a:pPr>
            <a:r>
              <a:rPr lang="bn-BD" sz="2800" b="1" dirty="0">
                <a:ln/>
                <a:solidFill>
                  <a:srgbClr val="4F032E"/>
                </a:solidFill>
                <a:latin typeface="NikoshBAN" panose="02000000000000000000" pitchFamily="2" charset="0"/>
                <a:cs typeface="NikoshBAN" panose="02000000000000000000" pitchFamily="2" charset="0"/>
              </a:rPr>
              <a:t>বাংলাদেশ ও বিশ্বপরিচয়</a:t>
            </a:r>
          </a:p>
          <a:p>
            <a:pPr marL="342900" indent="-342900" algn="ctr">
              <a:spcBef>
                <a:spcPct val="20000"/>
              </a:spcBef>
              <a:defRPr/>
            </a:pPr>
            <a:endParaRPr lang="en-US" sz="2800" b="1" dirty="0">
              <a:ln/>
              <a:solidFill>
                <a:srgbClr val="4F032E"/>
              </a:solidFill>
              <a:latin typeface="SolaimanLipi" pitchFamily="65" charset="0"/>
              <a:cs typeface="SolaimanLipi" pitchFamily="65" charset="0"/>
            </a:endParaRPr>
          </a:p>
        </p:txBody>
      </p:sp>
      <p:sp>
        <p:nvSpPr>
          <p:cNvPr id="11" name="TextBox 10"/>
          <p:cNvSpPr txBox="1"/>
          <p:nvPr/>
        </p:nvSpPr>
        <p:spPr>
          <a:xfrm>
            <a:off x="2743200" y="3741819"/>
            <a:ext cx="3573137" cy="1538883"/>
          </a:xfrm>
          <a:prstGeom prst="rect">
            <a:avLst/>
          </a:prstGeom>
          <a:noFill/>
        </p:spPr>
        <p:txBody>
          <a:bodyPr wrap="square" rtlCol="0">
            <a:spAutoFit/>
          </a:bodyPr>
          <a:lstStyle/>
          <a:p>
            <a:pPr algn="ctr">
              <a:defRPr/>
            </a:pPr>
            <a:r>
              <a:rPr lang="bn-BD" sz="2800" b="1" dirty="0" smtClean="0">
                <a:ln w="1905"/>
                <a:effectLst>
                  <a:innerShdw blurRad="69850" dist="43180" dir="5400000">
                    <a:srgbClr val="000000">
                      <a:alpha val="65000"/>
                    </a:srgbClr>
                  </a:innerShdw>
                </a:effectLst>
                <a:latin typeface="NikoshBAN" pitchFamily="2" charset="0"/>
                <a:cs typeface="NikoshBAN" pitchFamily="2" charset="0"/>
              </a:rPr>
              <a:t>মো:</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শাহাদাত হোসেন</a:t>
            </a:r>
            <a:endParaRPr lang="en-US" sz="2800" b="1" dirty="0" smtClean="0">
              <a:ln w="1905"/>
              <a:effectLst>
                <a:innerShdw blurRad="69850" dist="43180" dir="5400000">
                  <a:srgbClr val="000000">
                    <a:alpha val="65000"/>
                  </a:srgbClr>
                </a:innerShdw>
              </a:effectLst>
              <a:latin typeface="NikoshBAN" pitchFamily="2" charset="0"/>
              <a:cs typeface="NikoshBAN" pitchFamily="2" charset="0"/>
            </a:endParaRPr>
          </a:p>
          <a:p>
            <a:pPr algn="ctr">
              <a:defRPr/>
            </a:pP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ধোবাউড়া</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মোহাম্মদীয়া</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দাখিল</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মাদ্রাসা</a:t>
            </a:r>
            <a:r>
              <a:rPr lang="bn-IN" sz="2400" b="1" dirty="0" smtClean="0">
                <a:ln w="1905"/>
                <a:effectLst>
                  <a:innerShdw blurRad="69850" dist="43180" dir="5400000">
                    <a:srgbClr val="000000">
                      <a:alpha val="65000"/>
                    </a:srgbClr>
                  </a:innerShdw>
                </a:effectLst>
                <a:latin typeface="NikoshBAN" pitchFamily="2" charset="0"/>
                <a:cs typeface="NikoshBAN" pitchFamily="2" charset="0"/>
              </a:rPr>
              <a:t>,</a:t>
            </a:r>
            <a:r>
              <a:rPr lang="en-US" sz="2400" b="1" dirty="0">
                <a:ln w="1905"/>
                <a:effectLst>
                  <a:innerShdw blurRad="69850" dist="43180" dir="5400000">
                    <a:srgbClr val="000000">
                      <a:alpha val="65000"/>
                    </a:srgbClr>
                  </a:innerShdw>
                </a:effectLst>
                <a:latin typeface="NikoshBAN" pitchFamily="2" charset="0"/>
                <a:cs typeface="NikoshBAN" pitchFamily="2" charset="0"/>
              </a:rPr>
              <a:t> </a:t>
            </a:r>
            <a:r>
              <a:rPr lang="en-US" sz="2400" b="1" dirty="0" err="1">
                <a:ln w="1905"/>
                <a:effectLst>
                  <a:innerShdw blurRad="69850" dist="43180" dir="5400000">
                    <a:srgbClr val="000000">
                      <a:alpha val="65000"/>
                    </a:srgbClr>
                  </a:innerShdw>
                </a:effectLst>
                <a:latin typeface="NikoshBAN" pitchFamily="2" charset="0"/>
                <a:cs typeface="NikoshBAN" pitchFamily="2" charset="0"/>
              </a:rPr>
              <a:t>ধোবাউড়া</a:t>
            </a:r>
            <a:r>
              <a:rPr lang="en-US" sz="2400" b="1" dirty="0">
                <a:ln w="1905"/>
                <a:effectLst>
                  <a:innerShdw blurRad="69850" dist="43180" dir="5400000">
                    <a:srgbClr val="000000">
                      <a:alpha val="65000"/>
                    </a:srgbClr>
                  </a:innerShdw>
                </a:effectLst>
                <a:latin typeface="NikoshBAN" pitchFamily="2" charset="0"/>
                <a:cs typeface="NikoshBAN" pitchFamily="2" charset="0"/>
              </a:rPr>
              <a:t> </a:t>
            </a:r>
            <a:r>
              <a:rPr lang="bn-IN" sz="2400" b="1" dirty="0" smtClean="0">
                <a:ln w="1905"/>
                <a:effectLst>
                  <a:innerShdw blurRad="69850" dist="43180" dir="5400000">
                    <a:srgbClr val="000000">
                      <a:alpha val="65000"/>
                    </a:srgbClr>
                  </a:innerShdw>
                </a:effectLst>
                <a:latin typeface="NikoshBAN" pitchFamily="2" charset="0"/>
                <a:cs typeface="NikoshBAN" pitchFamily="2" charset="0"/>
              </a:rPr>
              <a:t>,ময়মনসিংহ</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endParaRPr lang="en-US" sz="1400" b="1" dirty="0">
              <a:ln w="1905"/>
              <a:effectLst>
                <a:innerShdw blurRad="69850" dist="43180" dir="5400000">
                  <a:srgbClr val="000000">
                    <a:alpha val="65000"/>
                  </a:srgbClr>
                </a:innerShdw>
              </a:effectLst>
            </a:endParaRPr>
          </a:p>
          <a:p>
            <a:pPr algn="ctr">
              <a:defRPr/>
            </a:pPr>
            <a:r>
              <a:rPr lang="en-US" sz="1400" b="1" dirty="0">
                <a:ln w="1905"/>
                <a:effectLst>
                  <a:innerShdw blurRad="69850" dist="43180" dir="5400000">
                    <a:srgbClr val="000000">
                      <a:alpha val="65000"/>
                    </a:srgbClr>
                  </a:innerShdw>
                </a:effectLst>
              </a:rPr>
              <a:t>Mobile: </a:t>
            </a:r>
            <a:r>
              <a:rPr lang="bn-IN" sz="1400" b="1" dirty="0" smtClean="0">
                <a:ln w="1905"/>
                <a:effectLst>
                  <a:innerShdw blurRad="69850" dist="43180" dir="5400000">
                    <a:srgbClr val="000000">
                      <a:alpha val="65000"/>
                    </a:srgbClr>
                  </a:innerShdw>
                </a:effectLst>
              </a:rPr>
              <a:t>01722832120</a:t>
            </a:r>
            <a:endParaRPr lang="en-US" sz="1400" b="1" dirty="0">
              <a:ln w="1905"/>
              <a:effectLst>
                <a:innerShdw blurRad="69850" dist="43180" dir="5400000">
                  <a:srgbClr val="000000">
                    <a:alpha val="65000"/>
                  </a:srgbClr>
                </a:innerShdw>
              </a:effectLst>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088" y="3157538"/>
            <a:ext cx="1563230" cy="2189252"/>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546" y="2129829"/>
            <a:ext cx="1611990" cy="1611990"/>
          </a:xfrm>
          <a:prstGeom prst="rect">
            <a:avLst/>
          </a:prstGeom>
        </p:spPr>
      </p:pic>
    </p:spTree>
    <p:extLst>
      <p:ext uri="{BB962C8B-B14F-4D97-AF65-F5344CB8AC3E}">
        <p14:creationId xmlns:p14="http://schemas.microsoft.com/office/powerpoint/2010/main" val="1859346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ving-picture-Bangladesh-flag-flapping-on-pole-with-name-animated-gif.gif"/>
          <p:cNvPicPr>
            <a:picLocks noChangeAspect="1"/>
          </p:cNvPicPr>
          <p:nvPr/>
        </p:nvPicPr>
        <p:blipFill>
          <a:blip r:embed="rId3"/>
          <a:stretch>
            <a:fillRect/>
          </a:stretch>
        </p:blipFill>
        <p:spPr>
          <a:xfrm>
            <a:off x="4585855" y="431117"/>
            <a:ext cx="3200400" cy="2400300"/>
          </a:xfrm>
          <a:prstGeom prst="rect">
            <a:avLst/>
          </a:prstGeom>
        </p:spPr>
      </p:pic>
      <p:sp>
        <p:nvSpPr>
          <p:cNvPr id="3" name="TextBox 2"/>
          <p:cNvSpPr txBox="1"/>
          <p:nvPr/>
        </p:nvSpPr>
        <p:spPr>
          <a:xfrm>
            <a:off x="1776526" y="3165056"/>
            <a:ext cx="8508445" cy="1077218"/>
          </a:xfrm>
          <a:prstGeom prst="rect">
            <a:avLst/>
          </a:prstGeom>
          <a:noFill/>
        </p:spPr>
        <p:txBody>
          <a:bodyPr wrap="square" rtlCol="0">
            <a:spAutoFit/>
          </a:bodyPr>
          <a:lstStyle/>
          <a:p>
            <a:pPr algn="ctr"/>
            <a:r>
              <a:rPr lang="bn-BD" sz="3200" b="1" dirty="0" smtClean="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rPr>
              <a:t>পতাকাটি </a:t>
            </a:r>
            <a:r>
              <a:rPr lang="bn-BD" sz="3200" b="1" dirty="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rPr>
              <a:t>আমার</a:t>
            </a:r>
            <a:r>
              <a:rPr lang="en-US" sz="3200" b="1" dirty="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rPr>
              <a:t>-</a:t>
            </a:r>
            <a:r>
              <a:rPr lang="bn-BD" sz="3200" b="1" dirty="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rPr>
              <a:t>তোমার, সমগ্র বাঙ্গালী জাতির। এই পতাকাটির </a:t>
            </a:r>
            <a:r>
              <a:rPr lang="en-US" sz="3200" b="1" dirty="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rPr>
              <a:t> </a:t>
            </a:r>
            <a:r>
              <a:rPr lang="bn-BD" sz="3200" b="1" dirty="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rPr>
              <a:t>জন্য আমরা মুক্তিযুদ্ধ করেছি । </a:t>
            </a:r>
            <a:endParaRPr lang="en-US" sz="3200" b="1" dirty="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endParaRPr>
          </a:p>
        </p:txBody>
      </p:sp>
      <p:sp>
        <p:nvSpPr>
          <p:cNvPr id="4" name="Rectangle 3"/>
          <p:cNvSpPr/>
          <p:nvPr/>
        </p:nvSpPr>
        <p:spPr>
          <a:xfrm>
            <a:off x="4851395" y="2569807"/>
            <a:ext cx="2669320" cy="523220"/>
          </a:xfrm>
          <a:prstGeom prst="rect">
            <a:avLst/>
          </a:prstGeom>
        </p:spPr>
        <p:txBody>
          <a:bodyPr wrap="none">
            <a:spAutoFit/>
          </a:bodyPr>
          <a:lstStyle/>
          <a:p>
            <a:r>
              <a:rPr lang="bn-BD" sz="2800" dirty="0">
                <a:ln w="0"/>
                <a:effectLst>
                  <a:outerShdw blurRad="38100" dist="19050" dir="2700000" algn="tl" rotWithShape="0">
                    <a:schemeClr val="dk1">
                      <a:alpha val="40000"/>
                    </a:schemeClr>
                  </a:outerShdw>
                </a:effectLst>
                <a:latin typeface="NikoshBAN" pitchFamily="2" charset="0"/>
                <a:cs typeface="NikoshBAN" pitchFamily="2" charset="0"/>
              </a:rPr>
              <a:t>এই পতাকাটি কাদের? </a:t>
            </a:r>
            <a:endParaRPr lang="en-US" sz="2800" dirty="0">
              <a:ln w="0"/>
              <a:effectLst>
                <a:outerShdw blurRad="38100" dist="19050" dir="2700000" algn="tl" rotWithShape="0">
                  <a:schemeClr val="dk1">
                    <a:alpha val="40000"/>
                  </a:schemeClr>
                </a:outerShdw>
              </a:effectLst>
            </a:endParaRPr>
          </a:p>
        </p:txBody>
      </p:sp>
      <p:sp>
        <p:nvSpPr>
          <p:cNvPr id="5" name="Rectangle 4"/>
          <p:cNvSpPr/>
          <p:nvPr/>
        </p:nvSpPr>
        <p:spPr>
          <a:xfrm>
            <a:off x="1896059" y="4403113"/>
            <a:ext cx="8381985" cy="1077218"/>
          </a:xfrm>
          <a:prstGeom prst="rect">
            <a:avLst/>
          </a:prstGeom>
        </p:spPr>
        <p:txBody>
          <a:bodyPr wrap="square">
            <a:spAutoFit/>
          </a:bodyPr>
          <a:lstStyle/>
          <a:p>
            <a:pPr algn="ctr"/>
            <a:r>
              <a:rPr lang="bn-BD" sz="3200" b="1" dirty="0" smtClean="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rPr>
              <a:t>তোমরা </a:t>
            </a:r>
            <a:r>
              <a:rPr lang="bn-BD" sz="3200" b="1" dirty="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rPr>
              <a:t>বলতো কোন সরকারের নেতৃত্বে মুক্তিযুদ্ধ সংগঠিত এবং বাংলাদেশ শত্রু মুক্ত হয়?  </a:t>
            </a:r>
            <a:endParaRPr lang="en-US" sz="3200" b="1" dirty="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endParaRPr>
          </a:p>
        </p:txBody>
      </p:sp>
      <p:sp>
        <p:nvSpPr>
          <p:cNvPr id="6" name="TextBox 5"/>
          <p:cNvSpPr txBox="1"/>
          <p:nvPr/>
        </p:nvSpPr>
        <p:spPr>
          <a:xfrm>
            <a:off x="3111690" y="5638801"/>
            <a:ext cx="5824477"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b="1" dirty="0">
                <a:ln w="11430"/>
                <a:solidFill>
                  <a:schemeClr val="tx1">
                    <a:lumMod val="95000"/>
                    <a:lumOff val="5000"/>
                  </a:schemeClr>
                </a:solidFill>
                <a:effectLst>
                  <a:outerShdw blurRad="50800" dist="39000" dir="5460000" algn="tl">
                    <a:srgbClr val="000000">
                      <a:alpha val="38000"/>
                    </a:srgbClr>
                  </a:outerShdw>
                </a:effectLst>
                <a:latin typeface="NikoshBAN" pitchFamily="2" charset="0"/>
                <a:cs typeface="NikoshBAN" pitchFamily="2" charset="0"/>
              </a:rPr>
              <a:t>“মুজিবনগর সরকারের নেতৃত্বে”</a:t>
            </a:r>
            <a:endParaRPr lang="en-US" sz="2800" b="1" dirty="0">
              <a:ln w="11430"/>
              <a:solidFill>
                <a:schemeClr val="tx1">
                  <a:lumMod val="95000"/>
                  <a:lumOff val="5000"/>
                </a:schemeClr>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Flowchart: Sequential Access Storage 6"/>
          <p:cNvSpPr/>
          <p:nvPr/>
        </p:nvSpPr>
        <p:spPr>
          <a:xfrm>
            <a:off x="1776526" y="3316405"/>
            <a:ext cx="306324" cy="201991"/>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equential Access Storage 8"/>
          <p:cNvSpPr/>
          <p:nvPr/>
        </p:nvSpPr>
        <p:spPr>
          <a:xfrm>
            <a:off x="1828134" y="4546023"/>
            <a:ext cx="306324" cy="201991"/>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0238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5002" y="5455021"/>
            <a:ext cx="4466286" cy="1015663"/>
          </a:xfrm>
          <a:prstGeom prst="rect">
            <a:avLst/>
          </a:prstGeom>
          <a:noFill/>
          <a:ln>
            <a:noFill/>
          </a:ln>
          <a:effectLst>
            <a:glow rad="228600">
              <a:schemeClr val="accent4">
                <a:satMod val="175000"/>
                <a:alpha val="40000"/>
              </a:schemeClr>
            </a:glow>
          </a:effectLst>
          <a:scene3d>
            <a:camera prst="orthographicFront">
              <a:rot lat="0" lon="0" rev="0"/>
            </a:camera>
            <a:lightRig rig="contrasting" dir="t">
              <a:rot lat="0" lon="0" rev="7800000"/>
            </a:lightRig>
          </a:scene3d>
          <a:sp3d>
            <a:bevelT w="139700" h="139700"/>
          </a:sp3d>
        </p:spPr>
        <p:txBody>
          <a:bodyPr wrap="none" lIns="91440" tIns="45720" rIns="91440" bIns="45720">
            <a:spAutoFit/>
          </a:bodyPr>
          <a:lstStyle/>
          <a:p>
            <a:pPr algn="ctr"/>
            <a:r>
              <a:rPr lang="bn-BD" sz="6000" dirty="0">
                <a:ln w="0"/>
                <a:effectLst>
                  <a:outerShdw blurRad="38100" dist="19050" dir="2700000" algn="tl" rotWithShape="0">
                    <a:schemeClr val="dk1">
                      <a:alpha val="40000"/>
                    </a:schemeClr>
                  </a:outerShdw>
                </a:effectLst>
                <a:latin typeface="NikoshBAN" pitchFamily="2" charset="0"/>
                <a:cs typeface="NikoshBAN" pitchFamily="2" charset="0"/>
              </a:rPr>
              <a:t>মুজিবনগর সরকার</a:t>
            </a:r>
            <a:endParaRPr lang="en-US" sz="6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Rectangle 4"/>
          <p:cNvSpPr/>
          <p:nvPr/>
        </p:nvSpPr>
        <p:spPr>
          <a:xfrm>
            <a:off x="3765002" y="381001"/>
            <a:ext cx="4575291" cy="1323439"/>
          </a:xfrm>
          <a:prstGeom prst="rect">
            <a:avLst/>
          </a:prstGeom>
        </p:spPr>
        <p:txBody>
          <a:bodyPr wrap="none">
            <a:spAutoFit/>
          </a:bodyPr>
          <a:lstStyle/>
          <a:p>
            <a:r>
              <a:rPr lang="bn-BD" sz="8000" i="1" u="sng" dirty="0">
                <a:ln w="0"/>
                <a:latin typeface="NikoshBAN" pitchFamily="2" charset="0"/>
                <a:cs typeface="NikoshBAN" pitchFamily="2" charset="0"/>
              </a:rPr>
              <a:t>পা</a:t>
            </a:r>
            <a:r>
              <a:rPr lang="bn-BD" sz="6000" i="1" u="sng" dirty="0">
                <a:ln w="0"/>
                <a:latin typeface="NikoshBAN" pitchFamily="2" charset="0"/>
                <a:cs typeface="NikoshBAN" pitchFamily="2" charset="0"/>
              </a:rPr>
              <a:t>ঠের বিষয়.......</a:t>
            </a:r>
            <a:endParaRPr lang="en-US" sz="4800" i="1" u="sng" dirty="0">
              <a:ln w="0"/>
            </a:endParaRPr>
          </a:p>
        </p:txBody>
      </p:sp>
      <p:grpSp>
        <p:nvGrpSpPr>
          <p:cNvPr id="4" name="Group 3"/>
          <p:cNvGrpSpPr/>
          <p:nvPr/>
        </p:nvGrpSpPr>
        <p:grpSpPr>
          <a:xfrm>
            <a:off x="2362200" y="2137169"/>
            <a:ext cx="7431188" cy="2885123"/>
            <a:chOff x="838200" y="2137168"/>
            <a:chExt cx="7431188" cy="2885123"/>
          </a:xfrm>
        </p:grpSpPr>
        <p:pic>
          <p:nvPicPr>
            <p:cNvPr id="6146" name="Picture 2" descr="http://www.cadetcollegeblog.com/wp-content/uploads/2013/05/222491_490459264308878_126927659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7168"/>
              <a:ext cx="4282906" cy="2819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588" y="2137168"/>
              <a:ext cx="2971800" cy="2885123"/>
            </a:xfrm>
            <a:prstGeom prst="rect">
              <a:avLst/>
            </a:prstGeom>
            <a:ln>
              <a:noFill/>
            </a:ln>
            <a:effectLst>
              <a:softEdge rad="112500"/>
            </a:effectLst>
          </p:spPr>
        </p:pic>
      </p:grpSp>
    </p:spTree>
    <p:extLst>
      <p:ext uri="{BB962C8B-B14F-4D97-AF65-F5344CB8AC3E}">
        <p14:creationId xmlns:p14="http://schemas.microsoft.com/office/powerpoint/2010/main" val="1637674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1" y="457201"/>
            <a:ext cx="2024913" cy="1015663"/>
          </a:xfrm>
          <a:prstGeom prst="rect">
            <a:avLst/>
          </a:prstGeom>
        </p:spPr>
        <p:txBody>
          <a:bodyPr wrap="none">
            <a:spAutoFit/>
          </a:bodyPr>
          <a:lstStyle/>
          <a:p>
            <a:r>
              <a:rPr lang="bn-BD" sz="6000" u="sng" dirty="0">
                <a:ln w="0"/>
                <a:effectLst>
                  <a:outerShdw blurRad="38100" dist="19050" dir="2700000" algn="tl" rotWithShape="0">
                    <a:schemeClr val="dk1">
                      <a:alpha val="40000"/>
                    </a:schemeClr>
                  </a:outerShdw>
                </a:effectLst>
                <a:latin typeface="NikoshBAN" pitchFamily="2" charset="0"/>
                <a:cs typeface="NikoshBAN" pitchFamily="2" charset="0"/>
              </a:rPr>
              <a:t>শি</a:t>
            </a:r>
            <a:r>
              <a:rPr lang="bn-BD" sz="4800" u="sng" dirty="0">
                <a:ln w="0"/>
                <a:effectLst>
                  <a:outerShdw blurRad="38100" dist="19050" dir="2700000" algn="tl" rotWithShape="0">
                    <a:schemeClr val="dk1">
                      <a:alpha val="40000"/>
                    </a:schemeClr>
                  </a:outerShdw>
                </a:effectLst>
                <a:latin typeface="NikoshBAN" pitchFamily="2" charset="0"/>
                <a:cs typeface="NikoshBAN" pitchFamily="2" charset="0"/>
              </a:rPr>
              <a:t>খনফল</a:t>
            </a:r>
            <a:endParaRPr lang="en-US" sz="4800" u="sng" dirty="0">
              <a:ln w="0"/>
              <a:effectLst>
                <a:outerShdw blurRad="38100" dist="19050" dir="2700000" algn="tl" rotWithShape="0">
                  <a:schemeClr val="dk1">
                    <a:alpha val="40000"/>
                  </a:schemeClr>
                </a:outerShdw>
              </a:effectLst>
            </a:endParaRPr>
          </a:p>
        </p:txBody>
      </p:sp>
      <p:sp>
        <p:nvSpPr>
          <p:cNvPr id="3" name="Rectangle 2"/>
          <p:cNvSpPr/>
          <p:nvPr/>
        </p:nvSpPr>
        <p:spPr>
          <a:xfrm>
            <a:off x="3040603" y="1292951"/>
            <a:ext cx="5801588" cy="923330"/>
          </a:xfrm>
          <a:prstGeom prst="rect">
            <a:avLst/>
          </a:prstGeom>
        </p:spPr>
        <p:txBody>
          <a:bodyPr wrap="none">
            <a:spAutoFit/>
          </a:bodyPr>
          <a:lstStyle/>
          <a:p>
            <a:r>
              <a:rPr lang="bn-BD" sz="5400" b="1" u="sng"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এই পাঠ শেষে শিক্ষাথীরা- </a:t>
            </a:r>
            <a:endParaRPr lang="en-US" sz="5400" b="1" u="sng"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2286001" y="2390313"/>
            <a:ext cx="7908581" cy="1323439"/>
          </a:xfrm>
          <a:prstGeom prst="rect">
            <a:avLst/>
          </a:prstGeom>
          <a:noFill/>
        </p:spPr>
        <p:txBody>
          <a:bodyPr wrap="square" rtlCol="0">
            <a:spAutoFit/>
          </a:bodyPr>
          <a:lstStyle/>
          <a:p>
            <a:r>
              <a:rPr lang="bn-BD" sz="4000" b="1" kern="1100" dirty="0">
                <a:effectLst>
                  <a:outerShdw blurRad="38100" dist="38100" dir="2700000" algn="tl">
                    <a:srgbClr val="000000">
                      <a:alpha val="43137"/>
                    </a:srgbClr>
                  </a:outerShdw>
                </a:effectLst>
                <a:latin typeface="NikoshBAN" panose="02000000000000000000" pitchFamily="2" charset="0"/>
                <a:ea typeface="NikoshBAN" panose="02000000000000000000" pitchFamily="2" charset="0"/>
                <a:cs typeface="NikoshBAN" panose="02000000000000000000" pitchFamily="2" charset="0"/>
                <a:sym typeface="Wingdings"/>
              </a:rPr>
              <a:t>◊ </a:t>
            </a:r>
            <a:r>
              <a:rPr lang="bn-BD" sz="4000" b="1" dirty="0">
                <a:latin typeface="NikoshBAN" panose="02000000000000000000" pitchFamily="2" charset="0"/>
                <a:cs typeface="NikoshBAN" panose="02000000000000000000" pitchFamily="2" charset="0"/>
              </a:rPr>
              <a:t>মুক্তিযুদ্ধের সময়ে গঠিত গণপ্রজাতন্ত্রী বাংলাদেশ </a:t>
            </a:r>
            <a:r>
              <a:rPr lang="en-US" sz="4000" b="1" dirty="0">
                <a:latin typeface="NikoshBAN" panose="02000000000000000000" pitchFamily="2" charset="0"/>
                <a:cs typeface="NikoshBAN" panose="02000000000000000000" pitchFamily="2" charset="0"/>
              </a:rPr>
              <a:t> </a:t>
            </a:r>
          </a:p>
          <a:p>
            <a:r>
              <a:rPr lang="en-US"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সরকারের পরিচয় বর্ণনা করতে পারবে। </a:t>
            </a:r>
          </a:p>
        </p:txBody>
      </p:sp>
      <p:sp>
        <p:nvSpPr>
          <p:cNvPr id="5" name="TextBox 4"/>
          <p:cNvSpPr txBox="1"/>
          <p:nvPr/>
        </p:nvSpPr>
        <p:spPr>
          <a:xfrm>
            <a:off x="2286000" y="3486823"/>
            <a:ext cx="8014144" cy="1323439"/>
          </a:xfrm>
          <a:prstGeom prst="rect">
            <a:avLst/>
          </a:prstGeom>
          <a:noFill/>
        </p:spPr>
        <p:txBody>
          <a:bodyPr wrap="square" rtlCol="0">
            <a:spAutoFit/>
          </a:bodyPr>
          <a:lstStyle/>
          <a:p>
            <a:r>
              <a:rPr lang="bn-BD" sz="4000" b="1" kern="1100" dirty="0">
                <a:latin typeface="NikoshBAN" panose="02000000000000000000" pitchFamily="2" charset="0"/>
                <a:ea typeface="NikoshBAN" pitchFamily="2" charset="0"/>
                <a:cs typeface="NikoshBAN" panose="02000000000000000000" pitchFamily="2" charset="0"/>
                <a:sym typeface="Wingdings"/>
              </a:rPr>
              <a:t>◊ মুজিবনগর সরকারের মন্ত্রীসভা সম্পর্কে </a:t>
            </a:r>
            <a:r>
              <a:rPr lang="en-US" sz="4000" b="1" kern="1100" dirty="0">
                <a:latin typeface="NikoshBAN" panose="02000000000000000000" pitchFamily="2" charset="0"/>
                <a:ea typeface="NikoshBAN" pitchFamily="2" charset="0"/>
                <a:cs typeface="NikoshBAN" panose="02000000000000000000" pitchFamily="2" charset="0"/>
                <a:sym typeface="Wingdings"/>
              </a:rPr>
              <a:t>  </a:t>
            </a:r>
          </a:p>
          <a:p>
            <a:r>
              <a:rPr lang="en-US" sz="4000" b="1" kern="1100" dirty="0">
                <a:latin typeface="NikoshBAN" panose="02000000000000000000" pitchFamily="2" charset="0"/>
                <a:ea typeface="NikoshBAN" pitchFamily="2" charset="0"/>
                <a:cs typeface="NikoshBAN" panose="02000000000000000000" pitchFamily="2" charset="0"/>
                <a:sym typeface="Wingdings"/>
              </a:rPr>
              <a:t>     </a:t>
            </a:r>
            <a:r>
              <a:rPr lang="bn-BD" sz="4000" b="1" kern="1100" dirty="0">
                <a:latin typeface="NikoshBAN" panose="02000000000000000000" pitchFamily="2" charset="0"/>
                <a:ea typeface="NikoshBAN" pitchFamily="2" charset="0"/>
                <a:cs typeface="NikoshBAN" panose="02000000000000000000" pitchFamily="2" charset="0"/>
                <a:sym typeface="Wingdings"/>
              </a:rPr>
              <a:t>লিখতে পারবে।</a:t>
            </a:r>
            <a:endParaRPr lang="en-US" sz="4000" b="1" dirty="0">
              <a:latin typeface="NikoshBAN" pitchFamily="2" charset="0"/>
              <a:cs typeface="NikoshBAN" pitchFamily="2" charset="0"/>
            </a:endParaRPr>
          </a:p>
        </p:txBody>
      </p:sp>
      <p:sp>
        <p:nvSpPr>
          <p:cNvPr id="6" name="TextBox 5"/>
          <p:cNvSpPr txBox="1"/>
          <p:nvPr/>
        </p:nvSpPr>
        <p:spPr>
          <a:xfrm>
            <a:off x="2305050" y="4616670"/>
            <a:ext cx="7889531" cy="1323439"/>
          </a:xfrm>
          <a:prstGeom prst="rect">
            <a:avLst/>
          </a:prstGeom>
          <a:noFill/>
        </p:spPr>
        <p:txBody>
          <a:bodyPr wrap="square" rtlCol="0">
            <a:spAutoFit/>
          </a:bodyPr>
          <a:lstStyle/>
          <a:p>
            <a:r>
              <a:rPr lang="bn-BD" sz="4000" b="1" kern="1100" dirty="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মুজিবনগর সরকারের মন্ত্রণালয় সম্পর্কে ব্যাখ্যা </a:t>
            </a:r>
            <a:r>
              <a:rPr lang="en-US" sz="4000" b="1" kern="1100" dirty="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p>
          <a:p>
            <a:r>
              <a:rPr lang="en-US" sz="4000" b="1" kern="1100" dirty="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bn-BD" sz="4000" b="1" kern="1100" dirty="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করতে পারবে।</a:t>
            </a:r>
            <a:endParaRPr lang="en-US" sz="4000" b="1" dirty="0">
              <a:latin typeface="NikoshBAN" pitchFamily="2" charset="0"/>
              <a:cs typeface="NikoshBAN" pitchFamily="2" charset="0"/>
            </a:endParaRPr>
          </a:p>
        </p:txBody>
      </p:sp>
    </p:spTree>
    <p:extLst>
      <p:ext uri="{BB962C8B-B14F-4D97-AF65-F5344CB8AC3E}">
        <p14:creationId xmlns:p14="http://schemas.microsoft.com/office/powerpoint/2010/main" val="418809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4648200"/>
            <a:ext cx="7467600" cy="1754326"/>
          </a:xfrm>
          <a:prstGeom prst="rect">
            <a:avLst/>
          </a:prstGeom>
        </p:spPr>
        <p:txBody>
          <a:bodyPr wrap="square">
            <a:spAutoFit/>
          </a:bodyPr>
          <a:lstStyle/>
          <a:p>
            <a:pPr algn="ctr"/>
            <a:r>
              <a:rPr lang="bn-IN" sz="3600" b="1" dirty="0">
                <a:ln w="0"/>
                <a:effectLst>
                  <a:outerShdw blurRad="38100" dist="19050" dir="2700000" algn="tl" rotWithShape="0">
                    <a:schemeClr val="dk1">
                      <a:alpha val="40000"/>
                    </a:schemeClr>
                  </a:outerShdw>
                </a:effectLst>
                <a:latin typeface="NikoshBAN" pitchFamily="2" charset="0"/>
                <a:cs typeface="NikoshBAN" pitchFamily="2" charset="0"/>
              </a:rPr>
              <a:t>১৭ই এপ্রিল ১৯৭১ মেহেরপুরের বৈদ্যনাথতলায় আম</a:t>
            </a:r>
            <a:r>
              <a:rPr lang="bn-BD"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bn-IN" sz="3600" b="1" dirty="0">
                <a:ln w="0"/>
                <a:effectLst>
                  <a:outerShdw blurRad="38100" dist="19050" dir="2700000" algn="tl" rotWithShape="0">
                    <a:schemeClr val="dk1">
                      <a:alpha val="40000"/>
                    </a:schemeClr>
                  </a:outerShdw>
                </a:effectLst>
                <a:latin typeface="NikoshBAN" pitchFamily="2" charset="0"/>
                <a:cs typeface="NikoshBAN" pitchFamily="2" charset="0"/>
              </a:rPr>
              <a:t>বাগানে </a:t>
            </a:r>
            <a:r>
              <a:rPr lang="bn-BD" sz="3600" b="1" dirty="0">
                <a:ln w="0"/>
                <a:effectLst>
                  <a:outerShdw blurRad="38100" dist="19050" dir="2700000" algn="tl" rotWithShape="0">
                    <a:schemeClr val="dk1">
                      <a:alpha val="40000"/>
                    </a:schemeClr>
                  </a:outerShdw>
                </a:effectLst>
                <a:latin typeface="NikoshBAN" pitchFamily="2" charset="0"/>
                <a:cs typeface="NikoshBAN" pitchFamily="2" charset="0"/>
              </a:rPr>
              <a:t>গঠিত হয়</a:t>
            </a:r>
            <a:r>
              <a:rPr lang="bn-IN" sz="3600" b="1" dirty="0">
                <a:ln w="0"/>
                <a:effectLst>
                  <a:outerShdw blurRad="38100" dist="19050" dir="2700000" algn="tl" rotWithShape="0">
                    <a:schemeClr val="dk1">
                      <a:alpha val="40000"/>
                    </a:schemeClr>
                  </a:outerShdw>
                </a:effectLst>
                <a:latin typeface="NikoshBAN" pitchFamily="2" charset="0"/>
                <a:cs typeface="NikoshBAN" pitchFamily="2" charset="0"/>
              </a:rPr>
              <a:t> স্বাধীন বাংলাদেশের অস্থায়ী সরকার</a:t>
            </a:r>
            <a:r>
              <a:rPr lang="bn-BD" sz="3600" b="1" dirty="0">
                <a:ln w="0"/>
                <a:effectLst>
                  <a:outerShdw blurRad="38100" dist="19050" dir="2700000" algn="tl" rotWithShape="0">
                    <a:schemeClr val="dk1">
                      <a:alpha val="40000"/>
                    </a:schemeClr>
                  </a:outerShdw>
                </a:effectLst>
                <a:latin typeface="NikoshBAN" pitchFamily="2" charset="0"/>
                <a:cs typeface="NikoshBAN" pitchFamily="2" charset="0"/>
              </a:rPr>
              <a:t> বা </a:t>
            </a:r>
            <a:r>
              <a:rPr lang="bn-IN" sz="3600" b="1" dirty="0">
                <a:ln w="0"/>
                <a:effectLst>
                  <a:outerShdw blurRad="38100" dist="19050" dir="2700000" algn="tl" rotWithShape="0">
                    <a:schemeClr val="dk1">
                      <a:alpha val="40000"/>
                    </a:schemeClr>
                  </a:outerShdw>
                </a:effectLst>
                <a:latin typeface="NikoshBAN" pitchFamily="2" charset="0"/>
                <a:cs typeface="NikoshBAN" pitchFamily="2" charset="0"/>
              </a:rPr>
              <a:t>মুজিবনগর সরকার</a:t>
            </a:r>
            <a:r>
              <a:rPr lang="bn-BD" sz="3600" b="1" dirty="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6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2" descr="mujibnagar nazrul-guard of hon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968" y="1749136"/>
            <a:ext cx="4027357"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8" name="Picture 2" descr="http://cms.somewhereinblog.net/images/thumbs/arjansoul_1365541722_3-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704" y="1749136"/>
            <a:ext cx="3650420" cy="2272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4610299" y="381000"/>
            <a:ext cx="2866490" cy="923330"/>
          </a:xfrm>
          <a:prstGeom prst="rect">
            <a:avLst/>
          </a:prstGeom>
          <a:noFill/>
          <a:effectLst>
            <a:glow rad="228600">
              <a:schemeClr val="accent4">
                <a:satMod val="175000"/>
                <a:alpha val="40000"/>
              </a:schemeClr>
            </a:glow>
          </a:effectLst>
        </p:spPr>
        <p:txBody>
          <a:bodyPr wrap="none" lIns="91440" tIns="45720" rIns="91440" bIns="45720">
            <a:spAutoFit/>
          </a:bodyPr>
          <a:lstStyle/>
          <a:p>
            <a:pPr algn="ctr"/>
            <a:r>
              <a:rPr lang="bn-BD" sz="5400" dirty="0">
                <a:ln w="0"/>
                <a:effectLst>
                  <a:outerShdw blurRad="38100" dist="19050" dir="2700000" algn="tl" rotWithShape="0">
                    <a:schemeClr val="dk1">
                      <a:alpha val="40000"/>
                    </a:schemeClr>
                  </a:outerShdw>
                </a:effectLst>
                <a:latin typeface="NikoshBAN" pitchFamily="2" charset="0"/>
                <a:cs typeface="NikoshBAN" pitchFamily="2" charset="0"/>
              </a:rPr>
              <a:t>মু</a:t>
            </a: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জিবনগর সরকার</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cxnSp>
        <p:nvCxnSpPr>
          <p:cNvPr id="12" name="Straight Connector 11"/>
          <p:cNvCxnSpPr/>
          <p:nvPr/>
        </p:nvCxnSpPr>
        <p:spPr>
          <a:xfrm>
            <a:off x="4419600" y="1304330"/>
            <a:ext cx="3276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90933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8117" y="990600"/>
            <a:ext cx="8510663"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এসো</a:t>
            </a:r>
            <a:r>
              <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আমরা</a:t>
            </a:r>
            <a:r>
              <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একটি</a:t>
            </a:r>
            <a:r>
              <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ভিডিও</a:t>
            </a:r>
            <a:r>
              <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চিত্র</a:t>
            </a:r>
            <a:r>
              <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dirty="0" err="1"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মনোযোগ</a:t>
            </a:r>
            <a:r>
              <a:rPr lang="en-US" sz="40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dirty="0" err="1"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দিয়ে</a:t>
            </a:r>
            <a:r>
              <a:rPr lang="en-US" sz="40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000" b="1" dirty="0" err="1"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দেখি</a:t>
            </a:r>
            <a:r>
              <a:rPr lang="en-US"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endParaRPr lang="bn-BD"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6" name="Rounded Rectangular Callout 5"/>
          <p:cNvSpPr/>
          <p:nvPr/>
        </p:nvSpPr>
        <p:spPr>
          <a:xfrm>
            <a:off x="5029200" y="4100945"/>
            <a:ext cx="2076880" cy="457200"/>
          </a:xfrm>
          <a:prstGeom prst="wedgeRoundRectCallout">
            <a:avLst>
              <a:gd name="adj1" fmla="val -17498"/>
              <a:gd name="adj2" fmla="val -171457"/>
              <a:gd name="adj3" fmla="val 16667"/>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NikoshBAN" pitchFamily="2" charset="0"/>
                <a:cs typeface="NikoshBAN" pitchFamily="2" charset="0"/>
              </a:rPr>
              <a:t>ভিডিও</a:t>
            </a:r>
            <a:endParaRPr lang="en-US"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NikoshBAN" pitchFamily="2" charset="0"/>
              <a:cs typeface="NikoshBAN" pitchFamily="2" charset="0"/>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292578581"/>
              </p:ext>
            </p:extLst>
          </p:nvPr>
        </p:nvGraphicFramePr>
        <p:xfrm>
          <a:off x="5225838" y="2667001"/>
          <a:ext cx="914400" cy="771525"/>
        </p:xfrm>
        <a:graphic>
          <a:graphicData uri="http://schemas.openxmlformats.org/presentationml/2006/ole">
            <mc:AlternateContent xmlns:mc="http://schemas.openxmlformats.org/markup-compatibility/2006">
              <mc:Choice xmlns:v="urn:schemas-microsoft-com:vml" Requires="v">
                <p:oleObj spid="_x0000_s1049"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5225838" y="2667001"/>
                        <a:ext cx="914400" cy="771525"/>
                      </a:xfrm>
                      <a:prstGeom prst="rect">
                        <a:avLst/>
                      </a:prstGeom>
                      <a:solidFill>
                        <a:schemeClr val="accent2"/>
                      </a:solidFill>
                      <a:ln w="38100">
                        <a:solidFill>
                          <a:srgbClr val="FFC000"/>
                        </a:solidFill>
                      </a:ln>
                    </p:spPr>
                  </p:pic>
                </p:oleObj>
              </mc:Fallback>
            </mc:AlternateContent>
          </a:graphicData>
        </a:graphic>
      </p:graphicFrame>
    </p:spTree>
    <p:extLst>
      <p:ext uri="{BB962C8B-B14F-4D97-AF65-F5344CB8AC3E}">
        <p14:creationId xmlns:p14="http://schemas.microsoft.com/office/powerpoint/2010/main" val="2021785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74038" y="914401"/>
            <a:ext cx="4198563" cy="51669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3" name="Group 2"/>
          <p:cNvGrpSpPr/>
          <p:nvPr/>
        </p:nvGrpSpPr>
        <p:grpSpPr>
          <a:xfrm>
            <a:off x="5136973" y="1467361"/>
            <a:ext cx="3695358" cy="4292926"/>
            <a:chOff x="3123014" y="1032608"/>
            <a:chExt cx="3695358" cy="4292926"/>
          </a:xfrm>
        </p:grpSpPr>
        <p:sp>
          <p:nvSpPr>
            <p:cNvPr id="4" name="Rectangle 3"/>
            <p:cNvSpPr/>
            <p:nvPr/>
          </p:nvSpPr>
          <p:spPr>
            <a:xfrm rot="491224">
              <a:off x="3123014" y="4617648"/>
              <a:ext cx="3695358" cy="70788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bn-BD" sz="22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বঙ্গবন্ধু শেখ মুজিবুর রহমানকে </a:t>
              </a:r>
              <a:r>
                <a:rPr lang="bn-BD" sz="2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রাষ্ট্রপতি</a:t>
              </a:r>
            </a:p>
            <a:p>
              <a:pPr algn="ctr"/>
              <a:r>
                <a:rPr lang="bn-BD"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(পদাধিকার বলে সশস্ত্র ও মুক্তিযুদ্ধের সর্বাধিনায়ক)</a:t>
              </a:r>
              <a:endParaRPr lang="en-US" b="1"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6587" y="1032608"/>
              <a:ext cx="3237339" cy="35676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
        <p:nvSpPr>
          <p:cNvPr id="6" name="Rectangle 5"/>
          <p:cNvSpPr/>
          <p:nvPr/>
        </p:nvSpPr>
        <p:spPr>
          <a:xfrm>
            <a:off x="2556978" y="1832885"/>
            <a:ext cx="1818001"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bn-BD" sz="2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রাষ্ট্রপতি</a:t>
            </a:r>
          </a:p>
        </p:txBody>
      </p:sp>
      <p:sp>
        <p:nvSpPr>
          <p:cNvPr id="7" name="Rectangle 6"/>
          <p:cNvSpPr/>
          <p:nvPr/>
        </p:nvSpPr>
        <p:spPr>
          <a:xfrm>
            <a:off x="2550053" y="2343090"/>
            <a:ext cx="1845708"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bn-BD" sz="2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উপ-রাষ্ট্রপতি</a:t>
            </a:r>
          </a:p>
        </p:txBody>
      </p:sp>
      <p:sp>
        <p:nvSpPr>
          <p:cNvPr id="9" name="Rectangle 8"/>
          <p:cNvSpPr/>
          <p:nvPr/>
        </p:nvSpPr>
        <p:spPr>
          <a:xfrm>
            <a:off x="2550054" y="2834925"/>
            <a:ext cx="184571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bn-BD" sz="2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প্রধানমন্ত্রী</a:t>
            </a:r>
          </a:p>
        </p:txBody>
      </p:sp>
      <p:sp>
        <p:nvSpPr>
          <p:cNvPr id="10" name="Rectangle 9"/>
          <p:cNvSpPr/>
          <p:nvPr/>
        </p:nvSpPr>
        <p:spPr>
          <a:xfrm>
            <a:off x="2550055" y="3326760"/>
            <a:ext cx="1845708"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bn-BD" sz="2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স্বরাষ্ট্রমন্ত্রী</a:t>
            </a:r>
          </a:p>
        </p:txBody>
      </p:sp>
      <p:sp>
        <p:nvSpPr>
          <p:cNvPr id="13" name="Rectangle 12"/>
          <p:cNvSpPr/>
          <p:nvPr/>
        </p:nvSpPr>
        <p:spPr>
          <a:xfrm>
            <a:off x="2573890" y="3842874"/>
            <a:ext cx="184571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bn-BD" sz="2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অর্থমন্ত্রী</a:t>
            </a:r>
          </a:p>
        </p:txBody>
      </p:sp>
      <p:sp>
        <p:nvSpPr>
          <p:cNvPr id="14" name="Rectangle 13"/>
          <p:cNvSpPr/>
          <p:nvPr/>
        </p:nvSpPr>
        <p:spPr>
          <a:xfrm>
            <a:off x="2573892" y="4337306"/>
            <a:ext cx="1845708"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bn-BD" sz="2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পররাষ্ট্রমন্ত্রী</a:t>
            </a:r>
          </a:p>
        </p:txBody>
      </p:sp>
      <p:sp>
        <p:nvSpPr>
          <p:cNvPr id="15" name="Rectangle 14"/>
          <p:cNvSpPr/>
          <p:nvPr/>
        </p:nvSpPr>
        <p:spPr>
          <a:xfrm>
            <a:off x="2573892" y="4835240"/>
            <a:ext cx="1845708"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bn-BD" sz="20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সশস্ত্রবাহিনী প্রধান</a:t>
            </a:r>
          </a:p>
        </p:txBody>
      </p:sp>
      <p:sp>
        <p:nvSpPr>
          <p:cNvPr id="21" name="Rounded Rectangle 20"/>
          <p:cNvSpPr/>
          <p:nvPr/>
        </p:nvSpPr>
        <p:spPr>
          <a:xfrm>
            <a:off x="2362201" y="1600200"/>
            <a:ext cx="2209800" cy="3886200"/>
          </a:xfrm>
          <a:prstGeom prst="roundRect">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192138" y="1524511"/>
            <a:ext cx="3483952" cy="4299152"/>
            <a:chOff x="3668138" y="1524511"/>
            <a:chExt cx="3483952" cy="4299152"/>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340" y="1524511"/>
              <a:ext cx="2933750" cy="34533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4" name="Rectangle 23"/>
            <p:cNvSpPr/>
            <p:nvPr/>
          </p:nvSpPr>
          <p:spPr>
            <a:xfrm rot="395995">
              <a:off x="3668138" y="4838778"/>
              <a:ext cx="3373039" cy="98488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bn-BD"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সৈয়দ নজরুল ইসলামকে উপ-রাষ্ট্রপতি</a:t>
              </a:r>
            </a:p>
            <a:p>
              <a:pPr algn="ctr"/>
              <a:r>
                <a:rPr lang="bn-BD"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r>
                <a:rPr lang="bn-I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শেখ মুজিবর রহমানের অনুপস্থিতিতে </a:t>
              </a:r>
              <a:r>
                <a:rPr lang="bn-BD"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অস্থায়ী </a:t>
              </a:r>
            </a:p>
            <a:p>
              <a:pPr algn="ctr"/>
              <a:r>
                <a:rPr lang="bn-BD"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রাষ্টপতি, সশস্ত্র ও মুক্তিযুদ্ধের সর্বাধিনায়ক)</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grpSp>
        <p:nvGrpSpPr>
          <p:cNvPr id="25" name="Group 24"/>
          <p:cNvGrpSpPr/>
          <p:nvPr/>
        </p:nvGrpSpPr>
        <p:grpSpPr>
          <a:xfrm>
            <a:off x="5138537" y="1371600"/>
            <a:ext cx="3642029" cy="4131935"/>
            <a:chOff x="3614536" y="1371599"/>
            <a:chExt cx="3642029" cy="4131935"/>
          </a:xfrm>
        </p:grpSpPr>
        <p:sp>
          <p:nvSpPr>
            <p:cNvPr id="26" name="Rectangle 25"/>
            <p:cNvSpPr/>
            <p:nvPr/>
          </p:nvSpPr>
          <p:spPr>
            <a:xfrm rot="356803">
              <a:off x="3614536" y="4980314"/>
              <a:ext cx="3377848" cy="52322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bn-BD"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তাজ উদ্দিন আহমদ প্রধানমন্ত্রী</a:t>
              </a:r>
              <a:endParaRPr lang="en-US"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9106" y="1371599"/>
              <a:ext cx="3157459" cy="38100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nvGrpSpPr>
          <p:cNvPr id="28" name="Group 27"/>
          <p:cNvGrpSpPr/>
          <p:nvPr/>
        </p:nvGrpSpPr>
        <p:grpSpPr>
          <a:xfrm>
            <a:off x="5163330" y="1477563"/>
            <a:ext cx="3435376" cy="4267663"/>
            <a:chOff x="3868509" y="1339357"/>
            <a:chExt cx="3435376" cy="4267663"/>
          </a:xfrm>
        </p:grpSpPr>
        <p:sp>
          <p:nvSpPr>
            <p:cNvPr id="29" name="Rectangle 28"/>
            <p:cNvSpPr/>
            <p:nvPr/>
          </p:nvSpPr>
          <p:spPr>
            <a:xfrm rot="432911">
              <a:off x="3868509" y="5083800"/>
              <a:ext cx="2848858" cy="52322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bn-BD"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কামরুজ্জামান(স্বরাষ্ট্রমন্ত্রী)</a:t>
              </a:r>
              <a:endParaRPr lang="en-US"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1265" y="1339357"/>
              <a:ext cx="3292620" cy="38236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nvGrpSpPr>
          <p:cNvPr id="31" name="Group 30"/>
          <p:cNvGrpSpPr/>
          <p:nvPr/>
        </p:nvGrpSpPr>
        <p:grpSpPr>
          <a:xfrm>
            <a:off x="5140604" y="1579603"/>
            <a:ext cx="3703734" cy="4165410"/>
            <a:chOff x="3500620" y="1460434"/>
            <a:chExt cx="3703734" cy="4165410"/>
          </a:xfrm>
        </p:grpSpPr>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66546" y="1460434"/>
              <a:ext cx="3137808" cy="37026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3" name="Rectangle 32"/>
            <p:cNvSpPr/>
            <p:nvPr/>
          </p:nvSpPr>
          <p:spPr>
            <a:xfrm rot="519993">
              <a:off x="3500620" y="5041069"/>
              <a:ext cx="3584636" cy="58477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bn-BD" sz="3200" b="1" dirty="0">
                  <a:ln w="1905"/>
                  <a:effectLst>
                    <a:innerShdw blurRad="69850" dist="43180" dir="5400000">
                      <a:srgbClr val="000000">
                        <a:alpha val="65000"/>
                      </a:srgbClr>
                    </a:innerShdw>
                  </a:effectLst>
                  <a:latin typeface="NikoshBAN" pitchFamily="2" charset="0"/>
                  <a:cs typeface="NikoshBAN" pitchFamily="2" charset="0"/>
                </a:rPr>
                <a:t>এম. মনসুর আলী (অর্থমন্ত্রী)</a:t>
              </a:r>
              <a:endParaRPr lang="en-US" sz="3200" b="1" dirty="0">
                <a:ln w="1905"/>
                <a:effectLst>
                  <a:innerShdw blurRad="69850" dist="43180" dir="5400000">
                    <a:srgbClr val="000000">
                      <a:alpha val="65000"/>
                    </a:srgbClr>
                  </a:innerShdw>
                </a:effectLst>
                <a:latin typeface="NikoshBAN" pitchFamily="2" charset="0"/>
                <a:cs typeface="NikoshBAN" pitchFamily="2" charset="0"/>
              </a:endParaRPr>
            </a:p>
          </p:txBody>
        </p:sp>
      </p:grpSp>
      <p:grpSp>
        <p:nvGrpSpPr>
          <p:cNvPr id="34" name="Group 33"/>
          <p:cNvGrpSpPr/>
          <p:nvPr/>
        </p:nvGrpSpPr>
        <p:grpSpPr>
          <a:xfrm>
            <a:off x="5102518" y="1852491"/>
            <a:ext cx="3734962" cy="3774277"/>
            <a:chOff x="3477026" y="1584987"/>
            <a:chExt cx="3734962" cy="3774277"/>
          </a:xfrm>
        </p:grpSpPr>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08718" y="1584987"/>
              <a:ext cx="3203270" cy="34500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6" name="Rectangle 35"/>
            <p:cNvSpPr/>
            <p:nvPr/>
          </p:nvSpPr>
          <p:spPr>
            <a:xfrm>
              <a:off x="3477026" y="4405157"/>
              <a:ext cx="3611894" cy="95410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bn-BD"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খন্দকার মোশতাক আহমেদ</a:t>
              </a:r>
              <a:br>
                <a:rPr lang="bn-BD"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br>
              <a:r>
                <a:rPr lang="bn-BD"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পররাষ্ট্র মন্ত্রী </a:t>
              </a:r>
              <a:endParaRPr lang="en-US"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grpSp>
      <p:grpSp>
        <p:nvGrpSpPr>
          <p:cNvPr id="39" name="Group 38"/>
          <p:cNvGrpSpPr/>
          <p:nvPr/>
        </p:nvGrpSpPr>
        <p:grpSpPr>
          <a:xfrm>
            <a:off x="5102519" y="1349038"/>
            <a:ext cx="3857227" cy="4297624"/>
            <a:chOff x="3510027" y="1556103"/>
            <a:chExt cx="3857227" cy="4297624"/>
          </a:xfrm>
        </p:grpSpPr>
        <p:pic>
          <p:nvPicPr>
            <p:cNvPr id="37" name="Picture 36" descr="http://ciu.somewherein.net/ciu/image/71756/xlarge/?token_id=540769cfca03cef7f84119bb8a1b908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3691" y="1556103"/>
              <a:ext cx="2983563" cy="35430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8" name="TextBox 37"/>
            <p:cNvSpPr txBox="1"/>
            <p:nvPr/>
          </p:nvSpPr>
          <p:spPr>
            <a:xfrm rot="220032">
              <a:off x="3510027" y="4899620"/>
              <a:ext cx="3746538" cy="95410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8" algn="ctr"/>
              <a:r>
                <a:rPr lang="bn-BD"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সশস্ত্রবাহিনী প্রধান: </a:t>
              </a:r>
            </a:p>
            <a:p>
              <a:pPr marL="0" lvl="8" algn="ctr"/>
              <a:r>
                <a:rPr lang="bn-BD"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জেনারেল আতাউল গনি ওসমানী </a:t>
              </a:r>
              <a:endParaRPr lang="en-US"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40" name="Rectangle 39"/>
          <p:cNvSpPr/>
          <p:nvPr/>
        </p:nvSpPr>
        <p:spPr>
          <a:xfrm>
            <a:off x="3691017" y="304800"/>
            <a:ext cx="4859022" cy="923330"/>
          </a:xfrm>
          <a:prstGeom prst="rect">
            <a:avLst/>
          </a:prstGeom>
          <a:noFill/>
          <a:effectLst>
            <a:glow rad="228600">
              <a:schemeClr val="accent4">
                <a:satMod val="175000"/>
                <a:alpha val="40000"/>
              </a:schemeClr>
            </a:glow>
          </a:effectLst>
        </p:spPr>
        <p:txBody>
          <a:bodyPr wrap="none" lIns="91440" tIns="45720" rIns="91440" bIns="45720">
            <a:spAutoFit/>
          </a:bodyPr>
          <a:lstStyle/>
          <a:p>
            <a:pPr algn="ctr"/>
            <a:r>
              <a:rPr lang="bn-BD" sz="5400" dirty="0">
                <a:ln w="0"/>
                <a:effectLst>
                  <a:outerShdw blurRad="38100" dist="19050" dir="2700000" algn="tl" rotWithShape="0">
                    <a:schemeClr val="dk1">
                      <a:alpha val="40000"/>
                    </a:schemeClr>
                  </a:outerShdw>
                </a:effectLst>
                <a:latin typeface="NikoshBAN" pitchFamily="2" charset="0"/>
                <a:cs typeface="NikoshBAN" pitchFamily="2" charset="0"/>
              </a:rPr>
              <a:t>মু</a:t>
            </a: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জিবনগর সরকারের মন্ত্রীপরিষদ</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cxnSp>
        <p:nvCxnSpPr>
          <p:cNvPr id="41" name="Straight Connector 40"/>
          <p:cNvCxnSpPr/>
          <p:nvPr/>
        </p:nvCxnSpPr>
        <p:spPr>
          <a:xfrm>
            <a:off x="3505068" y="1217583"/>
            <a:ext cx="523092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55626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2000" fill="hold"/>
                                        <p:tgtEl>
                                          <p:spTgt spid="25"/>
                                        </p:tgtEl>
                                        <p:attrNameLst>
                                          <p:attrName>ppt_w</p:attrName>
                                        </p:attrNameLst>
                                      </p:cBhvr>
                                      <p:tavLst>
                                        <p:tav tm="0">
                                          <p:val>
                                            <p:fltVal val="0"/>
                                          </p:val>
                                        </p:tav>
                                        <p:tav tm="100000">
                                          <p:val>
                                            <p:strVal val="#ppt_w"/>
                                          </p:val>
                                        </p:tav>
                                      </p:tavLst>
                                    </p:anim>
                                    <p:anim calcmode="lin" valueType="num">
                                      <p:cBhvr>
                                        <p:cTn id="24" dur="2000" fill="hold"/>
                                        <p:tgtEl>
                                          <p:spTgt spid="25"/>
                                        </p:tgtEl>
                                        <p:attrNameLst>
                                          <p:attrName>ppt_h</p:attrName>
                                        </p:attrNameLst>
                                      </p:cBhvr>
                                      <p:tavLst>
                                        <p:tav tm="0">
                                          <p:val>
                                            <p:fltVal val="0"/>
                                          </p:val>
                                        </p:tav>
                                        <p:tav tm="100000">
                                          <p:val>
                                            <p:strVal val="#ppt_h"/>
                                          </p:val>
                                        </p:tav>
                                      </p:tavLst>
                                    </p:anim>
                                    <p:animEffect transition="in" filter="fade">
                                      <p:cBhvr>
                                        <p:cTn id="25" dur="2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000" fill="hold"/>
                                        <p:tgtEl>
                                          <p:spTgt spid="28"/>
                                        </p:tgtEl>
                                        <p:attrNameLst>
                                          <p:attrName>ppt_w</p:attrName>
                                        </p:attrNameLst>
                                      </p:cBhvr>
                                      <p:tavLst>
                                        <p:tav tm="0">
                                          <p:val>
                                            <p:fltVal val="0"/>
                                          </p:val>
                                        </p:tav>
                                        <p:tav tm="100000">
                                          <p:val>
                                            <p:strVal val="#ppt_w"/>
                                          </p:val>
                                        </p:tav>
                                      </p:tavLst>
                                    </p:anim>
                                    <p:anim calcmode="lin" valueType="num">
                                      <p:cBhvr>
                                        <p:cTn id="32" dur="2000" fill="hold"/>
                                        <p:tgtEl>
                                          <p:spTgt spid="28"/>
                                        </p:tgtEl>
                                        <p:attrNameLst>
                                          <p:attrName>ppt_h</p:attrName>
                                        </p:attrNameLst>
                                      </p:cBhvr>
                                      <p:tavLst>
                                        <p:tav tm="0">
                                          <p:val>
                                            <p:fltVal val="0"/>
                                          </p:val>
                                        </p:tav>
                                        <p:tav tm="100000">
                                          <p:val>
                                            <p:strVal val="#ppt_h"/>
                                          </p:val>
                                        </p:tav>
                                      </p:tavLst>
                                    </p:anim>
                                    <p:animEffect transition="in" filter="fade">
                                      <p:cBhvr>
                                        <p:cTn id="33" dur="2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3000" fill="hold"/>
                                        <p:tgtEl>
                                          <p:spTgt spid="31"/>
                                        </p:tgtEl>
                                        <p:attrNameLst>
                                          <p:attrName>ppt_w</p:attrName>
                                        </p:attrNameLst>
                                      </p:cBhvr>
                                      <p:tavLst>
                                        <p:tav tm="0">
                                          <p:val>
                                            <p:fltVal val="0"/>
                                          </p:val>
                                        </p:tav>
                                        <p:tav tm="100000">
                                          <p:val>
                                            <p:strVal val="#ppt_w"/>
                                          </p:val>
                                        </p:tav>
                                      </p:tavLst>
                                    </p:anim>
                                    <p:anim calcmode="lin" valueType="num">
                                      <p:cBhvr>
                                        <p:cTn id="40" dur="3000" fill="hold"/>
                                        <p:tgtEl>
                                          <p:spTgt spid="31"/>
                                        </p:tgtEl>
                                        <p:attrNameLst>
                                          <p:attrName>ppt_h</p:attrName>
                                        </p:attrNameLst>
                                      </p:cBhvr>
                                      <p:tavLst>
                                        <p:tav tm="0">
                                          <p:val>
                                            <p:fltVal val="0"/>
                                          </p:val>
                                        </p:tav>
                                        <p:tav tm="100000">
                                          <p:val>
                                            <p:strVal val="#ppt_h"/>
                                          </p:val>
                                        </p:tav>
                                      </p:tavLst>
                                    </p:anim>
                                    <p:animEffect transition="in" filter="fade">
                                      <p:cBhvr>
                                        <p:cTn id="41" dur="30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2000" fill="hold"/>
                                        <p:tgtEl>
                                          <p:spTgt spid="39"/>
                                        </p:tgtEl>
                                        <p:attrNameLst>
                                          <p:attrName>ppt_w</p:attrName>
                                        </p:attrNameLst>
                                      </p:cBhvr>
                                      <p:tavLst>
                                        <p:tav tm="0">
                                          <p:val>
                                            <p:fltVal val="0"/>
                                          </p:val>
                                        </p:tav>
                                        <p:tav tm="100000">
                                          <p:val>
                                            <p:strVal val="#ppt_w"/>
                                          </p:val>
                                        </p:tav>
                                      </p:tavLst>
                                    </p:anim>
                                    <p:anim calcmode="lin" valueType="num">
                                      <p:cBhvr>
                                        <p:cTn id="48" dur="2000" fill="hold"/>
                                        <p:tgtEl>
                                          <p:spTgt spid="39"/>
                                        </p:tgtEl>
                                        <p:attrNameLst>
                                          <p:attrName>ppt_h</p:attrName>
                                        </p:attrNameLst>
                                      </p:cBhvr>
                                      <p:tavLst>
                                        <p:tav tm="0">
                                          <p:val>
                                            <p:fltVal val="0"/>
                                          </p:val>
                                        </p:tav>
                                        <p:tav tm="100000">
                                          <p:val>
                                            <p:strVal val="#ppt_h"/>
                                          </p:val>
                                        </p:tav>
                                      </p:tavLst>
                                    </p:anim>
                                    <p:animEffect transition="in" filter="fade">
                                      <p:cBhvr>
                                        <p:cTn id="49" dur="20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2000" fill="hold"/>
                                        <p:tgtEl>
                                          <p:spTgt spid="34"/>
                                        </p:tgtEl>
                                        <p:attrNameLst>
                                          <p:attrName>ppt_w</p:attrName>
                                        </p:attrNameLst>
                                      </p:cBhvr>
                                      <p:tavLst>
                                        <p:tav tm="0">
                                          <p:val>
                                            <p:fltVal val="0"/>
                                          </p:val>
                                        </p:tav>
                                        <p:tav tm="100000">
                                          <p:val>
                                            <p:strVal val="#ppt_w"/>
                                          </p:val>
                                        </p:tav>
                                      </p:tavLst>
                                    </p:anim>
                                    <p:anim calcmode="lin" valueType="num">
                                      <p:cBhvr>
                                        <p:cTn id="56" dur="2000" fill="hold"/>
                                        <p:tgtEl>
                                          <p:spTgt spid="34"/>
                                        </p:tgtEl>
                                        <p:attrNameLst>
                                          <p:attrName>ppt_h</p:attrName>
                                        </p:attrNameLst>
                                      </p:cBhvr>
                                      <p:tavLst>
                                        <p:tav tm="0">
                                          <p:val>
                                            <p:fltVal val="0"/>
                                          </p:val>
                                        </p:tav>
                                        <p:tav tm="100000">
                                          <p:val>
                                            <p:strVal val="#ppt_h"/>
                                          </p:val>
                                        </p:tav>
                                      </p:tavLst>
                                    </p:anim>
                                    <p:animEffect transition="in" filter="fade">
                                      <p:cBhvr>
                                        <p:cTn id="57" dur="2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n.banglapedia.org/images/thumb/3/3b/MujibnagarGovernment.jpg/400px-MujibnagarGovernment.jpg"/>
          <p:cNvPicPr>
            <a:picLocks noChangeAspect="1" noChangeArrowheads="1"/>
          </p:cNvPicPr>
          <p:nvPr/>
        </p:nvPicPr>
        <p:blipFill rotWithShape="1">
          <a:blip r:embed="rId2">
            <a:extLst>
              <a:ext uri="{28A0092B-C50C-407E-A947-70E740481C1C}">
                <a14:useLocalDpi xmlns:a14="http://schemas.microsoft.com/office/drawing/2010/main" val="0"/>
              </a:ext>
            </a:extLst>
          </a:blip>
          <a:srcRect r="10000"/>
          <a:stretch/>
        </p:blipFill>
        <p:spPr bwMode="auto">
          <a:xfrm>
            <a:off x="2514600" y="990600"/>
            <a:ext cx="3124200" cy="2160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791200" y="970531"/>
            <a:ext cx="3771900" cy="1066800"/>
            <a:chOff x="4343400" y="838199"/>
            <a:chExt cx="3771900" cy="1066800"/>
          </a:xfrm>
        </p:grpSpPr>
        <p:sp>
          <p:nvSpPr>
            <p:cNvPr id="2" name="Left Arrow 1"/>
            <p:cNvSpPr/>
            <p:nvPr/>
          </p:nvSpPr>
          <p:spPr>
            <a:xfrm>
              <a:off x="4343400" y="838199"/>
              <a:ext cx="3771900" cy="1066800"/>
            </a:xfrm>
            <a:prstGeom prst="left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1048434"/>
              <a:ext cx="28194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600" dirty="0">
                  <a:latin typeface="NikoshBAN" panose="02000000000000000000" pitchFamily="2" charset="0"/>
                  <a:cs typeface="NikoshBAN" panose="02000000000000000000" pitchFamily="2" charset="0"/>
                </a:rPr>
                <a:t>বেসামরিক প্রশাসন</a:t>
              </a:r>
              <a:endParaRPr lang="en-US" sz="3600" dirty="0">
                <a:latin typeface="NikoshBAN" panose="02000000000000000000" pitchFamily="2" charset="0"/>
                <a:cs typeface="NikoshBAN" panose="02000000000000000000" pitchFamily="2" charset="0"/>
              </a:endParaRPr>
            </a:p>
          </p:txBody>
        </p:sp>
      </p:grpSp>
      <p:pic>
        <p:nvPicPr>
          <p:cNvPr id="10" name="Picture 2" descr="https://encrypted-tbn3.gstatic.com/images?q=tbn:ANd9GcRKTwP1-2f2l3Qbq4gcs6AYJFFdi1vz3IfPpvo_t4nMGfIi0aYF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677" y="3352800"/>
            <a:ext cx="3182373" cy="2442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4" descr="https://s3.amazonaws.com/somewherein/assets/images/thumbs/kobid_1378015696_3-0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2158356"/>
            <a:ext cx="1714500" cy="4028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8049747" y="3151506"/>
            <a:ext cx="2111187" cy="1788208"/>
          </a:xfrm>
          <a:prstGeom prst="wedgeRoundRectCallout">
            <a:avLst>
              <a:gd name="adj1" fmla="val -67336"/>
              <a:gd name="adj2" fmla="val 7319"/>
              <a:gd name="adj3" fmla="val 16667"/>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BAN" panose="02000000000000000000" pitchFamily="2" charset="0"/>
                <a:cs typeface="NikoshBAN" panose="02000000000000000000" pitchFamily="2" charset="0"/>
              </a:rPr>
              <a:t>সামরিক কার্যক্রম</a:t>
            </a:r>
            <a:endParaRPr lang="en-US" sz="4400" dirty="0">
              <a:solidFill>
                <a:schemeClr val="tx1"/>
              </a:solidFill>
              <a:latin typeface="NikoshBAN" panose="02000000000000000000" pitchFamily="2" charset="0"/>
              <a:cs typeface="NikoshBAN" panose="02000000000000000000" pitchFamily="2" charset="0"/>
            </a:endParaRPr>
          </a:p>
          <a:p>
            <a:pPr algn="ctr"/>
            <a:endParaRPr lang="en-US" dirty="0">
              <a:solidFill>
                <a:schemeClr val="tx1"/>
              </a:solidFill>
            </a:endParaRPr>
          </a:p>
        </p:txBody>
      </p:sp>
    </p:spTree>
    <p:extLst>
      <p:ext uri="{BB962C8B-B14F-4D97-AF65-F5344CB8AC3E}">
        <p14:creationId xmlns:p14="http://schemas.microsoft.com/office/powerpoint/2010/main" val="1502073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NikoshBA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704</Words>
  <Application>Microsoft Office PowerPoint</Application>
  <PresentationFormat>Widescreen</PresentationFormat>
  <Paragraphs>138</Paragraphs>
  <Slides>17</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NikoshBAN</vt:lpstr>
      <vt:lpstr>SolaimanLipi</vt:lpstr>
      <vt:lpstr>Times New Roman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cp:revision>
  <dcterms:created xsi:type="dcterms:W3CDTF">2020-07-09T05:09:13Z</dcterms:created>
  <dcterms:modified xsi:type="dcterms:W3CDTF">2020-07-09T06:04:48Z</dcterms:modified>
</cp:coreProperties>
</file>