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1" r:id="rId4"/>
    <p:sldId id="264" r:id="rId5"/>
    <p:sldId id="265" r:id="rId6"/>
    <p:sldId id="267" r:id="rId7"/>
    <p:sldId id="269" r:id="rId8"/>
    <p:sldId id="271" r:id="rId9"/>
    <p:sldId id="273" r:id="rId10"/>
    <p:sldId id="279" r:id="rId11"/>
    <p:sldId id="278" r:id="rId12"/>
    <p:sldId id="277" r:id="rId13"/>
    <p:sldId id="280" r:id="rId14"/>
    <p:sldId id="282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2AA1A0-0B01-47CE-9318-74FAE42FD8A0}">
          <p14:sldIdLst>
            <p14:sldId id="257"/>
            <p14:sldId id="260"/>
            <p14:sldId id="261"/>
            <p14:sldId id="264"/>
            <p14:sldId id="265"/>
            <p14:sldId id="267"/>
            <p14:sldId id="269"/>
            <p14:sldId id="271"/>
            <p14:sldId id="273"/>
            <p14:sldId id="279"/>
            <p14:sldId id="278"/>
            <p14:sldId id="277"/>
            <p14:sldId id="280"/>
            <p14:sldId id="28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2E506-7886-4F16-89FF-4775B313121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E832B-31DB-4DCA-9363-A67F261A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ঘটনাটির ভিডিওটি দেখিয়ে এবং পাঠ সংশ্লিষ্ট প্রশ্নোত্তরের মাধ্যমে</a:t>
            </a:r>
            <a:r>
              <a:rPr lang="bn-BD" dirty="0" smtClean="0"/>
              <a:t>পাঠের</a:t>
            </a:r>
            <a:r>
              <a:rPr lang="bn-BD" baseline="0" dirty="0" smtClean="0"/>
              <a:t> প্রতি মনোযোগ আকর্ষণ এবং  শিরোনাম শিক্ষার্থীদের কাছ থেকে বের করার জন্য স্লাইডটি ব্যবহার করা হয়েছে । সংশ্লিষ্ট অন্য কোন ঘটনা প্রদর্শন করে পাঠ সংশ্লিষ্ট প্রশ্নোত্তরের মাধ্যমেও এ কাজটি করা যেতে পারে 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82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36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r>
              <a:rPr lang="en-US" b="1" dirty="0" err="1" smtClean="0"/>
              <a:t>হিসাবে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দেয়া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বিষয়টি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বিশ্লেষণ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করে</a:t>
            </a:r>
            <a:r>
              <a:rPr lang="en-US" b="1" baseline="0" dirty="0" smtClean="0"/>
              <a:t>  </a:t>
            </a:r>
            <a:r>
              <a:rPr lang="en-US" b="1" baseline="0" dirty="0" err="1" smtClean="0"/>
              <a:t>শিক্ষার্থীদের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স্পষ্ট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ধারণা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দেয়া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যেতে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পারে</a:t>
            </a:r>
            <a:r>
              <a:rPr lang="en-US" b="1" baseline="0" dirty="0" smtClean="0"/>
              <a:t>- </a:t>
            </a:r>
            <a:r>
              <a:rPr lang="en-US" b="1" baseline="0" dirty="0" err="1" smtClean="0"/>
              <a:t>যা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শিক্ষার্থীদের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সঠিক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উত্তর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লিখতে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সহায়তা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করবে</a:t>
            </a:r>
            <a:r>
              <a:rPr lang="en-US" b="1" baseline="0" dirty="0" smtClean="0"/>
              <a:t> ।</a:t>
            </a:r>
            <a:endParaRPr lang="en-GB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5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+mn-lt"/>
              </a:rPr>
              <a:t>এই পাঠ শেষে অর্জিতব্য শিখনফলকে সামনে রেখে </a:t>
            </a:r>
            <a:r>
              <a:rPr lang="bn-BD" dirty="0" smtClean="0">
                <a:latin typeface="+mn-lt"/>
              </a:rPr>
              <a:t>পাঠকে</a:t>
            </a:r>
            <a:r>
              <a:rPr lang="bn-BD" baseline="0" dirty="0" smtClean="0">
                <a:latin typeface="+mn-lt"/>
              </a:rPr>
              <a:t> ধারাবাহিকভাবে পরিচালনার উদ্দেশ্যে </a:t>
            </a:r>
            <a:r>
              <a:rPr lang="bn-BD" dirty="0" smtClean="0">
                <a:latin typeface="+mn-lt"/>
              </a:rPr>
              <a:t>এই স্লাইডটি </a:t>
            </a:r>
            <a:r>
              <a:rPr lang="bn-BD" baseline="0" dirty="0" smtClean="0">
                <a:latin typeface="+mn-lt"/>
              </a:rPr>
              <a:t>রাখা হয়েছে</a:t>
            </a:r>
            <a:r>
              <a:rPr lang="bn-BD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থেকে শিক্ষক প্র</a:t>
            </a:r>
            <a:r>
              <a:rPr lang="en-US" baseline="0" dirty="0" err="1" smtClean="0"/>
              <a:t>শ্নো</a:t>
            </a:r>
            <a:r>
              <a:rPr lang="bn-BD" baseline="0" dirty="0" smtClean="0"/>
              <a:t>ত্তরের মাধ্যমে গণহত্যার প্রস্তুতি সম্পর্কে আলোচনা করবেন । যেমন-২৫শে মার্চ মধ্যরাতে এ অপারেশন সংঘটিত হলেও মূলত এ প্রস্তুতি চলতে থাকে মার্চের প্রথম থেকে । ৩রা মার্চ পাকিস্তান থেকে আগত অস্ত্র ও রসদ বোঝাই এম.ভি. সোয়াত জাহাজ-চট্টগ্রাম বন্দরে পৌছেঁ । প্রেসিডেন্ট ইয়াহিয়া খান ১৫ই মার্চ থেকে ২৪শে মার্চ ঢাকায় বঙ্গবন্ধু শেখ মুজিরের সঙ্গে আলোচনার ভান করে আসলে অভিযানের প্রস্তুতি পর্যবেক্ষণ করেন ও অপারেশন সার্চলাইট চুড়ান্ত করেন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স্লাইডে বাটন গুলি অফ ও অন সিষ্টেমে কাজ কবে । বাটনে একবার ক্লিক করলে প্রশ্নের উত্তর আসবে দ্বিতীয় বার ক্লিক করলে উত্তর চলেযাবে । প্রথমে শিক্ষার্থীদের মাঝথেকে প্রশ্নের উত্তর জানার চেষ্টা করতে হবে । পরে উত্তর জানাতে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দেখিয়ে প্র</a:t>
            </a:r>
            <a:r>
              <a:rPr lang="en-US" baseline="0" dirty="0" err="1" smtClean="0"/>
              <a:t>শ্নো</a:t>
            </a:r>
            <a:r>
              <a:rPr lang="bn-BD" baseline="0" dirty="0" smtClean="0"/>
              <a:t>ত্তরের  মাধ্যমে পাকিস্তানি সেনারা ঢাকা বিশ্ববিদ্যালয়ের ইকবাল হল (জহুরুল হক হল ) , জগন্নাথ হল ও রোকেয়া হলে ঢুকে ঘুমন্ত ছাত্রদের হত্যা করে সে সম্পর্কে আলোচনা করবেন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3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মার্চের</a:t>
            </a:r>
            <a:r>
              <a:rPr lang="bn-BD" baseline="0" dirty="0" smtClean="0"/>
              <a:t> এই গণহত্যায় ঢাকা বিশববিদ্যালয়ের ১০ জন শিক্ষকসহ ৩০০ ছাত্র ও কর্মচারী নিহত হন সে সম্পর্কে আলোচনা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স্লাইডটি</a:t>
            </a:r>
            <a:r>
              <a:rPr lang="bn-BD" baseline="0" dirty="0" smtClean="0"/>
              <a:t> প্র</a:t>
            </a:r>
            <a:r>
              <a:rPr lang="en-US" baseline="0" dirty="0" err="1" smtClean="0"/>
              <a:t>শ্নো</a:t>
            </a:r>
            <a:r>
              <a:rPr lang="bn-BD" baseline="0" dirty="0" smtClean="0"/>
              <a:t>ত্তরের  মাধ্যমে উপস্থাপন করতে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দলগত কাজ দেয়ার জন্য দুটি দল ( ছাত্র সংখ্যা বেশি হলে অধিক দল গঠন কয়রা যেতে পারে) তৈরী করে কাজ দিতে পারেন 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2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6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4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0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7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70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4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3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4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7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B9B73-A188-4820-93AE-897455D80DF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37A0-F9AC-4613-82FA-E16FBC99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5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Rao_Farman_Ali" TargetMode="External"/><Relationship Id="rId5" Type="http://schemas.openxmlformats.org/officeDocument/2006/relationships/hyperlink" Target="http://en.wikipedia.org/wiki/Tikka_Khan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3808" y="1352282"/>
            <a:ext cx="3576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welcome</a:t>
            </a:r>
            <a:endParaRPr lang="en-US" sz="72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8" y="2804486"/>
            <a:ext cx="3425622" cy="24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14658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গ্রেফতার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2965" y="4868582"/>
            <a:ext cx="71625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২৬শে মার্চ প্রথম প্রহরে স্বাধীনতার ঘোষণা দেওয়ার</a:t>
            </a: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 বঙ্গবন্ধুকে তার ৩২ নম্বর ধান্ডমন্ডি বাসা থেকে</a:t>
            </a: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পাকিস্তানী বাহিনী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গ্রেফতার করে।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67" y="1408245"/>
            <a:ext cx="3964934" cy="319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9798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916366" y="1971676"/>
            <a:ext cx="8296835" cy="2857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02143" y="1076562"/>
            <a:ext cx="2954655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23" y="592189"/>
            <a:ext cx="3020060" cy="2417646"/>
          </a:xfrm>
          <a:prstGeom prst="ellipse">
            <a:avLst/>
          </a:prstGeom>
          <a:ln w="3175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6366" y="3579652"/>
            <a:ext cx="8296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পাকবাহিনীর এই গণহত্যাকে কী তুমি সমর্থন কর-উক্তিটির উপর ৫টি বাক্য লিখ।</a:t>
            </a:r>
            <a:endParaRPr lang="bn-BD" sz="40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1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4387" y="262552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900" b="1" dirty="0">
                <a:latin typeface="NikoshBAN" pitchFamily="2" charset="0"/>
                <a:cs typeface="NikoshBAN" pitchFamily="2" charset="0"/>
              </a:rPr>
              <a:t>। বাঙালি জাতিকে ‘অদম্য’ বলা হয় কেন?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8596" y="4116842"/>
            <a:ext cx="8938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২৫ মার্চের কালরাতে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বাংলার বুকে যা ঘটে-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পাকিস্তানিদের হটিয়ে দেয়া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বহু বাঙালিকে নির্বিচারে হত্যা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ঘরবাড়িতে আগুন লাগানো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নিচের কোনটি সঠিক?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4729" y="5948662"/>
            <a:ext cx="1826588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22" y="5948662"/>
            <a:ext cx="178906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iii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0728" y="5948662"/>
            <a:ext cx="168447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18858" y="5971948"/>
            <a:ext cx="1739558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6607" y="3098844"/>
            <a:ext cx="415462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ক। অন্যান্য জাতির সাথে মিল আছে বলে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38294" y="3140212"/>
            <a:ext cx="407576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খ। এ জাতি ঐক্যবন্ধ হতে পারে বলে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53743" y="3687248"/>
            <a:ext cx="415462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বাঙালি জাতি শক্তিশালী বলে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49260" y="3684812"/>
            <a:ext cx="406479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এ জাতিকে কেউ দামাতে পারে নি বলে</a:t>
            </a:r>
            <a:endParaRPr lang="en-US" sz="2400" b="1" dirty="0"/>
          </a:p>
        </p:txBody>
      </p:sp>
      <p:sp>
        <p:nvSpPr>
          <p:cNvPr id="19" name="Multiply 18"/>
          <p:cNvSpPr/>
          <p:nvPr/>
        </p:nvSpPr>
        <p:spPr>
          <a:xfrm>
            <a:off x="6329640" y="3105288"/>
            <a:ext cx="644801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19"/>
          <p:cNvSpPr/>
          <p:nvPr/>
        </p:nvSpPr>
        <p:spPr>
          <a:xfrm rot="14014148">
            <a:off x="6555405" y="3578662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1927358" y="3076298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1848055" y="371425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262412" y="591249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4014148">
            <a:off x="8458149" y="5898658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6227280" y="598227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2212395" y="594376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18700" y="1072942"/>
            <a:ext cx="6891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১। ২৫ মার্চের কখন পাকসেনারা রাস্তায় বেরিয়ে পড়ে?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0968" y="1546259"/>
            <a:ext cx="323288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রাত ১১-৩০ মিনিট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31969" y="1546259"/>
            <a:ext cx="305039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খ। রাত ১০-৪৫ মিনিট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190968" y="2134663"/>
            <a:ext cx="323288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রাত ১১-১৫ মিনিট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71019" y="2132575"/>
            <a:ext cx="301134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রাত ১০-৩০ মিনেট</a:t>
            </a:r>
            <a:endParaRPr lang="en-US" sz="2400" b="1" dirty="0"/>
          </a:p>
        </p:txBody>
      </p:sp>
      <p:sp>
        <p:nvSpPr>
          <p:cNvPr id="34" name="Multiply 33"/>
          <p:cNvSpPr/>
          <p:nvPr/>
        </p:nvSpPr>
        <p:spPr>
          <a:xfrm>
            <a:off x="6123313" y="151133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alf Frame 34"/>
          <p:cNvSpPr/>
          <p:nvPr/>
        </p:nvSpPr>
        <p:spPr>
          <a:xfrm rot="14014148">
            <a:off x="2380862" y="1473928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2190967" y="210650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6123313" y="213960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675441" y="127047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48933" y="358595"/>
            <a:ext cx="3194620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6650" y="359265"/>
            <a:ext cx="3484812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ame 37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62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24251" y="1094523"/>
            <a:ext cx="855714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6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54" grpId="6" animBg="1"/>
      <p:bldP spid="54" grpId="7" animBg="1"/>
      <p:bldP spid="54" grpId="8" animBg="1"/>
      <p:bldP spid="55" grpId="0" animBg="1"/>
      <p:bldP spid="55" grpId="1" animBg="1"/>
      <p:bldP spid="5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018" y="356966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মূল্যায়ন:-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নিচের চিত্রটি দেখে ১ ,২ ও ৩নং প্রশ্নের উত্তর দাও।   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1925" y="4410653"/>
            <a:ext cx="845820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১.চিত্রের ঘটনাটি সংঘটিত হয়-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0045" y="5910889"/>
            <a:ext cx="206381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34028" y="5932811"/>
            <a:ext cx="236016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ii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5854" y="5910889"/>
            <a:ext cx="167629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39886" y="5904169"/>
            <a:ext cx="173832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iii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65296" y="5932811"/>
            <a:ext cx="422768" cy="582167"/>
            <a:chOff x="5717597" y="1752600"/>
            <a:chExt cx="680605" cy="609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979746" y="5904168"/>
            <a:ext cx="899482" cy="584775"/>
            <a:chOff x="7086600" y="4953652"/>
            <a:chExt cx="1037453" cy="9144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601691" y="1004085"/>
            <a:ext cx="3023434" cy="2860964"/>
            <a:chOff x="4717473" y="948667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00600" y="1642408"/>
              <a:ext cx="279275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6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6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01691" y="962836"/>
            <a:ext cx="3023434" cy="2860964"/>
            <a:chOff x="8225056" y="941740"/>
            <a:chExt cx="3023434" cy="2860964"/>
          </a:xfrm>
        </p:grpSpPr>
        <p:sp>
          <p:nvSpPr>
            <p:cNvPr id="21" name="Oval 20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0" y="1636207"/>
              <a:ext cx="286649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6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6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12824" y="5950367"/>
            <a:ext cx="501953" cy="524241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181832" y="5900191"/>
            <a:ext cx="524591" cy="609600"/>
            <a:chOff x="5717597" y="1752600"/>
            <a:chExt cx="680605" cy="6096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97" y="1020648"/>
            <a:ext cx="4209430" cy="2884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911926" y="5000564"/>
            <a:ext cx="8278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জহুরুল হক হল           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শহিদুল্লাহ হল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রোকেয়া হল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নিচের কোনটি সঠিক?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24061" y="3989286"/>
            <a:ext cx="465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চিত্রঃ ঢাকা বিশ্ববিদ্যলয়ে গণহত্যার ছবি</a:t>
            </a:r>
            <a:endParaRPr lang="en-US" sz="24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5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954306" y="1982185"/>
            <a:ext cx="8283388" cy="102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91287" y="1065039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49075" y="519056"/>
            <a:ext cx="2868039" cy="2407920"/>
            <a:chOff x="2868829" y="762000"/>
            <a:chExt cx="3643185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940860" y="3547424"/>
            <a:ext cx="8296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◊</a:t>
            </a:r>
            <a:r>
              <a:rPr lang="bn-BD" sz="4000" b="1" kern="110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অপারেশন সার্চলাইটের সময় যে গণহত্যা হয়েছে তা ছিল নিষ্ঠুর ও অমানবিক-ঘটনার বিবরণ দাও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6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engali.cri.cn/mmsource/images/2011/04/20/ziyou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2"/>
          <a:stretch/>
        </p:blipFill>
        <p:spPr bwMode="auto">
          <a:xfrm>
            <a:off x="2618330" y="1300163"/>
            <a:ext cx="6344416" cy="4286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431089" y="3077750"/>
            <a:ext cx="4093662" cy="1108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80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0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 txBox="1">
            <a:spLocks/>
          </p:cNvSpPr>
          <p:nvPr/>
        </p:nvSpPr>
        <p:spPr>
          <a:xfrm>
            <a:off x="2537138" y="1223493"/>
            <a:ext cx="3490175" cy="4597758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6233375" y="1223493"/>
            <a:ext cx="3309870" cy="4597758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শ্রেণীঃ অষ্টম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741819"/>
            <a:ext cx="35731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মো: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শাহাদাত হোসেন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ধোবাউড়া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মোহাম্মদীয়া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ধোবাউড়া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,ময়মনসিংহ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bn-IN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01722832120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88" y="3157538"/>
            <a:ext cx="1563230" cy="2189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46" y="2129829"/>
            <a:ext cx="1611990" cy="16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9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59120" y="4885544"/>
            <a:ext cx="6673757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“গণহত্যা”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2757" y="4184534"/>
            <a:ext cx="426591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ভিডিওটিতে আমরা কী দেখলাম?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50547" y="1049826"/>
            <a:ext cx="694374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17272" y="3611099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 চিত্র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455612" y="21951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5612" y="2195118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75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3298" y="263563"/>
            <a:ext cx="45752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ঠের বিষয়.......</a:t>
            </a:r>
            <a:endParaRPr lang="en-US" sz="48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6295" y="5670346"/>
            <a:ext cx="36760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“গণহত্যার প্রস্তুতি”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92" y="1472701"/>
            <a:ext cx="5743612" cy="3819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356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2078" y="1226465"/>
            <a:ext cx="5801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265" y="4315348"/>
            <a:ext cx="7786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◊অপারেশন সার্চলাইটের ভয়াবহ রূপ ব্যাখ্যা   </a:t>
            </a:r>
          </a:p>
          <a:p>
            <a:r>
              <a:rPr lang="bn-BD" sz="40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করতে পারবে।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264" y="3213558"/>
            <a:ext cx="8273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◊অপারেশন সার্চলাইট পরিকল্পনা বর্ণনা  করতে  </a:t>
            </a:r>
          </a:p>
          <a:p>
            <a:r>
              <a:rPr lang="bn-BD" sz="40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পারবে।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2741" y="2505671"/>
            <a:ext cx="852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◊গণহত্যার প্রস্তুতি সম্পর্কে বলতে পারবে।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7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jkersottasangbad24.com/assets/uploads/news/21d62-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r="3441" b="11286"/>
          <a:stretch/>
        </p:blipFill>
        <p:spPr bwMode="auto">
          <a:xfrm>
            <a:off x="2677462" y="2106057"/>
            <a:ext cx="2151939" cy="134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789804">
            <a:off x="1842228" y="4911308"/>
            <a:ext cx="1165361" cy="8001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১মার্চ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8741" y="5029201"/>
            <a:ext cx="620692" cy="15071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20916715">
            <a:off x="3553888" y="4515916"/>
            <a:ext cx="1107281" cy="69294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৩মার্চ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650268" y="4000154"/>
            <a:ext cx="2258160" cy="752916"/>
            <a:chOff x="3126268" y="4000154"/>
            <a:chExt cx="2258160" cy="752916"/>
          </a:xfrm>
        </p:grpSpPr>
        <p:cxnSp>
          <p:nvCxnSpPr>
            <p:cNvPr id="13" name="Straight Connector 12"/>
            <p:cNvCxnSpPr>
              <a:stCxn id="10" idx="6"/>
              <a:endCxn id="14" idx="2"/>
            </p:cNvCxnSpPr>
            <p:nvPr/>
          </p:nvCxnSpPr>
          <p:spPr>
            <a:xfrm flipV="1">
              <a:off x="3126268" y="4451097"/>
              <a:ext cx="1165013" cy="301973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rot="20916715">
              <a:off x="4280413" y="4000154"/>
              <a:ext cx="1104015" cy="68389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১৫মার্চ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 rot="20916715">
            <a:off x="8069327" y="3021154"/>
            <a:ext cx="1107281" cy="69294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২৪মার্চ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799905" y="3582669"/>
            <a:ext cx="1356574" cy="650437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120606" y="3028951"/>
            <a:ext cx="290095" cy="11809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20916715">
            <a:off x="9307788" y="2452101"/>
            <a:ext cx="938375" cy="72579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২৫মার্চ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311">
            <a:off x="6461318" y="3926461"/>
            <a:ext cx="3346029" cy="185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Double Bracket 38"/>
          <p:cNvSpPr/>
          <p:nvPr/>
        </p:nvSpPr>
        <p:spPr>
          <a:xfrm rot="20047763">
            <a:off x="6377762" y="3885919"/>
            <a:ext cx="3513140" cy="1936679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ular Callout 39"/>
          <p:cNvSpPr/>
          <p:nvPr/>
        </p:nvSpPr>
        <p:spPr>
          <a:xfrm>
            <a:off x="2566988" y="1998056"/>
            <a:ext cx="2372889" cy="1584612"/>
          </a:xfrm>
          <a:prstGeom prst="wedgeRoundRectCallout">
            <a:avLst>
              <a:gd name="adj1" fmla="val 7699"/>
              <a:gd name="adj2" fmla="val 109985"/>
              <a:gd name="adj3" fmla="val 16667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96375" y="457201"/>
            <a:ext cx="4745629" cy="1830509"/>
            <a:chOff x="3772374" y="457200"/>
            <a:chExt cx="4745629" cy="1830509"/>
          </a:xfrm>
        </p:grpSpPr>
        <p:grpSp>
          <p:nvGrpSpPr>
            <p:cNvPr id="48" name="Group 47"/>
            <p:cNvGrpSpPr/>
            <p:nvPr/>
          </p:nvGrpSpPr>
          <p:grpSpPr>
            <a:xfrm>
              <a:off x="3772374" y="457200"/>
              <a:ext cx="4745629" cy="1830509"/>
              <a:chOff x="3772374" y="457200"/>
              <a:chExt cx="4745629" cy="1830509"/>
            </a:xfrm>
          </p:grpSpPr>
          <p:sp>
            <p:nvSpPr>
              <p:cNvPr id="41" name="Rectangular Callout 40"/>
              <p:cNvSpPr/>
              <p:nvPr/>
            </p:nvSpPr>
            <p:spPr>
              <a:xfrm>
                <a:off x="3772374" y="457200"/>
                <a:ext cx="4745629" cy="1830509"/>
              </a:xfrm>
              <a:prstGeom prst="wedgeRectCallout">
                <a:avLst>
                  <a:gd name="adj1" fmla="val 38820"/>
                  <a:gd name="adj2" fmla="val 73657"/>
                </a:avLst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924" y="560005"/>
                <a:ext cx="2371095" cy="16248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262" y="560005"/>
              <a:ext cx="1980791" cy="1614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5" name="Rectangle 44"/>
          <p:cNvSpPr/>
          <p:nvPr/>
        </p:nvSpPr>
        <p:spPr>
          <a:xfrm>
            <a:off x="2158508" y="720725"/>
            <a:ext cx="2691938" cy="707886"/>
          </a:xfrm>
          <a:prstGeom prst="rect">
            <a:avLst/>
          </a:prstGeom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গণহত্যার প্রস্তুতি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24" grpId="0" animBg="1"/>
      <p:bldP spid="39" grpId="0" animBg="1"/>
      <p:bldP spid="40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338763" y="569322"/>
            <a:ext cx="4814892" cy="587809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0800">
            <a:solidFill>
              <a:schemeClr val="accent1">
                <a:lumMod val="60000"/>
                <a:lumOff val="4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upload.wikimedia.org/wikipedia/en/e/e1/General.TikkaKh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68" y="861399"/>
            <a:ext cx="3810000" cy="4709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3" name="Rectangle 12"/>
          <p:cNvSpPr/>
          <p:nvPr/>
        </p:nvSpPr>
        <p:spPr>
          <a:xfrm>
            <a:off x="5665351" y="5716599"/>
            <a:ext cx="4161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u="sng" dirty="0">
                <a:ln w="0"/>
                <a:latin typeface="NikoshBAN" pitchFamily="2" charset="0"/>
                <a:cs typeface="NikoshBAN" pitchFamily="2" charset="0"/>
                <a:hlinkClick r:id="rId5"/>
              </a:rPr>
              <a:t>লেফটেন্যান্ট জেনারেল টিক্কা খান</a:t>
            </a:r>
            <a:endParaRPr lang="en-US" sz="3200" b="1" u="sng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2038351" y="569322"/>
            <a:ext cx="3186113" cy="5582566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20887" y="1618823"/>
            <a:ext cx="2738438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 সার্চলাইটের</a:t>
            </a: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সার্বিক দায়িত্বে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0888" y="2894797"/>
            <a:ext cx="2689397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 সার্চলাইটের ঢাকা শহরের দায়িত্বে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0888" y="4209837"/>
            <a:ext cx="2689397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 সার্চলাইটের ঢাকা বাহিরের দায়িত্বে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5539" y="5774936"/>
            <a:ext cx="39613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800" b="1" dirty="0">
                <a:ln w="0"/>
                <a:latin typeface="NikoshBAN" pitchFamily="2" charset="0"/>
                <a:cs typeface="NikoshBAN" pitchFamily="2" charset="0"/>
                <a:hlinkClick r:id="rId6"/>
              </a:rPr>
              <a:t>মেজর জেনারেল রাও ফরমান আলী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http://upload.wikimedia.org/wikipedia/en/4/46/Ra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22" y="1139965"/>
            <a:ext cx="3669572" cy="4441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6" name="Rectangle 15"/>
          <p:cNvSpPr/>
          <p:nvPr/>
        </p:nvSpPr>
        <p:spPr>
          <a:xfrm>
            <a:off x="5653329" y="5628667"/>
            <a:ext cx="41857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800" b="1" u="sng" dirty="0">
                <a:ln w="0"/>
                <a:latin typeface="NikoshBAN" pitchFamily="2" charset="0"/>
                <a:cs typeface="NikoshBAN" pitchFamily="2" charset="0"/>
              </a:rPr>
              <a:t>মেজর জেনারেল </a:t>
            </a:r>
            <a:r>
              <a:rPr lang="bn-BD" sz="2800" b="1" u="sng" dirty="0">
                <a:ln w="0"/>
                <a:latin typeface="NikoshBAN" pitchFamily="2" charset="0"/>
                <a:cs typeface="NikoshBAN" pitchFamily="2" charset="0"/>
              </a:rPr>
              <a:t>খাদিম হোসেন রাজা</a:t>
            </a:r>
            <a:endParaRPr lang="en-US" sz="2800" b="1" u="sng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98" y="1042772"/>
            <a:ext cx="3908620" cy="4290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244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62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43" y="469537"/>
            <a:ext cx="3893312" cy="2416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87980" y="455249"/>
            <a:ext cx="3400425" cy="1044939"/>
            <a:chOff x="4963979" y="455248"/>
            <a:chExt cx="3400425" cy="1044939"/>
          </a:xfrm>
        </p:grpSpPr>
        <p:sp>
          <p:nvSpPr>
            <p:cNvPr id="3" name="Left Arrow 2"/>
            <p:cNvSpPr/>
            <p:nvPr/>
          </p:nvSpPr>
          <p:spPr>
            <a:xfrm>
              <a:off x="4963979" y="455248"/>
              <a:ext cx="3400425" cy="1044939"/>
            </a:xfrm>
            <a:prstGeom prst="leftArrow">
              <a:avLst/>
            </a:prstGeom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98527" y="655593"/>
              <a:ext cx="2965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ঢাকা বিশ্ববিদ্যালয়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64" y="1670117"/>
            <a:ext cx="3917253" cy="2238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290347" y="3367470"/>
            <a:ext cx="179568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জহুরুল হক হল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81" y="3297217"/>
            <a:ext cx="3964374" cy="2460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62" y="4149542"/>
            <a:ext cx="3917254" cy="23623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921381" y="5964463"/>
            <a:ext cx="396437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 হল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287131"/>
            <a:ext cx="4514158" cy="3093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44" y="3559936"/>
            <a:ext cx="4012901" cy="3106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6444742" y="287131"/>
            <a:ext cx="4012903" cy="2970421"/>
            <a:chOff x="4920743" y="495959"/>
            <a:chExt cx="3623182" cy="2761591"/>
          </a:xfrm>
        </p:grpSpPr>
        <p:sp>
          <p:nvSpPr>
            <p:cNvPr id="4" name="Rectangle 3"/>
            <p:cNvSpPr/>
            <p:nvPr/>
          </p:nvSpPr>
          <p:spPr>
            <a:xfrm>
              <a:off x="4920743" y="495959"/>
              <a:ext cx="3623182" cy="2761591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11349" y="1091924"/>
              <a:ext cx="344196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dirty="0">
                  <a:ln w="0"/>
                  <a:latin typeface="NikoshBAN" pitchFamily="2" charset="0"/>
                  <a:cs typeface="NikoshBAN" pitchFamily="2" charset="0"/>
                </a:rPr>
                <a:t>২৫শে মার্চ রাতের</a:t>
              </a:r>
            </a:p>
            <a:p>
              <a:pPr algn="ctr"/>
              <a:r>
                <a:rPr lang="bn-BD" sz="4800" dirty="0">
                  <a:ln w="0"/>
                  <a:latin typeface="NikoshBAN" pitchFamily="2" charset="0"/>
                  <a:cs typeface="NikoshBAN" pitchFamily="2" charset="0"/>
                </a:rPr>
                <a:t> গণহত্যা</a:t>
              </a:r>
              <a:endParaRPr lang="en-US" sz="4800" dirty="0">
                <a:ln w="0"/>
              </a:endParaRPr>
            </a:p>
          </p:txBody>
        </p:sp>
      </p:grpSp>
      <p:pic>
        <p:nvPicPr>
          <p:cNvPr id="7170" name="Picture 2" descr="https://encrypted-tbn2.gstatic.com/images?q=tbn:ANd9GcRuG5od60L2GBgPsoCvowpEVyArGxvz5t4fQy5eHxXE0LQ3bPh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8" y="3559937"/>
            <a:ext cx="4514159" cy="306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9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723</Words>
  <Application>Microsoft Office PowerPoint</Application>
  <PresentationFormat>Widescreen</PresentationFormat>
  <Paragraphs>103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NikoshLightBAN</vt:lpstr>
      <vt:lpstr>SolaimanLipi</vt:lpstr>
      <vt:lpstr>SutonnyMJ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2020-07-09T13:35:59Z</dcterms:created>
  <dcterms:modified xsi:type="dcterms:W3CDTF">2020-07-09T14:02:32Z</dcterms:modified>
</cp:coreProperties>
</file>