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7" r:id="rId2"/>
    <p:sldId id="258" r:id="rId3"/>
    <p:sldId id="259" r:id="rId4"/>
    <p:sldId id="261" r:id="rId5"/>
    <p:sldId id="262" r:id="rId6"/>
    <p:sldId id="263" r:id="rId7"/>
    <p:sldId id="277" r:id="rId8"/>
    <p:sldId id="265" r:id="rId9"/>
    <p:sldId id="266" r:id="rId10"/>
    <p:sldId id="267" r:id="rId11"/>
    <p:sldId id="268" r:id="rId12"/>
    <p:sldId id="278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6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 showGuides="1">
      <p:cViewPr varScale="1">
        <p:scale>
          <a:sx n="68" d="100"/>
          <a:sy n="68" d="100"/>
        </p:scale>
        <p:origin x="-960" y="-96"/>
      </p:cViewPr>
      <p:guideLst>
        <p:guide orient="horz" pos="2160"/>
        <p:guide pos="36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0A1FF0-7048-4D0D-BDE7-8D4135D26028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2ADD2E-DF5E-419A-952D-14C646618B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8811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2452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6662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4483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1143000"/>
            <a:ext cx="5143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70662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13539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08521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46950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ggggggggggg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CF4F62-3C76-4EB7-B99E-6C0D7D67527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0937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  <a:prstGeom prst="rect">
            <a:avLst/>
          </a:prstGeo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D6FF884-A808-43CD-882A-EDA5BE1C6EFF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CBBA1880-06DE-495A-A7B6-7A2AEB0A33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1274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D6FF884-A808-43CD-882A-EDA5BE1C6EFF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CBBA1880-06DE-495A-A7B6-7A2AEB0A33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7929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D6FF884-A808-43CD-882A-EDA5BE1C6EFF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CBBA1880-06DE-495A-A7B6-7A2AEB0A33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5476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D6FF884-A808-43CD-882A-EDA5BE1C6EFF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CBBA1880-06DE-495A-A7B6-7A2AEB0A33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0975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  <a:prstGeom prst="rect">
            <a:avLst/>
          </a:prstGeom>
        </p:spPr>
        <p:txBody>
          <a:bodyPr anchor="b"/>
          <a:lstStyle>
            <a:lvl1pPr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D6FF884-A808-43CD-882A-EDA5BE1C6EFF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CBBA1880-06DE-495A-A7B6-7A2AEB0A33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23882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D6FF884-A808-43CD-882A-EDA5BE1C6EFF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CBBA1880-06DE-495A-A7B6-7A2AEB0A33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848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D6FF884-A808-43CD-882A-EDA5BE1C6EFF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CBBA1880-06DE-495A-A7B6-7A2AEB0A33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6892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D6FF884-A808-43CD-882A-EDA5BE1C6EFF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CBBA1880-06DE-495A-A7B6-7A2AEB0A33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2929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D6FF884-A808-43CD-882A-EDA5BE1C6EFF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CBBA1880-06DE-495A-A7B6-7A2AEB0A33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1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D6FF884-A808-43CD-882A-EDA5BE1C6EFF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CBBA1880-06DE-495A-A7B6-7A2AEB0A33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8962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D6FF884-A808-43CD-882A-EDA5BE1C6EFF}" type="datetimeFigureOut">
              <a:rPr lang="en-US" smtClean="0"/>
              <a:pPr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CBBA1880-06DE-495A-A7B6-7A2AEB0A33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9760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1430000" cy="6858000"/>
          </a:xfrm>
          <a:prstGeom prst="frame">
            <a:avLst>
              <a:gd name="adj1" fmla="val 2553"/>
            </a:avLst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4169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57149" y="393418"/>
            <a:ext cx="79157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bn-BD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 </a:t>
            </a:r>
            <a:r>
              <a:rPr lang="en-US" sz="5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blipFill>
                <a:blip r:embed="rId2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image-167637-155545790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6768" y="1237956"/>
            <a:ext cx="8609429" cy="43047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800742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73585" y="281594"/>
            <a:ext cx="5482829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চিকিৎসায় আইসিটির ব্যবহার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3523" y="924828"/>
            <a:ext cx="7922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 দেশে ডাক্তারের সংখ্যা কম বিধায় ক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ী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হচ্ছে?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3125" y="5865073"/>
            <a:ext cx="7143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উন্নত চিকিৎসা থেকে বঞ্চিত হচ্ছে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85"/>
          <a:stretch/>
        </p:blipFill>
        <p:spPr>
          <a:xfrm>
            <a:off x="5957461" y="1719619"/>
            <a:ext cx="4837918" cy="391690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011"/>
          <a:stretch/>
        </p:blipFill>
        <p:spPr>
          <a:xfrm>
            <a:off x="354843" y="1677079"/>
            <a:ext cx="5156212" cy="396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669090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9964" y="5755762"/>
            <a:ext cx="10902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পুরো শরীরকে পরীক্ষা-নিরীক্ষার মাধ্যমে অত্যন্ত নিখুতভাবে রোগ নির্ণয় করে।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33624" y="998623"/>
            <a:ext cx="65189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এখন কিভাবে চিকিৎসা হচ্ছে?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82506" y="290737"/>
            <a:ext cx="657225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আধুনিক 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পদ্ধতি</a:t>
            </a:r>
          </a:p>
        </p:txBody>
      </p:sp>
      <p:pic>
        <p:nvPicPr>
          <p:cNvPr id="7" name="Picture 6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409" y="1688123"/>
            <a:ext cx="7765365" cy="37420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6524849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367" t="13762" r="2766" b="13668"/>
          <a:stretch/>
        </p:blipFill>
        <p:spPr>
          <a:xfrm>
            <a:off x="2168286" y="1301898"/>
            <a:ext cx="7093428" cy="425420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015367" y="431399"/>
            <a:ext cx="72085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ছবিতে কী দেখছ?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31409" y="5814249"/>
            <a:ext cx="7030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দুর থেকে ডাক্তারের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সেবা নেওয়াকে কী বলে?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752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51199" y="350908"/>
            <a:ext cx="3470476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50343" y="5788266"/>
            <a:ext cx="6143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buFont typeface="Wingdings" panose="05000000000000000000" pitchFamily="2" charset="2"/>
              <a:buChar char="q"/>
            </a:pP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টেলিমেডিসিন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 করে লেখ।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72124" y="1864626"/>
            <a:ext cx="3321844" cy="2214563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7" name="Picture 6" descr="Tangail-bg2017031419163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1681" y="1294228"/>
            <a:ext cx="7156132" cy="40397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ectangle 7"/>
          <p:cNvSpPr/>
          <p:nvPr/>
        </p:nvSpPr>
        <p:spPr>
          <a:xfrm>
            <a:off x="9175761" y="784598"/>
            <a:ext cx="1640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৫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2351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86" t="5814" r="7209" b="5814"/>
          <a:stretch/>
        </p:blipFill>
        <p:spPr>
          <a:xfrm>
            <a:off x="5851710" y="1670036"/>
            <a:ext cx="5243919" cy="35179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27319" y="513124"/>
            <a:ext cx="73024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চিকিৎসা 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ক্ষেত্রে আরো নতুন নতুন ক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ী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হচ্ছে?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82148" y="5418697"/>
            <a:ext cx="7339124" cy="715089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চিকিৎসা ক্ষেত্রে আরো নতুন নতুন আবিষ্কার হচ্ছে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468"/>
          <a:stretch/>
        </p:blipFill>
        <p:spPr>
          <a:xfrm>
            <a:off x="300250" y="1670036"/>
            <a:ext cx="5213446" cy="351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487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1204" y="5046525"/>
            <a:ext cx="55299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মানুষের মস্তিষ্কের উজ্জীবিত অংশ এখন বাইরে থেকেই বলা সম্ভব হচ্ছে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61882" y="4868719"/>
            <a:ext cx="37124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প্রযুক্তির জন্য আমরা অন্য মাত্রায় গবেষণা করতে পারছি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20035" y="1224901"/>
            <a:ext cx="5059481" cy="350193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82550" y="6000633"/>
            <a:ext cx="5298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তাই চিকিৎসার জগতে ক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ী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শুরু হয়েছে?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07718" y="5939078"/>
            <a:ext cx="1785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বিপ্লব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1691" y="5046526"/>
            <a:ext cx="51489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মানুষের মস্তিষ্কের উজ্জীবিত অংশ এখন ক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ী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করা সম্ভব হচ্ছে?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084072" y="4868719"/>
            <a:ext cx="37902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প্রযুক্তির জন্য আমরা ক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ী</a:t>
            </a:r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করতে পারছি?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1691" y="1224901"/>
            <a:ext cx="5148996" cy="350193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13843" y="375127"/>
            <a:ext cx="72085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ছবিতে কী দেখছ?</a:t>
            </a:r>
          </a:p>
        </p:txBody>
      </p:sp>
    </p:spTree>
    <p:extLst>
      <p:ext uri="{BB962C8B-B14F-4D97-AF65-F5344CB8AC3E}">
        <p14:creationId xmlns:p14="http://schemas.microsoft.com/office/powerpoint/2010/main" xmlns="" val="3269307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2" grpId="1"/>
      <p:bldP spid="13" grpId="0"/>
      <p:bldP spid="14" grpId="0"/>
      <p:bldP spid="14" grpId="1"/>
      <p:bldP spid="15" grpId="0"/>
      <p:bldP spid="15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025618" y="341159"/>
            <a:ext cx="3393281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7745" y="5430103"/>
            <a:ext cx="108090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 algn="ctr">
              <a:buFont typeface="Wingdings" panose="05000000000000000000" pitchFamily="2" charset="2"/>
              <a:buChar char="q"/>
            </a:pP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ভবিষ্যতে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 ব্যবহার করে হাজার মাইল দূরে থেকেও </a:t>
            </a:r>
            <a:endParaRPr lang="bn-IN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রোগীর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চিকিৎসা যেমন- অপারেশনও সম্ভব হবে, ব্যাখ্যা কর।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thailand_medic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071" y="1350499"/>
            <a:ext cx="7526215" cy="38826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5"/>
          <p:cNvSpPr/>
          <p:nvPr/>
        </p:nvSpPr>
        <p:spPr>
          <a:xfrm>
            <a:off x="9175761" y="784598"/>
            <a:ext cx="1640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৫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0829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00563" y="351888"/>
            <a:ext cx="2003289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57375" y="1445270"/>
            <a:ext cx="7429500" cy="496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6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IN" sz="26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26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চিকিৎসায় আধুনিক যন্ত্রপাতি পুরোটাই এখন কিসের উপর নির্ভরশীল?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57375" y="3000375"/>
            <a:ext cx="6572250" cy="496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6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bn-IN" sz="26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26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হাতের কাছে ডাক্তার না পেলে আমরা কিসের সাহায্য নিবো?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14562" y="3643312"/>
            <a:ext cx="1643063" cy="49629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625" dirty="0">
                <a:latin typeface="NikoshBAN" pitchFamily="2" charset="0"/>
                <a:cs typeface="NikoshBAN" pitchFamily="2" charset="0"/>
              </a:rPr>
              <a:t>মেডিসিন</a:t>
            </a:r>
            <a:endParaRPr lang="en-US" sz="1875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71937" y="3643312"/>
            <a:ext cx="1643063" cy="49629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625" dirty="0">
                <a:latin typeface="NikoshBAN" pitchFamily="2" charset="0"/>
                <a:cs typeface="NikoshBAN" pitchFamily="2" charset="0"/>
              </a:rPr>
              <a:t>টেলিমেডিসিন</a:t>
            </a:r>
            <a:endParaRPr lang="en-US" sz="1875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29312" y="3643312"/>
            <a:ext cx="1643063" cy="49629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625" dirty="0">
                <a:latin typeface="NikoshBAN" pitchFamily="2" charset="0"/>
                <a:cs typeface="NikoshBAN" pitchFamily="2" charset="0"/>
              </a:rPr>
              <a:t>টেলিফোন</a:t>
            </a:r>
            <a:endParaRPr lang="en-US" sz="1875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50969" y="3643312"/>
            <a:ext cx="1821656" cy="49629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625" dirty="0">
                <a:latin typeface="NikoshBAN" pitchFamily="2" charset="0"/>
                <a:cs typeface="NikoshBAN" pitchFamily="2" charset="0"/>
              </a:rPr>
              <a:t>মোবাইল</a:t>
            </a:r>
            <a:endParaRPr lang="en-US" sz="1875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4143375" y="3608747"/>
            <a:ext cx="571500" cy="463192"/>
          </a:xfrm>
          <a:custGeom>
            <a:avLst/>
            <a:gdLst>
              <a:gd name="connsiteX0" fmla="*/ 0 w 884903"/>
              <a:gd name="connsiteY0" fmla="*/ 280219 h 722671"/>
              <a:gd name="connsiteX1" fmla="*/ 58994 w 884903"/>
              <a:gd name="connsiteY1" fmla="*/ 353961 h 722671"/>
              <a:gd name="connsiteX2" fmla="*/ 117987 w 884903"/>
              <a:gd name="connsiteY2" fmla="*/ 457200 h 722671"/>
              <a:gd name="connsiteX3" fmla="*/ 176981 w 884903"/>
              <a:gd name="connsiteY3" fmla="*/ 545690 h 722671"/>
              <a:gd name="connsiteX4" fmla="*/ 206477 w 884903"/>
              <a:gd name="connsiteY4" fmla="*/ 589935 h 722671"/>
              <a:gd name="connsiteX5" fmla="*/ 280219 w 884903"/>
              <a:gd name="connsiteY5" fmla="*/ 678425 h 722671"/>
              <a:gd name="connsiteX6" fmla="*/ 294968 w 884903"/>
              <a:gd name="connsiteY6" fmla="*/ 722671 h 722671"/>
              <a:gd name="connsiteX7" fmla="*/ 339213 w 884903"/>
              <a:gd name="connsiteY7" fmla="*/ 678425 h 722671"/>
              <a:gd name="connsiteX8" fmla="*/ 353961 w 884903"/>
              <a:gd name="connsiteY8" fmla="*/ 604683 h 722671"/>
              <a:gd name="connsiteX9" fmla="*/ 383458 w 884903"/>
              <a:gd name="connsiteY9" fmla="*/ 560438 h 722671"/>
              <a:gd name="connsiteX10" fmla="*/ 457200 w 884903"/>
              <a:gd name="connsiteY10" fmla="*/ 427703 h 722671"/>
              <a:gd name="connsiteX11" fmla="*/ 486697 w 884903"/>
              <a:gd name="connsiteY11" fmla="*/ 383458 h 722671"/>
              <a:gd name="connsiteX12" fmla="*/ 619432 w 884903"/>
              <a:gd name="connsiteY12" fmla="*/ 294967 h 722671"/>
              <a:gd name="connsiteX13" fmla="*/ 707923 w 884903"/>
              <a:gd name="connsiteY13" fmla="*/ 221225 h 722671"/>
              <a:gd name="connsiteX14" fmla="*/ 737419 w 884903"/>
              <a:gd name="connsiteY14" fmla="*/ 176980 h 722671"/>
              <a:gd name="connsiteX15" fmla="*/ 781665 w 884903"/>
              <a:gd name="connsiteY15" fmla="*/ 132735 h 722671"/>
              <a:gd name="connsiteX16" fmla="*/ 811161 w 884903"/>
              <a:gd name="connsiteY16" fmla="*/ 88490 h 722671"/>
              <a:gd name="connsiteX17" fmla="*/ 855406 w 884903"/>
              <a:gd name="connsiteY17" fmla="*/ 44245 h 722671"/>
              <a:gd name="connsiteX18" fmla="*/ 884903 w 884903"/>
              <a:gd name="connsiteY18" fmla="*/ 0 h 72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84903" h="722671">
                <a:moveTo>
                  <a:pt x="0" y="280219"/>
                </a:moveTo>
                <a:cubicBezTo>
                  <a:pt x="19665" y="304800"/>
                  <a:pt x="41533" y="327769"/>
                  <a:pt x="58994" y="353961"/>
                </a:cubicBezTo>
                <a:cubicBezTo>
                  <a:pt x="80980" y="386939"/>
                  <a:pt x="97214" y="423444"/>
                  <a:pt x="117987" y="457200"/>
                </a:cubicBezTo>
                <a:cubicBezTo>
                  <a:pt x="136567" y="487392"/>
                  <a:pt x="157316" y="516193"/>
                  <a:pt x="176981" y="545690"/>
                </a:cubicBezTo>
                <a:cubicBezTo>
                  <a:pt x="186813" y="560438"/>
                  <a:pt x="193943" y="577402"/>
                  <a:pt x="206477" y="589935"/>
                </a:cubicBezTo>
                <a:cubicBezTo>
                  <a:pt x="239097" y="622554"/>
                  <a:pt x="259685" y="637356"/>
                  <a:pt x="280219" y="678425"/>
                </a:cubicBezTo>
                <a:cubicBezTo>
                  <a:pt x="287172" y="692330"/>
                  <a:pt x="290052" y="707922"/>
                  <a:pt x="294968" y="722671"/>
                </a:cubicBezTo>
                <a:cubicBezTo>
                  <a:pt x="309716" y="707922"/>
                  <a:pt x="329885" y="697081"/>
                  <a:pt x="339213" y="678425"/>
                </a:cubicBezTo>
                <a:cubicBezTo>
                  <a:pt x="350423" y="656004"/>
                  <a:pt x="345159" y="628154"/>
                  <a:pt x="353961" y="604683"/>
                </a:cubicBezTo>
                <a:cubicBezTo>
                  <a:pt x="360185" y="588086"/>
                  <a:pt x="373626" y="575186"/>
                  <a:pt x="383458" y="560438"/>
                </a:cubicBezTo>
                <a:cubicBezTo>
                  <a:pt x="409416" y="482561"/>
                  <a:pt x="389583" y="529128"/>
                  <a:pt x="457200" y="427703"/>
                </a:cubicBezTo>
                <a:cubicBezTo>
                  <a:pt x="467032" y="412955"/>
                  <a:pt x="471949" y="393290"/>
                  <a:pt x="486697" y="383458"/>
                </a:cubicBezTo>
                <a:lnTo>
                  <a:pt x="619432" y="294967"/>
                </a:lnTo>
                <a:cubicBezTo>
                  <a:pt x="662938" y="265963"/>
                  <a:pt x="672435" y="263811"/>
                  <a:pt x="707923" y="221225"/>
                </a:cubicBezTo>
                <a:cubicBezTo>
                  <a:pt x="719270" y="207608"/>
                  <a:pt x="726072" y="190597"/>
                  <a:pt x="737419" y="176980"/>
                </a:cubicBezTo>
                <a:cubicBezTo>
                  <a:pt x="750772" y="160957"/>
                  <a:pt x="768312" y="148758"/>
                  <a:pt x="781665" y="132735"/>
                </a:cubicBezTo>
                <a:cubicBezTo>
                  <a:pt x="793012" y="119118"/>
                  <a:pt x="799814" y="102107"/>
                  <a:pt x="811161" y="88490"/>
                </a:cubicBezTo>
                <a:cubicBezTo>
                  <a:pt x="824513" y="72467"/>
                  <a:pt x="842053" y="60268"/>
                  <a:pt x="855406" y="44245"/>
                </a:cubicBezTo>
                <a:cubicBezTo>
                  <a:pt x="866754" y="30628"/>
                  <a:pt x="884903" y="0"/>
                  <a:pt x="884903" y="0"/>
                </a:cubicBezTo>
              </a:path>
            </a:pathLst>
          </a:cu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88">
              <a:ln w="76200">
                <a:solidFill>
                  <a:schemeClr val="tx1"/>
                </a:solidFill>
              </a:ln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214562" y="3714750"/>
            <a:ext cx="357188" cy="301883"/>
            <a:chOff x="1219200" y="4953000"/>
            <a:chExt cx="381000" cy="322008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1221660" y="4999704"/>
              <a:ext cx="366252" cy="275304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1219200" y="4953000"/>
              <a:ext cx="381000" cy="30480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7786687" y="3714750"/>
            <a:ext cx="357188" cy="301883"/>
            <a:chOff x="1219200" y="4953000"/>
            <a:chExt cx="381000" cy="322008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1221660" y="4999704"/>
              <a:ext cx="366252" cy="275304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1219200" y="4953000"/>
              <a:ext cx="381000" cy="30480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5929312" y="3714750"/>
            <a:ext cx="357188" cy="301883"/>
            <a:chOff x="1219200" y="4953000"/>
            <a:chExt cx="381000" cy="322008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1221660" y="4999704"/>
              <a:ext cx="366252" cy="275304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1219200" y="4953000"/>
              <a:ext cx="381000" cy="30480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2214562" y="2053641"/>
            <a:ext cx="1643063" cy="49629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625" dirty="0">
                <a:latin typeface="NikoshBAN" pitchFamily="2" charset="0"/>
                <a:cs typeface="NikoshBAN" pitchFamily="2" charset="0"/>
              </a:rPr>
              <a:t>ডাক্তারের</a:t>
            </a:r>
            <a:endParaRPr lang="en-US" sz="1875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71937" y="2053641"/>
            <a:ext cx="1643063" cy="49629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625" dirty="0">
                <a:latin typeface="NikoshBAN" pitchFamily="2" charset="0"/>
                <a:cs typeface="NikoshBAN" pitchFamily="2" charset="0"/>
              </a:rPr>
              <a:t>আইসিটি</a:t>
            </a:r>
            <a:endParaRPr lang="en-US" sz="1875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929312" y="2053641"/>
            <a:ext cx="1643063" cy="49629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625" dirty="0">
                <a:latin typeface="NikoshBAN" pitchFamily="2" charset="0"/>
                <a:cs typeface="NikoshBAN" pitchFamily="2" charset="0"/>
              </a:rPr>
              <a:t>টেলিফোন</a:t>
            </a:r>
            <a:endParaRPr lang="en-US" sz="1875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750969" y="2053641"/>
            <a:ext cx="1821656" cy="49629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625" dirty="0">
                <a:latin typeface="NikoshBAN" pitchFamily="2" charset="0"/>
                <a:cs typeface="NikoshBAN" pitchFamily="2" charset="0"/>
              </a:rPr>
              <a:t>মোবাইল</a:t>
            </a:r>
            <a:endParaRPr lang="en-US" sz="1875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Freeform 37"/>
          <p:cNvSpPr/>
          <p:nvPr/>
        </p:nvSpPr>
        <p:spPr>
          <a:xfrm>
            <a:off x="4214813" y="2000251"/>
            <a:ext cx="571500" cy="463192"/>
          </a:xfrm>
          <a:custGeom>
            <a:avLst/>
            <a:gdLst>
              <a:gd name="connsiteX0" fmla="*/ 0 w 884903"/>
              <a:gd name="connsiteY0" fmla="*/ 280219 h 722671"/>
              <a:gd name="connsiteX1" fmla="*/ 58994 w 884903"/>
              <a:gd name="connsiteY1" fmla="*/ 353961 h 722671"/>
              <a:gd name="connsiteX2" fmla="*/ 117987 w 884903"/>
              <a:gd name="connsiteY2" fmla="*/ 457200 h 722671"/>
              <a:gd name="connsiteX3" fmla="*/ 176981 w 884903"/>
              <a:gd name="connsiteY3" fmla="*/ 545690 h 722671"/>
              <a:gd name="connsiteX4" fmla="*/ 206477 w 884903"/>
              <a:gd name="connsiteY4" fmla="*/ 589935 h 722671"/>
              <a:gd name="connsiteX5" fmla="*/ 280219 w 884903"/>
              <a:gd name="connsiteY5" fmla="*/ 678425 h 722671"/>
              <a:gd name="connsiteX6" fmla="*/ 294968 w 884903"/>
              <a:gd name="connsiteY6" fmla="*/ 722671 h 722671"/>
              <a:gd name="connsiteX7" fmla="*/ 339213 w 884903"/>
              <a:gd name="connsiteY7" fmla="*/ 678425 h 722671"/>
              <a:gd name="connsiteX8" fmla="*/ 353961 w 884903"/>
              <a:gd name="connsiteY8" fmla="*/ 604683 h 722671"/>
              <a:gd name="connsiteX9" fmla="*/ 383458 w 884903"/>
              <a:gd name="connsiteY9" fmla="*/ 560438 h 722671"/>
              <a:gd name="connsiteX10" fmla="*/ 457200 w 884903"/>
              <a:gd name="connsiteY10" fmla="*/ 427703 h 722671"/>
              <a:gd name="connsiteX11" fmla="*/ 486697 w 884903"/>
              <a:gd name="connsiteY11" fmla="*/ 383458 h 722671"/>
              <a:gd name="connsiteX12" fmla="*/ 619432 w 884903"/>
              <a:gd name="connsiteY12" fmla="*/ 294967 h 722671"/>
              <a:gd name="connsiteX13" fmla="*/ 707923 w 884903"/>
              <a:gd name="connsiteY13" fmla="*/ 221225 h 722671"/>
              <a:gd name="connsiteX14" fmla="*/ 737419 w 884903"/>
              <a:gd name="connsiteY14" fmla="*/ 176980 h 722671"/>
              <a:gd name="connsiteX15" fmla="*/ 781665 w 884903"/>
              <a:gd name="connsiteY15" fmla="*/ 132735 h 722671"/>
              <a:gd name="connsiteX16" fmla="*/ 811161 w 884903"/>
              <a:gd name="connsiteY16" fmla="*/ 88490 h 722671"/>
              <a:gd name="connsiteX17" fmla="*/ 855406 w 884903"/>
              <a:gd name="connsiteY17" fmla="*/ 44245 h 722671"/>
              <a:gd name="connsiteX18" fmla="*/ 884903 w 884903"/>
              <a:gd name="connsiteY18" fmla="*/ 0 h 72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84903" h="722671">
                <a:moveTo>
                  <a:pt x="0" y="280219"/>
                </a:moveTo>
                <a:cubicBezTo>
                  <a:pt x="19665" y="304800"/>
                  <a:pt x="41533" y="327769"/>
                  <a:pt x="58994" y="353961"/>
                </a:cubicBezTo>
                <a:cubicBezTo>
                  <a:pt x="80980" y="386939"/>
                  <a:pt x="97214" y="423444"/>
                  <a:pt x="117987" y="457200"/>
                </a:cubicBezTo>
                <a:cubicBezTo>
                  <a:pt x="136567" y="487392"/>
                  <a:pt x="157316" y="516193"/>
                  <a:pt x="176981" y="545690"/>
                </a:cubicBezTo>
                <a:cubicBezTo>
                  <a:pt x="186813" y="560438"/>
                  <a:pt x="193943" y="577402"/>
                  <a:pt x="206477" y="589935"/>
                </a:cubicBezTo>
                <a:cubicBezTo>
                  <a:pt x="239097" y="622554"/>
                  <a:pt x="259685" y="637356"/>
                  <a:pt x="280219" y="678425"/>
                </a:cubicBezTo>
                <a:cubicBezTo>
                  <a:pt x="287172" y="692330"/>
                  <a:pt x="290052" y="707922"/>
                  <a:pt x="294968" y="722671"/>
                </a:cubicBezTo>
                <a:cubicBezTo>
                  <a:pt x="309716" y="707922"/>
                  <a:pt x="329885" y="697081"/>
                  <a:pt x="339213" y="678425"/>
                </a:cubicBezTo>
                <a:cubicBezTo>
                  <a:pt x="350423" y="656004"/>
                  <a:pt x="345159" y="628154"/>
                  <a:pt x="353961" y="604683"/>
                </a:cubicBezTo>
                <a:cubicBezTo>
                  <a:pt x="360185" y="588086"/>
                  <a:pt x="373626" y="575186"/>
                  <a:pt x="383458" y="560438"/>
                </a:cubicBezTo>
                <a:cubicBezTo>
                  <a:pt x="409416" y="482561"/>
                  <a:pt x="389583" y="529128"/>
                  <a:pt x="457200" y="427703"/>
                </a:cubicBezTo>
                <a:cubicBezTo>
                  <a:pt x="467032" y="412955"/>
                  <a:pt x="471949" y="393290"/>
                  <a:pt x="486697" y="383458"/>
                </a:cubicBezTo>
                <a:lnTo>
                  <a:pt x="619432" y="294967"/>
                </a:lnTo>
                <a:cubicBezTo>
                  <a:pt x="662938" y="265963"/>
                  <a:pt x="672435" y="263811"/>
                  <a:pt x="707923" y="221225"/>
                </a:cubicBezTo>
                <a:cubicBezTo>
                  <a:pt x="719270" y="207608"/>
                  <a:pt x="726072" y="190597"/>
                  <a:pt x="737419" y="176980"/>
                </a:cubicBezTo>
                <a:cubicBezTo>
                  <a:pt x="750772" y="160957"/>
                  <a:pt x="768312" y="148758"/>
                  <a:pt x="781665" y="132735"/>
                </a:cubicBezTo>
                <a:cubicBezTo>
                  <a:pt x="793012" y="119118"/>
                  <a:pt x="799814" y="102107"/>
                  <a:pt x="811161" y="88490"/>
                </a:cubicBezTo>
                <a:cubicBezTo>
                  <a:pt x="824513" y="72467"/>
                  <a:pt x="842053" y="60268"/>
                  <a:pt x="855406" y="44245"/>
                </a:cubicBezTo>
                <a:cubicBezTo>
                  <a:pt x="866754" y="30628"/>
                  <a:pt x="884903" y="0"/>
                  <a:pt x="884903" y="0"/>
                </a:cubicBezTo>
              </a:path>
            </a:pathLst>
          </a:cu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88">
              <a:ln w="76200">
                <a:solidFill>
                  <a:schemeClr val="tx1"/>
                </a:solidFill>
              </a:ln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2214562" y="2106254"/>
            <a:ext cx="357188" cy="301883"/>
            <a:chOff x="1219200" y="4953000"/>
            <a:chExt cx="381000" cy="322008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1221660" y="4999704"/>
              <a:ext cx="366252" cy="275304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>
              <a:off x="1219200" y="4953000"/>
              <a:ext cx="381000" cy="30480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7786687" y="2106254"/>
            <a:ext cx="357188" cy="301883"/>
            <a:chOff x="1219200" y="4953000"/>
            <a:chExt cx="381000" cy="322008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1221660" y="4999704"/>
              <a:ext cx="366252" cy="275304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1219200" y="4953000"/>
              <a:ext cx="381000" cy="30480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5929312" y="2106254"/>
            <a:ext cx="357188" cy="301883"/>
            <a:chOff x="1219200" y="4953000"/>
            <a:chExt cx="381000" cy="322008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1221660" y="4999704"/>
              <a:ext cx="366252" cy="275304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1219200" y="4953000"/>
              <a:ext cx="381000" cy="30480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47"/>
          <p:cNvSpPr txBox="1"/>
          <p:nvPr/>
        </p:nvSpPr>
        <p:spPr>
          <a:xfrm>
            <a:off x="1857375" y="4590047"/>
            <a:ext cx="6572250" cy="496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6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৩. চিকিৎসা উন্নতি কীসের কারণে সম্ভব</a:t>
            </a:r>
            <a:r>
              <a:rPr lang="bn-BD" sz="26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214562" y="5232984"/>
            <a:ext cx="1643063" cy="49629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625" dirty="0">
                <a:latin typeface="NikoshBAN" pitchFamily="2" charset="0"/>
                <a:cs typeface="NikoshBAN" pitchFamily="2" charset="0"/>
              </a:rPr>
              <a:t>ডাক্তারের</a:t>
            </a:r>
            <a:endParaRPr lang="en-US" sz="1875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071937" y="5232984"/>
            <a:ext cx="1643063" cy="49629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625" dirty="0">
                <a:latin typeface="NikoshBAN" pitchFamily="2" charset="0"/>
                <a:cs typeface="NikoshBAN" pitchFamily="2" charset="0"/>
              </a:rPr>
              <a:t>প্রযুক্তির</a:t>
            </a:r>
            <a:endParaRPr lang="en-US" sz="1875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929312" y="5232984"/>
            <a:ext cx="1643063" cy="49629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625" dirty="0">
                <a:latin typeface="NikoshBAN" pitchFamily="2" charset="0"/>
                <a:cs typeface="NikoshBAN" pitchFamily="2" charset="0"/>
              </a:rPr>
              <a:t>টেলিফোন</a:t>
            </a:r>
            <a:r>
              <a:rPr lang="bn-IN" sz="2625" dirty="0">
                <a:latin typeface="NikoshBAN" pitchFamily="2" charset="0"/>
                <a:cs typeface="NikoshBAN" pitchFamily="2" charset="0"/>
              </a:rPr>
              <a:t>ের</a:t>
            </a:r>
            <a:endParaRPr lang="en-US" sz="1875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750969" y="5232984"/>
            <a:ext cx="1821656" cy="49629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625" dirty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bn-IN" sz="2625" dirty="0">
                <a:latin typeface="NikoshBAN" pitchFamily="2" charset="0"/>
                <a:cs typeface="NikoshBAN" pitchFamily="2" charset="0"/>
              </a:rPr>
              <a:t>ের</a:t>
            </a:r>
            <a:endParaRPr lang="en-US" sz="1875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Freeform 52"/>
          <p:cNvSpPr/>
          <p:nvPr/>
        </p:nvSpPr>
        <p:spPr>
          <a:xfrm>
            <a:off x="4143375" y="5214939"/>
            <a:ext cx="571500" cy="463192"/>
          </a:xfrm>
          <a:custGeom>
            <a:avLst/>
            <a:gdLst>
              <a:gd name="connsiteX0" fmla="*/ 0 w 884903"/>
              <a:gd name="connsiteY0" fmla="*/ 280219 h 722671"/>
              <a:gd name="connsiteX1" fmla="*/ 58994 w 884903"/>
              <a:gd name="connsiteY1" fmla="*/ 353961 h 722671"/>
              <a:gd name="connsiteX2" fmla="*/ 117987 w 884903"/>
              <a:gd name="connsiteY2" fmla="*/ 457200 h 722671"/>
              <a:gd name="connsiteX3" fmla="*/ 176981 w 884903"/>
              <a:gd name="connsiteY3" fmla="*/ 545690 h 722671"/>
              <a:gd name="connsiteX4" fmla="*/ 206477 w 884903"/>
              <a:gd name="connsiteY4" fmla="*/ 589935 h 722671"/>
              <a:gd name="connsiteX5" fmla="*/ 280219 w 884903"/>
              <a:gd name="connsiteY5" fmla="*/ 678425 h 722671"/>
              <a:gd name="connsiteX6" fmla="*/ 294968 w 884903"/>
              <a:gd name="connsiteY6" fmla="*/ 722671 h 722671"/>
              <a:gd name="connsiteX7" fmla="*/ 339213 w 884903"/>
              <a:gd name="connsiteY7" fmla="*/ 678425 h 722671"/>
              <a:gd name="connsiteX8" fmla="*/ 353961 w 884903"/>
              <a:gd name="connsiteY8" fmla="*/ 604683 h 722671"/>
              <a:gd name="connsiteX9" fmla="*/ 383458 w 884903"/>
              <a:gd name="connsiteY9" fmla="*/ 560438 h 722671"/>
              <a:gd name="connsiteX10" fmla="*/ 457200 w 884903"/>
              <a:gd name="connsiteY10" fmla="*/ 427703 h 722671"/>
              <a:gd name="connsiteX11" fmla="*/ 486697 w 884903"/>
              <a:gd name="connsiteY11" fmla="*/ 383458 h 722671"/>
              <a:gd name="connsiteX12" fmla="*/ 619432 w 884903"/>
              <a:gd name="connsiteY12" fmla="*/ 294967 h 722671"/>
              <a:gd name="connsiteX13" fmla="*/ 707923 w 884903"/>
              <a:gd name="connsiteY13" fmla="*/ 221225 h 722671"/>
              <a:gd name="connsiteX14" fmla="*/ 737419 w 884903"/>
              <a:gd name="connsiteY14" fmla="*/ 176980 h 722671"/>
              <a:gd name="connsiteX15" fmla="*/ 781665 w 884903"/>
              <a:gd name="connsiteY15" fmla="*/ 132735 h 722671"/>
              <a:gd name="connsiteX16" fmla="*/ 811161 w 884903"/>
              <a:gd name="connsiteY16" fmla="*/ 88490 h 722671"/>
              <a:gd name="connsiteX17" fmla="*/ 855406 w 884903"/>
              <a:gd name="connsiteY17" fmla="*/ 44245 h 722671"/>
              <a:gd name="connsiteX18" fmla="*/ 884903 w 884903"/>
              <a:gd name="connsiteY18" fmla="*/ 0 h 72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84903" h="722671">
                <a:moveTo>
                  <a:pt x="0" y="280219"/>
                </a:moveTo>
                <a:cubicBezTo>
                  <a:pt x="19665" y="304800"/>
                  <a:pt x="41533" y="327769"/>
                  <a:pt x="58994" y="353961"/>
                </a:cubicBezTo>
                <a:cubicBezTo>
                  <a:pt x="80980" y="386939"/>
                  <a:pt x="97214" y="423444"/>
                  <a:pt x="117987" y="457200"/>
                </a:cubicBezTo>
                <a:cubicBezTo>
                  <a:pt x="136567" y="487392"/>
                  <a:pt x="157316" y="516193"/>
                  <a:pt x="176981" y="545690"/>
                </a:cubicBezTo>
                <a:cubicBezTo>
                  <a:pt x="186813" y="560438"/>
                  <a:pt x="193943" y="577402"/>
                  <a:pt x="206477" y="589935"/>
                </a:cubicBezTo>
                <a:cubicBezTo>
                  <a:pt x="239097" y="622554"/>
                  <a:pt x="259685" y="637356"/>
                  <a:pt x="280219" y="678425"/>
                </a:cubicBezTo>
                <a:cubicBezTo>
                  <a:pt x="287172" y="692330"/>
                  <a:pt x="290052" y="707922"/>
                  <a:pt x="294968" y="722671"/>
                </a:cubicBezTo>
                <a:cubicBezTo>
                  <a:pt x="309716" y="707922"/>
                  <a:pt x="329885" y="697081"/>
                  <a:pt x="339213" y="678425"/>
                </a:cubicBezTo>
                <a:cubicBezTo>
                  <a:pt x="350423" y="656004"/>
                  <a:pt x="345159" y="628154"/>
                  <a:pt x="353961" y="604683"/>
                </a:cubicBezTo>
                <a:cubicBezTo>
                  <a:pt x="360185" y="588086"/>
                  <a:pt x="373626" y="575186"/>
                  <a:pt x="383458" y="560438"/>
                </a:cubicBezTo>
                <a:cubicBezTo>
                  <a:pt x="409416" y="482561"/>
                  <a:pt x="389583" y="529128"/>
                  <a:pt x="457200" y="427703"/>
                </a:cubicBezTo>
                <a:cubicBezTo>
                  <a:pt x="467032" y="412955"/>
                  <a:pt x="471949" y="393290"/>
                  <a:pt x="486697" y="383458"/>
                </a:cubicBezTo>
                <a:lnTo>
                  <a:pt x="619432" y="294967"/>
                </a:lnTo>
                <a:cubicBezTo>
                  <a:pt x="662938" y="265963"/>
                  <a:pt x="672435" y="263811"/>
                  <a:pt x="707923" y="221225"/>
                </a:cubicBezTo>
                <a:cubicBezTo>
                  <a:pt x="719270" y="207608"/>
                  <a:pt x="726072" y="190597"/>
                  <a:pt x="737419" y="176980"/>
                </a:cubicBezTo>
                <a:cubicBezTo>
                  <a:pt x="750772" y="160957"/>
                  <a:pt x="768312" y="148758"/>
                  <a:pt x="781665" y="132735"/>
                </a:cubicBezTo>
                <a:cubicBezTo>
                  <a:pt x="793012" y="119118"/>
                  <a:pt x="799814" y="102107"/>
                  <a:pt x="811161" y="88490"/>
                </a:cubicBezTo>
                <a:cubicBezTo>
                  <a:pt x="824513" y="72467"/>
                  <a:pt x="842053" y="60268"/>
                  <a:pt x="855406" y="44245"/>
                </a:cubicBezTo>
                <a:cubicBezTo>
                  <a:pt x="866754" y="30628"/>
                  <a:pt x="884903" y="0"/>
                  <a:pt x="884903" y="0"/>
                </a:cubicBezTo>
              </a:path>
            </a:pathLst>
          </a:cu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88">
              <a:ln w="76200">
                <a:solidFill>
                  <a:schemeClr val="tx1"/>
                </a:solidFill>
              </a:ln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2214562" y="5320941"/>
            <a:ext cx="357188" cy="301883"/>
            <a:chOff x="1219200" y="4953000"/>
            <a:chExt cx="381000" cy="322008"/>
          </a:xfrm>
        </p:grpSpPr>
        <p:cxnSp>
          <p:nvCxnSpPr>
            <p:cNvPr id="55" name="Straight Connector 54"/>
            <p:cNvCxnSpPr/>
            <p:nvPr/>
          </p:nvCxnSpPr>
          <p:spPr>
            <a:xfrm>
              <a:off x="1221660" y="4999704"/>
              <a:ext cx="366252" cy="275304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1219200" y="4953000"/>
              <a:ext cx="381000" cy="30480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/>
          <p:nvPr/>
        </p:nvGrpSpPr>
        <p:grpSpPr>
          <a:xfrm>
            <a:off x="7786687" y="5320941"/>
            <a:ext cx="357188" cy="301883"/>
            <a:chOff x="1219200" y="4953000"/>
            <a:chExt cx="381000" cy="322008"/>
          </a:xfrm>
        </p:grpSpPr>
        <p:cxnSp>
          <p:nvCxnSpPr>
            <p:cNvPr id="58" name="Straight Connector 57"/>
            <p:cNvCxnSpPr/>
            <p:nvPr/>
          </p:nvCxnSpPr>
          <p:spPr>
            <a:xfrm>
              <a:off x="1221660" y="4999704"/>
              <a:ext cx="366252" cy="275304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1219200" y="4953000"/>
              <a:ext cx="381000" cy="30480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5929312" y="5320941"/>
            <a:ext cx="357188" cy="301883"/>
            <a:chOff x="1219200" y="4953000"/>
            <a:chExt cx="381000" cy="322008"/>
          </a:xfrm>
        </p:grpSpPr>
        <p:cxnSp>
          <p:nvCxnSpPr>
            <p:cNvPr id="61" name="Straight Connector 60"/>
            <p:cNvCxnSpPr/>
            <p:nvPr/>
          </p:nvCxnSpPr>
          <p:spPr>
            <a:xfrm>
              <a:off x="1221660" y="4999704"/>
              <a:ext cx="366252" cy="275304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>
              <a:off x="1219200" y="4953000"/>
              <a:ext cx="381000" cy="30480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15443722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 animBg="1"/>
      <p:bldP spid="38" grpId="0" animBg="1"/>
      <p:bldP spid="5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941430" y="369239"/>
            <a:ext cx="3404263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1570" y="5379564"/>
            <a:ext cx="102767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buFont typeface="Wingdings" panose="05000000000000000000" pitchFamily="2" charset="2"/>
              <a:buChar char="q"/>
            </a:pP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তুমি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পড়াশোনা শেষে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চিকিৎসার এই নতুন জগতে কী ধরণের ভূমিকা রাখবে, তা লিখে নিয়ে আসবে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89325" y="1292569"/>
            <a:ext cx="5604698" cy="3716159"/>
          </a:xfrm>
          <a:prstGeom prst="rect">
            <a:avLst/>
          </a:prstGeom>
        </p:spPr>
      </p:pic>
      <p:pic>
        <p:nvPicPr>
          <p:cNvPr id="5" name="Picture 4" descr="5e32bd4d4d17d15803835655e32bd4d4d19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125" y="1139482"/>
            <a:ext cx="7905750" cy="40514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271322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24437" y="450716"/>
            <a:ext cx="6126998" cy="957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562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 সবাইকে </a:t>
            </a:r>
            <a:r>
              <a:rPr lang="bn-BD" sz="562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5625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26" name="AutoShape 2" descr="শ্রেষ্ঠ আইসিটি নারী উদ্যোক্তা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 descr="s4uZbtHQ157856525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6258" y="1523999"/>
            <a:ext cx="7709096" cy="43562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227608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80735" y="564529"/>
            <a:ext cx="201529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57888" y="993889"/>
            <a:ext cx="1961183" cy="243511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0" name="Rectangle 9"/>
          <p:cNvSpPr/>
          <p:nvPr/>
        </p:nvSpPr>
        <p:spPr>
          <a:xfrm>
            <a:off x="6268294" y="3566130"/>
            <a:ext cx="494036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অষ্ট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  <a:p>
            <a:pPr algn="ctr">
              <a:spcBef>
                <a:spcPct val="0"/>
              </a:spcBef>
            </a:pP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bn-BD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ct val="0"/>
              </a:spcBef>
            </a:pPr>
            <a:r>
              <a:rPr lang="bn-BD" sz="3200" dirty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৬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চিকি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ৎসা</a:t>
            </a:r>
            <a:r>
              <a:rPr lang="bn-IN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>
              <a:spcBef>
                <a:spcPct val="0"/>
              </a:spcBef>
            </a:pPr>
            <a:r>
              <a:rPr lang="bn-IN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সময়-৫০ </a:t>
            </a:r>
            <a:r>
              <a:rPr lang="bn-IN" sz="32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 smtClean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ct val="0"/>
              </a:spcBef>
            </a:pPr>
            <a:r>
              <a:rPr lang="en-US" sz="32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32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০০/০৬/২০২০ </a:t>
            </a:r>
            <a:r>
              <a:rPr lang="en-US" sz="32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খ্রি</a:t>
            </a:r>
            <a:r>
              <a:rPr lang="en-US" sz="32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bn-I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214C71B7-B558-4361-8731-5F1E8F73AD2A}"/>
              </a:ext>
            </a:extLst>
          </p:cNvPr>
          <p:cNvSpPr txBox="1"/>
          <p:nvPr/>
        </p:nvSpPr>
        <p:spPr>
          <a:xfrm>
            <a:off x="166260" y="3644605"/>
            <a:ext cx="533848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শরীফ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আহমেদ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>
              <a:defRPr/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হাটখোলা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বহুমুখী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>
              <a:defRPr/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দাউদকান্দি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কুমিল্লা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>
              <a:defRPr/>
            </a:pP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 নং-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01840437994</a:t>
            </a:r>
            <a:endParaRPr lang="bn-BD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Email-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sharifahamedictteacher@gmail.com</a:t>
            </a:r>
            <a:endParaRPr lang="en-US" sz="1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FB_IMG_157455898347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6130" y="1217357"/>
            <a:ext cx="2472226" cy="24760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6705976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29051" y="231500"/>
            <a:ext cx="7221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 দেখে চিন্তা করে </a:t>
            </a:r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কী করছে?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36551" y="5918614"/>
            <a:ext cx="1692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image-140246-158530524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5920" y="1285875"/>
            <a:ext cx="7640955" cy="4286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1013906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ft-Right Arrow 6"/>
          <p:cNvSpPr/>
          <p:nvPr/>
        </p:nvSpPr>
        <p:spPr>
          <a:xfrm>
            <a:off x="2393156" y="-96563"/>
            <a:ext cx="6643688" cy="1686212"/>
          </a:xfrm>
          <a:prstGeom prst="leftRightArrow">
            <a:avLst>
              <a:gd name="adj1" fmla="val 44697"/>
              <a:gd name="adj2" fmla="val 50000"/>
            </a:avLst>
          </a:prstGeom>
          <a:noFill/>
          <a:ln w="57150"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625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endParaRPr lang="en-US" sz="5625" b="1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3008711d936c5f13a7ad3c1ebec4b344-59634e26591f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4322" y="1181686"/>
            <a:ext cx="7620000" cy="42989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2744754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643439" y="642938"/>
            <a:ext cx="2201167" cy="783894"/>
          </a:xfrm>
          <a:prstGeom prst="roundRect">
            <a:avLst>
              <a:gd name="adj" fmla="val 15378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5063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</a:t>
            </a:r>
            <a:r>
              <a:rPr lang="bn-BD" sz="45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খনফল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86851" y="2843946"/>
            <a:ext cx="10508777" cy="3101872"/>
            <a:chOff x="762000" y="2819400"/>
            <a:chExt cx="8001000" cy="3308663"/>
          </a:xfrm>
        </p:grpSpPr>
        <p:sp>
          <p:nvSpPr>
            <p:cNvPr id="4" name="TextBox 3"/>
            <p:cNvSpPr txBox="1"/>
            <p:nvPr/>
          </p:nvSpPr>
          <p:spPr>
            <a:xfrm>
              <a:off x="762000" y="4256782"/>
              <a:ext cx="8001000" cy="18712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28625" indent="-428625">
                <a:lnSpc>
                  <a:spcPct val="150000"/>
                </a:lnSpc>
                <a:buFont typeface="Wingdings" panose="05000000000000000000" pitchFamily="2" charset="2"/>
                <a:buChar char="q"/>
              </a:pPr>
              <a:r>
                <a:rPr lang="bn-IN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চিকিৎসা শাস্ত্রে কিভাবে আইসিটি ব্যবহৃত হচ্ছে তা </a:t>
              </a:r>
              <a:r>
                <a:rPr lang="bn-BD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বর্ণনা</a:t>
              </a:r>
              <a:r>
                <a:rPr lang="bn-IN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করতে পারবে।</a:t>
              </a:r>
              <a:endPara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62000" y="2819400"/>
              <a:ext cx="7848600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28625" indent="-428625">
                <a:lnSpc>
                  <a:spcPct val="150000"/>
                </a:lnSpc>
                <a:buFont typeface="Wingdings" panose="05000000000000000000" pitchFamily="2" charset="2"/>
                <a:buChar char="q"/>
              </a:pPr>
              <a:r>
                <a:rPr lang="en-US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আগেকার </a:t>
              </a:r>
              <a:r>
                <a:rPr lang="bn-IN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দিনের চিকিৎসা পদ্ধতি বলতে </a:t>
              </a:r>
              <a:r>
                <a:rPr lang="bn-IN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;</a:t>
              </a:r>
              <a:endPara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62000" y="3530025"/>
              <a:ext cx="7162800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28625" indent="-428625">
                <a:lnSpc>
                  <a:spcPct val="150000"/>
                </a:lnSpc>
                <a:buFont typeface="Wingdings" panose="05000000000000000000" pitchFamily="2" charset="2"/>
                <a:buChar char="q"/>
              </a:pPr>
              <a:r>
                <a:rPr lang="bn-IN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টেলিমেডিসিন </a:t>
              </a:r>
              <a:r>
                <a:rPr lang="bn-IN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কী </a:t>
              </a:r>
              <a:r>
                <a:rPr lang="en-US" sz="36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তা</a:t>
              </a:r>
              <a:r>
                <a: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</a:t>
              </a:r>
              <a:r>
                <a:rPr lang="bn-IN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র্ণনা</a:t>
              </a:r>
              <a:r>
                <a:rPr lang="en-US" sz="36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করে</a:t>
              </a:r>
              <a:r>
                <a:rPr lang="bn-IN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লি</a:t>
              </a:r>
              <a:r>
                <a:rPr lang="bn-IN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খ</a:t>
              </a:r>
              <a:r>
                <a:rPr lang="en-US" sz="36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তে</a:t>
              </a:r>
              <a:r>
                <a: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;</a:t>
              </a:r>
            </a:p>
          </p:txBody>
        </p:sp>
      </p:grpSp>
      <p:sp>
        <p:nvSpPr>
          <p:cNvPr id="6" name="Flowchart: Sort 5"/>
          <p:cNvSpPr/>
          <p:nvPr/>
        </p:nvSpPr>
        <p:spPr>
          <a:xfrm>
            <a:off x="2286000" y="5715000"/>
            <a:ext cx="7000875" cy="142875"/>
          </a:xfrm>
          <a:prstGeom prst="flowChartSor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5728">
                <a:srgbClr val="FF0000"/>
              </a:gs>
              <a:gs pos="28000">
                <a:srgbClr val="92D050"/>
              </a:gs>
              <a:gs pos="80000">
                <a:srgbClr val="00B050"/>
              </a:gs>
              <a:gs pos="100000">
                <a:srgbClr val="FFCCFF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3" name="Rectangle 2"/>
          <p:cNvSpPr/>
          <p:nvPr/>
        </p:nvSpPr>
        <p:spPr>
          <a:xfrm>
            <a:off x="1207083" y="2478435"/>
            <a:ext cx="37401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en-US" sz="36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শেষে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xmlns="" val="21892401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0226" y="4887589"/>
            <a:ext cx="2089547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চিকিৎসা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2163410" y="5440451"/>
            <a:ext cx="155733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মানব শরীর এবং মানব স্বাস্থ্য ভালো রাখার উদ্দেশ্যে রোগ নিরাময়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রোগ প্রতিষেধক বিষয়ে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ডাক্তার রোগীর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 ব্যবস্থাপত্র দেন তাকে চিকিৎসা বলে।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06939" y="308753"/>
            <a:ext cx="552901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ছবিটিতে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0366" y="1016639"/>
            <a:ext cx="6682155" cy="381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84646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3895" y="1358027"/>
            <a:ext cx="5134708" cy="38188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05318" y="5509216"/>
            <a:ext cx="657225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আগের যুগের কবিরাজি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পদ্ধতি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69090" y="475935"/>
            <a:ext cx="657225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ছবিতে কী দেখছ?</a:t>
            </a:r>
            <a:endParaRPr lang="bn-IN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33194" y="1358027"/>
            <a:ext cx="5060277" cy="381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4287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754683" y="5882002"/>
            <a:ext cx="79206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রোগী</a:t>
            </a:r>
            <a:r>
              <a:rPr lang="bn-IN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বিভিন্ন অঙ্গে</a:t>
            </a:r>
            <a:r>
              <a:rPr lang="bn-BD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টেপাটেপি করে </a:t>
            </a:r>
            <a:r>
              <a:rPr lang="bn-IN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চিকিৎসা দিতেন।</a:t>
            </a:r>
            <a:endParaRPr lang="en-US" sz="22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71625" y="1288085"/>
            <a:ext cx="8286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আগের যুগের ডাক্তার বা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কবিরাজে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ী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ভাবে রোগীর তথ্য পেতেন?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303"/>
          <a:stretch/>
        </p:blipFill>
        <p:spPr>
          <a:xfrm>
            <a:off x="6417433" y="2354380"/>
            <a:ext cx="4459832" cy="338780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355" b="4182"/>
          <a:stretch/>
        </p:blipFill>
        <p:spPr>
          <a:xfrm>
            <a:off x="615430" y="2257905"/>
            <a:ext cx="4379651" cy="334446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7" name="TextBox 6"/>
          <p:cNvSpPr txBox="1"/>
          <p:nvPr/>
        </p:nvSpPr>
        <p:spPr>
          <a:xfrm>
            <a:off x="2428875" y="437043"/>
            <a:ext cx="657225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আগের যুগের ডাক্তারী 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পদ্ধতি</a:t>
            </a:r>
          </a:p>
        </p:txBody>
      </p:sp>
    </p:spTree>
    <p:extLst>
      <p:ext uri="{BB962C8B-B14F-4D97-AF65-F5344CB8AC3E}">
        <p14:creationId xmlns:p14="http://schemas.microsoft.com/office/powerpoint/2010/main" xmlns="" val="235866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071211" y="572417"/>
            <a:ext cx="3287578" cy="665265"/>
          </a:xfrm>
          <a:prstGeom prst="roundRect">
            <a:avLst>
              <a:gd name="adj" fmla="val 15378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5400" b="1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45721" y="5805021"/>
            <a:ext cx="6862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buFont typeface="Wingdings" panose="05000000000000000000" pitchFamily="2" charset="2"/>
              <a:buChar char="q"/>
            </a:pP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আগের যুগের চিকিৎসা পদ্ধতি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কেমন ছিল লেখ।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7027" y="1528550"/>
            <a:ext cx="4898551" cy="35024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835449" y="907835"/>
            <a:ext cx="2097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২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7791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</TotalTime>
  <Words>419</Words>
  <Application>Microsoft Office PowerPoint</Application>
  <PresentationFormat>Custom</PresentationFormat>
  <Paragraphs>93</Paragraphs>
  <Slides>19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SHARIF AHAMED</dc:creator>
  <cp:lastModifiedBy>SHARIF AHAMED</cp:lastModifiedBy>
  <cp:revision>30</cp:revision>
  <dcterms:created xsi:type="dcterms:W3CDTF">2020-03-03T03:22:03Z</dcterms:created>
  <dcterms:modified xsi:type="dcterms:W3CDTF">2020-06-01T09:38:47Z</dcterms:modified>
</cp:coreProperties>
</file>