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5" r:id="rId3"/>
    <p:sldId id="284" r:id="rId4"/>
    <p:sldId id="257" r:id="rId5"/>
    <p:sldId id="258" r:id="rId6"/>
    <p:sldId id="280" r:id="rId7"/>
    <p:sldId id="260" r:id="rId8"/>
    <p:sldId id="261" r:id="rId9"/>
    <p:sldId id="276" r:id="rId10"/>
    <p:sldId id="283" r:id="rId11"/>
    <p:sldId id="262" r:id="rId12"/>
    <p:sldId id="263" r:id="rId13"/>
    <p:sldId id="281" r:id="rId14"/>
    <p:sldId id="265" r:id="rId15"/>
    <p:sldId id="271" r:id="rId16"/>
    <p:sldId id="272" r:id="rId17"/>
    <p:sldId id="270" r:id="rId18"/>
    <p:sldId id="264" r:id="rId19"/>
    <p:sldId id="266" r:id="rId20"/>
    <p:sldId id="278" r:id="rId21"/>
    <p:sldId id="267" r:id="rId22"/>
    <p:sldId id="279" r:id="rId23"/>
    <p:sldId id="268" r:id="rId24"/>
    <p:sldId id="26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06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284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5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114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651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42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62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89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00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82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88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720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273354" y="2667000"/>
            <a:ext cx="8413446" cy="19272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                                                                                                                              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মাল্টিমিডিয়া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স্বাগত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4800600"/>
            <a:ext cx="2952750" cy="17811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54" y="228600"/>
            <a:ext cx="3124200" cy="271111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228600"/>
            <a:ext cx="3048000" cy="3061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934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06" t="6559" r="15000" b="6845"/>
          <a:stretch/>
        </p:blipFill>
        <p:spPr>
          <a:xfrm>
            <a:off x="685800" y="1194618"/>
            <a:ext cx="7467600" cy="4454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94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610136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000" b="1" u="sng" dirty="0" smtClean="0">
                <a:latin typeface="NikoshBAN" pitchFamily="2" charset="0"/>
                <a:cs typeface="NikoshBAN" pitchFamily="2" charset="0"/>
              </a:rPr>
              <a:t>অণু</a:t>
            </a:r>
            <a:endParaRPr lang="bn-IN" sz="4000" b="1" u="sng" dirty="0">
              <a:latin typeface="NikoshBAN" pitchFamily="2" charset="0"/>
              <a:cs typeface="NikoshBAN" pitchFamily="2" charset="0"/>
            </a:endParaRPr>
          </a:p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মোলিক 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ও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 যোগিক  পদার্থের 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ক্ষুদ্রতম  কণা </a:t>
            </a:r>
          </a:p>
          <a:p>
            <a:r>
              <a:rPr lang="bn-IN" sz="4000" b="1" dirty="0">
                <a:latin typeface="NikoshBAN" pitchFamily="2" charset="0"/>
                <a:cs typeface="NikoshBAN" pitchFamily="2" charset="0"/>
              </a:rPr>
              <a:t>২। স্বাধীন সত্ত্বা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আছে </a:t>
            </a:r>
            <a:endParaRPr lang="bn-IN" sz="4000" b="1" dirty="0">
              <a:latin typeface="NikoshBAN" pitchFamily="2" charset="0"/>
              <a:cs typeface="NikoshBAN" pitchFamily="2" charset="0"/>
            </a:endParaRPr>
          </a:p>
          <a:p>
            <a:r>
              <a:rPr lang="bn-IN" sz="4000" b="1" dirty="0">
                <a:latin typeface="NikoshBAN" pitchFamily="2" charset="0"/>
                <a:cs typeface="NikoshBAN" pitchFamily="2" charset="0"/>
              </a:rPr>
              <a:t>৩। রাসায়নিক বিক্রিয়ায়  অংশগ্রহন করতে পারে না </a:t>
            </a:r>
            <a:endParaRPr lang="bn-IN" sz="40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191" y="41148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000" b="1" dirty="0">
                <a:latin typeface="NikoshBAN" pitchFamily="2" charset="0"/>
                <a:cs typeface="NikoshBAN" pitchFamily="2" charset="0"/>
              </a:rPr>
              <a:t>প্রশ্নঃ- অনু কাকে বলে । </a:t>
            </a:r>
          </a:p>
          <a:p>
            <a:r>
              <a:rPr lang="bn-IN" sz="4000" b="1" dirty="0">
                <a:latin typeface="NikoshBAN" pitchFamily="2" charset="0"/>
                <a:cs typeface="NikoshBAN" pitchFamily="2" charset="0"/>
              </a:rPr>
              <a:t>উঃ-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মোলিক  ও যোগিক  পদার্থের ক্ষুদ্রতম  কণা  যার স্বাধীন সত্ত্বা আছে কিন্তু রাসায়নিক বিক্রিয়ায়  অংশগ্রহন করতে পারে না তাকে অণু বলে ।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55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8580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400" b="1" dirty="0">
                <a:latin typeface="NikoshBAN" pitchFamily="2" charset="0"/>
                <a:cs typeface="NikoshBAN" pitchFamily="2" charset="0"/>
              </a:rPr>
              <a:t>প্রশ্নঃ- </a:t>
            </a:r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 পরমাণু ও অণুর মধ্যে পার্থক্য লিখ ।  </a:t>
            </a:r>
          </a:p>
          <a:p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435683"/>
              </p:ext>
            </p:extLst>
          </p:nvPr>
        </p:nvGraphicFramePr>
        <p:xfrm>
          <a:off x="152400" y="1752600"/>
          <a:ext cx="8839200" cy="41947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69186"/>
                <a:gridCol w="4470014"/>
              </a:tblGrid>
              <a:tr h="6213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aseline="-25000" dirty="0" err="1">
                          <a:solidFill>
                            <a:schemeClr val="tx1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পরমাণু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aseline="-25000" dirty="0" err="1">
                          <a:solidFill>
                            <a:schemeClr val="tx1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অণু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15877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bn-IN" sz="3200" baseline="-25000" dirty="0">
                          <a:solidFill>
                            <a:schemeClr val="tx1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 ১। শুধু মোলিক  পদার্থের ক্ষুদ্রতম  কণা  যার স্বাধীন সত্ত্বা আছে কিন্তু রাসায়নিক বিক্রিয়ায়  অংশগ্রহন করতে পারে না তাকে অণু বলে ।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bn-IN" sz="3200" b="1" baseline="-25000" dirty="0">
                          <a:solidFill>
                            <a:schemeClr val="tx1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১। মোলিক  ও যোগিক  পদার্থের ক্ষুদ্রতম  কণা  যার স্বাধীন সত্ত্বা আছে কিন্তু রাসায়নিক বিক্রিয়ায়  অংশগ্রহন করতে পারে না তাকে অণু বলে ।</a:t>
                      </a:r>
                      <a:endParaRPr lang="en-US" sz="3200" b="1" dirty="0">
                        <a:solidFill>
                          <a:schemeClr val="tx1"/>
                        </a:solidFill>
                        <a:effectLst/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7076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3200" baseline="-25000" dirty="0">
                          <a:solidFill>
                            <a:schemeClr val="tx1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২। শুধু মোলিক  পদার্থের ক্ষুদ্রতম  কণা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3200" b="1" baseline="-25000" dirty="0">
                          <a:solidFill>
                            <a:schemeClr val="tx1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২। মোলিক  ও যোগিক  পদার্থের ক্ষুদ্রতম  কণা</a:t>
                      </a:r>
                      <a:endParaRPr lang="en-US" sz="3200" b="1" dirty="0">
                        <a:solidFill>
                          <a:schemeClr val="tx1"/>
                        </a:solidFill>
                        <a:effectLst/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142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3200" baseline="-25000" dirty="0">
                          <a:solidFill>
                            <a:schemeClr val="tx1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৩। স্বাধীন সত্ত্বা নাই 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3200" b="1" baseline="-25000" dirty="0">
                          <a:solidFill>
                            <a:schemeClr val="tx1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৩। স্বাধীন সত্ত্বা আছে</a:t>
                      </a:r>
                      <a:endParaRPr lang="en-US" sz="3200" b="1" dirty="0">
                        <a:solidFill>
                          <a:schemeClr val="tx1"/>
                        </a:solidFill>
                        <a:effectLst/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7076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3200" baseline="-25000" dirty="0">
                          <a:solidFill>
                            <a:schemeClr val="tx1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৪। রাসায়নিক বিক্রিয়ায়  অংশগ্রহন করতে পারে 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3200" b="1" baseline="-25000" dirty="0">
                          <a:solidFill>
                            <a:schemeClr val="tx1"/>
                          </a:solidFill>
                          <a:effectLst/>
                          <a:latin typeface="NikoshBAN" pitchFamily="2" charset="0"/>
                          <a:cs typeface="NikoshBAN" pitchFamily="2" charset="0"/>
                        </a:rPr>
                        <a:t>৪।রাসায়নিক বিক্রিয়ায়  অংশগ্রহন করতে পারে না</a:t>
                      </a:r>
                      <a:endParaRPr lang="en-US" sz="3200" b="1" dirty="0">
                        <a:solidFill>
                          <a:schemeClr val="tx1"/>
                        </a:solidFill>
                        <a:effectLst/>
                        <a:latin typeface="NikoshBAN" pitchFamily="2" charset="0"/>
                        <a:ea typeface="Calibri"/>
                        <a:cs typeface="NikoshBAN" pitchFamily="2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8946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334869"/>
            <a:ext cx="1524000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টিভি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1981200"/>
            <a:ext cx="152400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পিএসসি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3962400"/>
            <a:ext cx="1524000" cy="52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4648200"/>
            <a:ext cx="1524000" cy="52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ডা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2667000"/>
            <a:ext cx="1524000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3352800"/>
            <a:ext cx="1524000" cy="52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মোসা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1295400"/>
            <a:ext cx="1524000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টেলিভিশন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981200"/>
            <a:ext cx="297180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প্রাইমারী স্কুল সার্টিফিকেট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2667000"/>
            <a:ext cx="220980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মোহাম্মদ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3352800"/>
            <a:ext cx="1981200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মোসাম্মৎ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3962400"/>
            <a:ext cx="1981200" cy="52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আব্দুল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" y="4648200"/>
            <a:ext cx="1752600" cy="52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ডাক্তার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" y="685800"/>
            <a:ext cx="2438400" cy="52322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পুরো নাম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05600" y="863025"/>
            <a:ext cx="2286000" cy="52322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সংক্ষিপ্ত নাম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5334000"/>
            <a:ext cx="1371600" cy="52322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H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304800" y="5334000"/>
            <a:ext cx="3048000" cy="52322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Hydrogenium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685800" y="177225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তোমরা কি এই নামগুলোর সংক্ষিপ্ত রুপ  বলতে পারবে?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88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6 L 0.64167 -0.002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296E-6 L 0.61667 -0.0136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00" y="-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8148E-6 L 0.60833 -0.0136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00" y="-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0.60833 -0.0025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9259E-6 L 0.60833 0.0085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00" y="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7 -1.85185E-6 L 0.65 -0.0025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0.64167 -0.0159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00" y="-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39" y="289530"/>
            <a:ext cx="8763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প্রশ্নঃ-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কাকে বলে 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উঃ-মোলের ইংরেজী পুরো নামের সংক্ষিপ্ত রুপকে প্রতীক বলে।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2000" y="1737330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H </a:t>
            </a:r>
            <a:r>
              <a:rPr lang="en-US" sz="4800" dirty="0" err="1" smtClean="0"/>
              <a:t>ydrogen</a:t>
            </a:r>
            <a:endParaRPr lang="en-US" sz="4800" dirty="0"/>
          </a:p>
        </p:txBody>
      </p:sp>
      <p:sp>
        <p:nvSpPr>
          <p:cNvPr id="19" name="Rounded Rectangle 18"/>
          <p:cNvSpPr/>
          <p:nvPr/>
        </p:nvSpPr>
        <p:spPr>
          <a:xfrm>
            <a:off x="800100" y="1828800"/>
            <a:ext cx="495300" cy="74673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62000" y="1744533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H</a:t>
            </a:r>
            <a:endParaRPr lang="en-US" sz="4800" dirty="0"/>
          </a:p>
        </p:txBody>
      </p:sp>
      <p:sp>
        <p:nvSpPr>
          <p:cNvPr id="32" name="TextBox 31"/>
          <p:cNvSpPr txBox="1"/>
          <p:nvPr/>
        </p:nvSpPr>
        <p:spPr>
          <a:xfrm>
            <a:off x="762000" y="3058647"/>
            <a:ext cx="350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O </a:t>
            </a:r>
            <a:r>
              <a:rPr lang="en-US" sz="4400" dirty="0" err="1" smtClean="0"/>
              <a:t>xygen</a:t>
            </a:r>
            <a:endParaRPr lang="en-US" sz="4400" dirty="0"/>
          </a:p>
        </p:txBody>
      </p:sp>
      <p:sp>
        <p:nvSpPr>
          <p:cNvPr id="33" name="TextBox 32"/>
          <p:cNvSpPr txBox="1"/>
          <p:nvPr/>
        </p:nvSpPr>
        <p:spPr>
          <a:xfrm>
            <a:off x="762000" y="3058647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O</a:t>
            </a:r>
            <a:endParaRPr lang="en-US" sz="4400" dirty="0"/>
          </a:p>
        </p:txBody>
      </p:sp>
      <p:sp>
        <p:nvSpPr>
          <p:cNvPr id="34" name="Rectangle 33"/>
          <p:cNvSpPr/>
          <p:nvPr/>
        </p:nvSpPr>
        <p:spPr>
          <a:xfrm>
            <a:off x="762000" y="3176667"/>
            <a:ext cx="533400" cy="5334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62000" y="4312226"/>
            <a:ext cx="327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F </a:t>
            </a:r>
            <a:r>
              <a:rPr lang="en-US" sz="4400" dirty="0" err="1"/>
              <a:t>luorine</a:t>
            </a:r>
            <a:endParaRPr lang="en-US" sz="4400" dirty="0"/>
          </a:p>
        </p:txBody>
      </p:sp>
      <p:sp>
        <p:nvSpPr>
          <p:cNvPr id="36" name="Flowchart: Process 35"/>
          <p:cNvSpPr/>
          <p:nvPr/>
        </p:nvSpPr>
        <p:spPr>
          <a:xfrm>
            <a:off x="762000" y="4354047"/>
            <a:ext cx="381000" cy="685800"/>
          </a:xfrm>
          <a:prstGeom prst="flowChart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62000" y="4304785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F</a:t>
            </a:r>
            <a:endParaRPr lang="en-US" sz="4400" dirty="0"/>
          </a:p>
        </p:txBody>
      </p:sp>
      <p:sp>
        <p:nvSpPr>
          <p:cNvPr id="38" name="TextBox 37"/>
          <p:cNvSpPr txBox="1"/>
          <p:nvPr/>
        </p:nvSpPr>
        <p:spPr>
          <a:xfrm>
            <a:off x="762000" y="5715512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Corbon</a:t>
            </a:r>
            <a:endParaRPr lang="en-US" sz="3600" dirty="0"/>
          </a:p>
        </p:txBody>
      </p:sp>
      <p:sp>
        <p:nvSpPr>
          <p:cNvPr id="39" name="Rectangle 38"/>
          <p:cNvSpPr/>
          <p:nvPr/>
        </p:nvSpPr>
        <p:spPr>
          <a:xfrm>
            <a:off x="800100" y="5678781"/>
            <a:ext cx="381000" cy="6858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762000" y="5678781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43064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81481E-6 L 0.74167 0.0050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0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85185E-6 L 0.77083 -0.0004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L 0.7875 -0.0115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1.11111E-6 L 0.80417 -0.0083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2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3" grpId="0"/>
      <p:bldP spid="37" grpId="0"/>
      <p:bldP spid="4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31790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প্রতীক লেখার নিয়ম -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0" y="99060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১। মৌলের ইংরেজি নামের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আদ্যক্ষর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দ্বারা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প্রতীক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প্রকাশ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করা হয়।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আকাশ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দেবতা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WHO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SKY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VC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বিএনপি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3600" dirty="0" smtClean="0"/>
              <a:t> 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IF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U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BNP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152400" y="2744926"/>
            <a:ext cx="4038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W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Wolfram                               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H-Hydrogen                            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O-Oxygen                               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S-Sulfur                                 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K-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Kalium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Y-Yttrium                             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V-Vanadium                       </a:t>
            </a:r>
          </a:p>
        </p:txBody>
      </p:sp>
      <p:sp>
        <p:nvSpPr>
          <p:cNvPr id="5" name="Rectangle 4"/>
          <p:cNvSpPr/>
          <p:nvPr/>
        </p:nvSpPr>
        <p:spPr>
          <a:xfrm>
            <a:off x="5181600" y="2746652"/>
            <a:ext cx="3810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C-Carbon</a:t>
            </a:r>
            <a:endParaRPr lang="bn-IN" sz="3600" dirty="0" smtClean="0">
              <a:latin typeface="Times New Roman" pitchFamily="18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I-Iodine</a:t>
            </a:r>
            <a:endParaRPr lang="bn-IN" sz="3600" dirty="0" smtClean="0">
              <a:latin typeface="Times New Roman" pitchFamily="18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F-Fluorine</a:t>
            </a:r>
            <a:endParaRPr lang="bn-IN" sz="3600" dirty="0">
              <a:latin typeface="Times New Roman" pitchFamily="18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U-Uranium </a:t>
            </a:r>
            <a:endParaRPr lang="bn-IN" sz="3600" dirty="0">
              <a:latin typeface="Times New Roman" pitchFamily="18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B-Boron</a:t>
            </a:r>
            <a:endParaRPr lang="bn-IN" sz="3600" dirty="0">
              <a:latin typeface="Times New Roman" pitchFamily="18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N-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Nitrogen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P-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Phrsphorus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326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636" y="2509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দুইয়ের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অধিক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মৌলের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ইংরেজি নামের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অক্ষর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মৌলকে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আদ্যক্ষর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দ্বারা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প্রতীক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প্রকাশ করা হয়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অন্যগুলোর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প্রতীকটি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অক্ষরে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নামের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অক্ষরটি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ইংরেজী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বর্ণমালার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হাতের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অক্ষর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অক্ষরটি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সর্বাধিক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উচ্চারিত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হাতের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অক্ষর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লেখা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Boron</a:t>
            </a:r>
            <a:endParaRPr lang="en-US" sz="4000" dirty="0"/>
          </a:p>
        </p:txBody>
      </p:sp>
      <p:sp>
        <p:nvSpPr>
          <p:cNvPr id="5" name="Flowchart: Process 4"/>
          <p:cNvSpPr/>
          <p:nvPr/>
        </p:nvSpPr>
        <p:spPr>
          <a:xfrm>
            <a:off x="370609" y="76199"/>
            <a:ext cx="609600" cy="674757"/>
          </a:xfrm>
          <a:prstGeom prst="flowChartProcess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12192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Beryllium</a:t>
            </a:r>
            <a:endParaRPr lang="en-US" sz="3600" dirty="0"/>
          </a:p>
        </p:txBody>
      </p:sp>
      <p:sp>
        <p:nvSpPr>
          <p:cNvPr id="7" name="Rounded Rectangle 6"/>
          <p:cNvSpPr/>
          <p:nvPr/>
        </p:nvSpPr>
        <p:spPr>
          <a:xfrm>
            <a:off x="457200" y="1295400"/>
            <a:ext cx="533400" cy="5334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" y="2514600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Bismuth</a:t>
            </a:r>
            <a:endParaRPr lang="en-US" sz="4400" dirty="0"/>
          </a:p>
        </p:txBody>
      </p:sp>
      <p:sp>
        <p:nvSpPr>
          <p:cNvPr id="9" name="Rectangle 8"/>
          <p:cNvSpPr/>
          <p:nvPr/>
        </p:nvSpPr>
        <p:spPr>
          <a:xfrm>
            <a:off x="381000" y="2632620"/>
            <a:ext cx="533400" cy="533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32509" y="2509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1182469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Be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370609" y="2514599"/>
            <a:ext cx="99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Bi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85742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2.59259E-6 L 0.75833 -0.007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900" y="-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3.33333E-6 L 0.74583 -0.0194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900" y="-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9259E-6 L 0.7375 -0.01158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900" y="-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5" grpId="3" animBg="1"/>
      <p:bldP spid="7" grpId="0" animBg="1"/>
      <p:bldP spid="7" grpId="1" animBg="1"/>
      <p:bldP spid="7" grpId="2" animBg="1"/>
      <p:bldP spid="7" grpId="3" animBg="1"/>
      <p:bldP spid="9" grpId="0" animBg="1"/>
      <p:bldP spid="9" grpId="1" animBg="1"/>
      <p:bldP spid="9" grpId="2" animBg="1"/>
      <p:bldP spid="9" grpId="3" animBg="1"/>
      <p:bldP spid="10" grpId="0"/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32207" y="1143000"/>
            <a:ext cx="8063950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</a:t>
            </a:r>
            <a:r>
              <a:rPr lang="en-ZW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ZW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কতগুলো</a:t>
            </a:r>
            <a:r>
              <a:rPr lang="en-ZW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ZW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মৌল</a:t>
            </a:r>
            <a:r>
              <a:rPr lang="en-ZW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ZW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ল্যাটিন</a:t>
            </a:r>
            <a:r>
              <a:rPr lang="en-ZW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ZW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ভাষা</a:t>
            </a:r>
            <a:r>
              <a:rPr lang="en-ZW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ZW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ZW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ZW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এসেছে</a:t>
            </a:r>
            <a:r>
              <a:rPr lang="en-ZW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এরুপ মৌল ১১টি </a:t>
            </a:r>
            <a:endParaRPr lang="en-ZW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242" y="1752600"/>
            <a:ext cx="874796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কেঊ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হাজি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সাহেবের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ডব্লিও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সোনা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ফিরে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পাবে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Cu,Na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Ag,Hg,Sb,Sn,W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K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Au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Fe,Pb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endParaRPr lang="en-ZW" sz="3200" dirty="0"/>
          </a:p>
        </p:txBody>
      </p:sp>
      <p:sp>
        <p:nvSpPr>
          <p:cNvPr id="3" name="Rectangle 2"/>
          <p:cNvSpPr/>
          <p:nvPr/>
        </p:nvSpPr>
        <p:spPr>
          <a:xfrm>
            <a:off x="20782" y="3075801"/>
            <a:ext cx="4343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Cu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Cuprum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Na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Natrium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Ag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Argentum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Hg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Hydrurgyrum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Sb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Stibium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Sn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Stannum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67947" y="3352800"/>
            <a:ext cx="4419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W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Wolfarm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K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Kalium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Au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Aurum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Fe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>
                <a:latin typeface="Times New Roman" pitchFamily="18" charset="0"/>
                <a:cs typeface="NikoshBAN" panose="02000000000000000000" pitchFamily="2" charset="0"/>
              </a:rPr>
              <a:t>Ferrum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Pb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Plumbum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4982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971800" y="5373469"/>
            <a:ext cx="51054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এখানে অক্সিজেনের কয়টি পরমাণু?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6490" y="5435024"/>
            <a:ext cx="5105400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এখানে হাইড্রোজেনের কয়টি পরমাণু?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8500" y="5250359"/>
            <a:ext cx="4572000" cy="7694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এটি কিসের প্রতীক?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381000"/>
            <a:ext cx="99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H</a:t>
            </a:r>
            <a:endParaRPr lang="en-US" sz="6000" dirty="0"/>
          </a:p>
        </p:txBody>
      </p:sp>
      <p:sp>
        <p:nvSpPr>
          <p:cNvPr id="12" name="TextBox 11"/>
          <p:cNvSpPr txBox="1"/>
          <p:nvPr/>
        </p:nvSpPr>
        <p:spPr>
          <a:xfrm>
            <a:off x="2362200" y="914400"/>
            <a:ext cx="99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H</a:t>
            </a:r>
            <a:endParaRPr lang="en-US" sz="6000" dirty="0"/>
          </a:p>
        </p:txBody>
      </p:sp>
      <p:sp>
        <p:nvSpPr>
          <p:cNvPr id="13" name="TextBox 12"/>
          <p:cNvSpPr txBox="1"/>
          <p:nvPr/>
        </p:nvSpPr>
        <p:spPr>
          <a:xfrm>
            <a:off x="1905000" y="2438400"/>
            <a:ext cx="99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O</a:t>
            </a:r>
            <a:endParaRPr lang="en-US" sz="6000" dirty="0"/>
          </a:p>
        </p:txBody>
      </p:sp>
      <p:sp>
        <p:nvSpPr>
          <p:cNvPr id="14" name="TextBox 13"/>
          <p:cNvSpPr txBox="1"/>
          <p:nvPr/>
        </p:nvSpPr>
        <p:spPr>
          <a:xfrm>
            <a:off x="4267200" y="762000"/>
            <a:ext cx="4876800" cy="3477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দুইটি হাইড্রোজেন পরমাণু ও একটি অক্সিজেন পরমাণু যুক্ত হয়ে পানির একটি অণু তৈরি করেছে। সুতরাং পানির সংকেত </a:t>
            </a:r>
            <a:r>
              <a:rPr lang="en-US" sz="4400" dirty="0" smtClean="0">
                <a:solidFill>
                  <a:srgbClr val="FF0000"/>
                </a:solidFill>
                <a:latin typeface="Arial Narrow" pitchFamily="34" charset="0"/>
                <a:cs typeface="NikoshBAN" pitchFamily="2" charset="0"/>
              </a:rPr>
              <a:t>H</a:t>
            </a:r>
            <a:r>
              <a:rPr lang="en-US" sz="2400" dirty="0" smtClean="0">
                <a:solidFill>
                  <a:srgbClr val="FF0000"/>
                </a:solidFill>
                <a:latin typeface="Arial Narrow" pitchFamily="34" charset="0"/>
                <a:cs typeface="NikoshBAN" pitchFamily="2" charset="0"/>
              </a:rPr>
              <a:t>2</a:t>
            </a:r>
            <a:r>
              <a:rPr lang="en-US" sz="4400" dirty="0" smtClean="0">
                <a:solidFill>
                  <a:srgbClr val="FF0000"/>
                </a:solidFill>
                <a:latin typeface="Arial Narrow" pitchFamily="34" charset="0"/>
                <a:cs typeface="NikoshBAN" pitchFamily="2" charset="0"/>
              </a:rPr>
              <a:t>O</a:t>
            </a:r>
            <a:endParaRPr lang="en-US" sz="4400" dirty="0">
              <a:solidFill>
                <a:srgbClr val="FF0000"/>
              </a:solidFill>
              <a:latin typeface="Arial Narrow" pitchFamily="34" charset="0"/>
              <a:cs typeface="NikoshBAN" pitchFamily="2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1333500" y="3086100"/>
            <a:ext cx="838200" cy="609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H="1">
            <a:off x="2438400" y="3048000"/>
            <a:ext cx="762000" cy="609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8347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3.7037E-7 L 0.04583 0.47037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0" y="23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2.59259E-6 L 0.04583 0.38148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0" y="19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/>
      <p:bldP spid="11" grpId="1"/>
      <p:bldP spid="12" grpId="0"/>
      <p:bldP spid="12" grpId="1"/>
      <p:bldP spid="13" grpId="0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371600"/>
            <a:ext cx="8763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সংকেত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উঃ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-</a:t>
            </a:r>
            <a:r>
              <a:rPr lang="en-ZW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মৌল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যৌগের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অনুর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সংক্ষিপ্ত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রুপকে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সংকেত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যেমন 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–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পানির সংকেত </a:t>
            </a:r>
            <a:r>
              <a:rPr lang="en-US" sz="4000" dirty="0"/>
              <a:t>– H</a:t>
            </a:r>
            <a:r>
              <a:rPr lang="en-US" sz="4000" baseline="-25000" dirty="0"/>
              <a:t>2</a:t>
            </a:r>
            <a:r>
              <a:rPr lang="en-US" sz="4000" dirty="0"/>
              <a:t>O</a:t>
            </a:r>
          </a:p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খাবার লবণ সংকেত </a:t>
            </a:r>
            <a:r>
              <a:rPr lang="bn-IN" sz="4000" dirty="0"/>
              <a:t>-</a:t>
            </a:r>
            <a:r>
              <a:rPr lang="en-US" sz="4000" dirty="0" err="1"/>
              <a:t>NaCl</a:t>
            </a:r>
            <a:endParaRPr lang="en-US" sz="4000" dirty="0"/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চুনা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পথরের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সংকেত </a:t>
            </a:r>
            <a:r>
              <a:rPr lang="bn-IN" sz="4000" dirty="0"/>
              <a:t>–</a:t>
            </a:r>
            <a:r>
              <a:rPr lang="en-US" sz="4000" dirty="0"/>
              <a:t>CaCO</a:t>
            </a:r>
            <a:r>
              <a:rPr lang="en-US" sz="4000" baseline="-25000" dirty="0"/>
              <a:t>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8239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304800" y="1208179"/>
            <a:ext cx="8382000" cy="5445644"/>
            <a:chOff x="70556" y="954881"/>
            <a:chExt cx="8692443" cy="5982539"/>
          </a:xfrm>
        </p:grpSpPr>
        <p:sp>
          <p:nvSpPr>
            <p:cNvPr id="3" name="Rounded Rectangle 2"/>
            <p:cNvSpPr/>
            <p:nvPr/>
          </p:nvSpPr>
          <p:spPr>
            <a:xfrm>
              <a:off x="70556" y="3048000"/>
              <a:ext cx="4272845" cy="32766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মোঃ</a:t>
              </a:r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ইব্রাহিম</a:t>
              </a:r>
              <a:r>
                <a: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খলিল</a:t>
              </a:r>
              <a:endPara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2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সহকা</a:t>
              </a:r>
              <a:r>
                <a:rPr lang="bn-BD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রী</a:t>
              </a:r>
              <a:r>
                <a:rPr lang="en-US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প্রধান</a:t>
              </a:r>
              <a:r>
                <a:rPr lang="en-US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শিক্ষক</a:t>
              </a:r>
              <a:endPara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2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বক্রিকান্দি</a:t>
              </a:r>
              <a:r>
                <a:rPr lang="en-US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আদর্শ</a:t>
              </a:r>
              <a:r>
                <a:rPr lang="en-US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উচ্চ</a:t>
              </a:r>
              <a:r>
                <a:rPr lang="en-US" sz="2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বিদ্যালয়</a:t>
              </a:r>
              <a:endPara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দেবিদ্বার</a:t>
              </a:r>
              <a:r>
                <a:rPr lang="en-US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24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কুমিল্লা</a:t>
              </a:r>
              <a:r>
                <a:rPr lang="en-US" sz="2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।</a:t>
              </a:r>
            </a:p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ibrahimkhalil6065</a:t>
              </a:r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@gmail.com</a:t>
              </a:r>
            </a:p>
            <a:p>
              <a:pPr algn="ctr"/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Mob.-01815806065</a:t>
              </a:r>
              <a:endPara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4648200" y="3124200"/>
              <a:ext cx="4114799" cy="32004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 </a:t>
              </a:r>
              <a:r>
                <a:rPr lang="bn-BD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শ্রেণি</a:t>
              </a:r>
              <a:r>
                <a:rPr lang="en-US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:</a:t>
              </a:r>
              <a:r>
                <a:rPr lang="bn-BD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সপ্তম</a:t>
              </a:r>
            </a:p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   </a:t>
              </a:r>
              <a:r>
                <a:rPr lang="bn-BD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বিষয়</a:t>
              </a:r>
              <a:r>
                <a:rPr lang="en-US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:</a:t>
              </a:r>
              <a:r>
                <a:rPr lang="bn-BD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বিজ্ঞান</a:t>
              </a:r>
              <a:endPara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BD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অধ্যায়</a:t>
              </a:r>
              <a:r>
                <a:rPr lang="en-US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:</a:t>
              </a:r>
              <a:r>
                <a:rPr lang="bn-BD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ষষ্ঠ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3014133" y="954881"/>
              <a:ext cx="2844800" cy="69056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পরিচিতি</a:t>
              </a:r>
              <a:endPara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2944284" y="5374614"/>
              <a:ext cx="3124200" cy="1412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Picture 7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3067" y="457201"/>
            <a:ext cx="1989667" cy="2600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891731"/>
            <a:ext cx="1335024" cy="17312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302015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/>
        </p:nvSpPr>
        <p:spPr>
          <a:xfrm>
            <a:off x="1371600" y="685800"/>
            <a:ext cx="3429000" cy="762000"/>
          </a:xfrm>
          <a:prstGeom prst="wedgeRectCallout">
            <a:avLst>
              <a:gd name="adj1" fmla="val -17736"/>
              <a:gd name="adj2" fmla="val 1262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667000"/>
            <a:ext cx="8305800" cy="1077218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প্রতীক ও সংকেত ব্যবহার করে নির্বাচিত মৌলিক ও যৌগিক পদার্থ চিহ্নিত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62600" y="786825"/>
            <a:ext cx="2362200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১০ মি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532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057400" y="381000"/>
            <a:ext cx="5562600" cy="101566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47800" y="1905000"/>
            <a:ext cx="632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প্রতীক ও সংকেত কাহাকে বলে?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47800" y="28956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প্রতীক ও সংকেতের মধ্যে একটি পার্থক্য বল।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00" y="3962400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প্রতীক লেখার দুইটি নিয়ম উল্লেখ কর।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00200" y="4953000"/>
            <a:ext cx="655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পরমাণুর ক্ষুদ্রতম কণা কয়টি ও  কী কী?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8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381000"/>
            <a:ext cx="33528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গুরুত্বপূর্ণ শব্দ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0" y="1600200"/>
            <a:ext cx="4343400" cy="26776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প্রতীক</a:t>
            </a:r>
          </a:p>
          <a:p>
            <a:pPr>
              <a:buFont typeface="Wingdings" pitchFamily="2" charset="2"/>
              <a:buChar char="Ø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সংকেত</a:t>
            </a:r>
          </a:p>
          <a:p>
            <a:pPr>
              <a:buFont typeface="Wingdings" pitchFamily="2" charset="2"/>
              <a:buChar char="Ø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প্রোটন</a:t>
            </a:r>
          </a:p>
          <a:p>
            <a:pPr>
              <a:buFont typeface="Wingdings" pitchFamily="2" charset="2"/>
              <a:buChar char="Ø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ইলেকট্রন</a:t>
            </a:r>
          </a:p>
          <a:p>
            <a:pPr>
              <a:buFont typeface="Wingdings" pitchFamily="2" charset="2"/>
              <a:buChar char="Ø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নিউট্রন</a:t>
            </a:r>
          </a:p>
          <a:p>
            <a:pPr>
              <a:buFont typeface="Wingdings" pitchFamily="2" charset="2"/>
              <a:buChar char="Ø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কক্ষপথ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167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1015425"/>
            <a:ext cx="3733800" cy="584775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2286000"/>
            <a:ext cx="6934200" cy="646331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প্রতীক লেখার কয়েকটি নিয়ম লিখে  আনবে।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302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" t="2616"/>
          <a:stretch/>
        </p:blipFill>
        <p:spPr>
          <a:xfrm>
            <a:off x="0" y="103239"/>
            <a:ext cx="9067800" cy="667856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057400" y="289560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n-IN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bn-BD" sz="4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629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jhggg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5137" y="1146046"/>
            <a:ext cx="4575663" cy="571195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152400"/>
            <a:ext cx="7772400" cy="83099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নিচের ছবিগুলো কিসের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সংকেত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59603"/>
            <a:ext cx="7772400" cy="83099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নিচের ছবিগুলো কিসের প্রতীক</a:t>
            </a:r>
            <a:endParaRPr lang="en-US" sz="4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fghj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104900"/>
            <a:ext cx="4532303" cy="2514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fj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1219200"/>
            <a:ext cx="3214688" cy="228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gghh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3657600"/>
            <a:ext cx="4580328" cy="304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 descr="ggr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00600" y="3505200"/>
            <a:ext cx="3276600" cy="3276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43253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971800"/>
            <a:ext cx="8763000" cy="1107996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পরমাণু ও প্রতীক , অণু ও সংকেত  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715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7825"/>
            <a:ext cx="9296400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শিক্ষণফল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4400" dirty="0">
              <a:latin typeface="NikoshBAN" pitchFamily="2" charset="0"/>
              <a:cs typeface="NikoshBAN" pitchFamily="2" charset="0"/>
            </a:endParaRPr>
          </a:p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পরমানু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কী তা বলতে পারবে।</a:t>
            </a:r>
          </a:p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অণু কাকে বলে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বলতে 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পারবে।</a:t>
            </a:r>
          </a:p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৩। প্রতীক লেখার নিয়মগুলো ব্যাখ্যা করতে পারবে।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  <a:p>
            <a:r>
              <a:rPr lang="en-US" sz="6000" dirty="0">
                <a:latin typeface="NikoshBAN" pitchFamily="2" charset="0"/>
                <a:cs typeface="NikoshBAN" pitchFamily="2" charset="0"/>
              </a:rPr>
              <a:t>4।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প্রতীক ও 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সংকেত ব্যবহার করে নির্বাচিত মৌলিক ও যৌগিক পদার্থ চিহ্নিত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।</a:t>
            </a:r>
            <a:endParaRPr lang="bn-BD" sz="6000" dirty="0">
              <a:latin typeface="NikoshBAN" pitchFamily="2" charset="0"/>
              <a:cs typeface="NikoshBAN" pitchFamily="2" charset="0"/>
            </a:endParaRPr>
          </a:p>
          <a:p>
            <a:endParaRPr lang="bn-BD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98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391180"/>
            <a:ext cx="5638800" cy="523220"/>
          </a:xfrm>
          <a:prstGeom prst="rect">
            <a:avLst/>
          </a:prstGeom>
          <a:solidFill>
            <a:srgbClr val="00B0F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 পর্যন্ত আবিস্কৃত মৌলের সংখ্যা ১১৮ টি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sd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0"/>
            <a:ext cx="4642556" cy="3581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 descr="dff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1524000"/>
            <a:ext cx="3796948" cy="3581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447800" y="5257800"/>
            <a:ext cx="2590800" cy="40011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প্রকৃতিতে পাওয়া যায় ৯৮ টি।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5334000"/>
            <a:ext cx="3657600" cy="400110"/>
          </a:xfrm>
          <a:prstGeom prst="rect">
            <a:avLst/>
          </a:prstGeom>
          <a:solidFill>
            <a:srgbClr val="00B0F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ল্যাবরেটরীতে কৃত্রিমভাবে তৈরি হয় ২০ টি।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1200" y="381000"/>
            <a:ext cx="46482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 পর্যন্ত আবিস্কৃত মৌলের সংখ্যা কতটি?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5257800"/>
            <a:ext cx="2895600" cy="46166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প্রকৃতিতে পাওয়া যায় কয়টি?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5334000"/>
            <a:ext cx="4419600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ল্যাবরেটরীতে কৃত্রিমভাবে পাওয়া যায় কয়টি?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765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6200" y="4300142"/>
            <a:ext cx="851120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000" b="1" u="sng" dirty="0" smtClean="0">
                <a:latin typeface="NikoshBAN" pitchFamily="2" charset="0"/>
                <a:cs typeface="NikoshBAN" pitchFamily="2" charset="0"/>
              </a:rPr>
              <a:t>পরমাণু –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শুধু মোলিক পদার্থের ক্ষুদ্রতম  কণা </a:t>
            </a:r>
          </a:p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২। স্বাধীন সত্ত্বা নেই </a:t>
            </a:r>
          </a:p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৩। রাসায়নিক বিক্রিয়ায়  অংশগ্রহন করতে পারে 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80" r="14574"/>
          <a:stretch/>
        </p:blipFill>
        <p:spPr>
          <a:xfrm>
            <a:off x="1002890" y="152400"/>
            <a:ext cx="6592529" cy="4147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427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2667000"/>
            <a:ext cx="8839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প্রশ্নঃ- পরমাণু কী ?/ পরমাণুকাকে বলে </a:t>
            </a:r>
            <a:endParaRPr lang="bn-IN" sz="4000" b="1" dirty="0">
              <a:latin typeface="NikoshBAN" pitchFamily="2" charset="0"/>
              <a:cs typeface="NikoshBAN" pitchFamily="2" charset="0"/>
            </a:endParaRP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উঃ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শুধু 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মোলিক পদার্থের ক্ষুদ্রতম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কণা যার স্বাধীন 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সত্ত্বা নেই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কিন্তু রাসায়নিক 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বিক্রিয়ায়  অংশগ্রহন করতে পারে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 তাকে পরমাণু বলে।  যেমন –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H,O,N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14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199" y="3477491"/>
            <a:ext cx="44958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800" dirty="0">
                <a:latin typeface="NikoshBAN" pitchFamily="2" charset="0"/>
                <a:cs typeface="NikoshBAN" pitchFamily="2" charset="0"/>
              </a:rPr>
              <a:t>পরমানু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 কী 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40634" y="1295400"/>
            <a:ext cx="35221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u="sng" dirty="0" err="1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u="sng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u="sng" dirty="0">
                <a:latin typeface="NikoshBAN" pitchFamily="2" charset="0"/>
                <a:cs typeface="NikoshBAN" pitchFamily="2" charset="0"/>
              </a:rPr>
              <a:t> (২ মিনিট )</a:t>
            </a:r>
            <a:endParaRPr lang="en-US" sz="3600" u="sng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718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</TotalTime>
  <Words>715</Words>
  <Application>Microsoft Office PowerPoint</Application>
  <PresentationFormat>On-screen Show (4:3)</PresentationFormat>
  <Paragraphs>154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Windows User</cp:lastModifiedBy>
  <cp:revision>93</cp:revision>
  <dcterms:created xsi:type="dcterms:W3CDTF">2006-08-16T00:00:00Z</dcterms:created>
  <dcterms:modified xsi:type="dcterms:W3CDTF">2020-05-31T05:16:57Z</dcterms:modified>
</cp:coreProperties>
</file>