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58" r:id="rId4"/>
    <p:sldId id="259" r:id="rId5"/>
    <p:sldId id="281" r:id="rId6"/>
    <p:sldId id="280" r:id="rId7"/>
    <p:sldId id="260" r:id="rId8"/>
    <p:sldId id="283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82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84" r:id="rId25"/>
    <p:sldId id="285" r:id="rId26"/>
    <p:sldId id="276" r:id="rId27"/>
    <p:sldId id="27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12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8490-2384-42BC-A1AF-DF6DE3586163}" type="datetimeFigureOut">
              <a:rPr lang="en-SG" smtClean="0"/>
              <a:t>30 May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FB70-CAF8-4B3D-9C42-92AC75A4233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976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8490-2384-42BC-A1AF-DF6DE3586163}" type="datetimeFigureOut">
              <a:rPr lang="en-SG" smtClean="0"/>
              <a:t>30 May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FB70-CAF8-4B3D-9C42-92AC75A4233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3414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8490-2384-42BC-A1AF-DF6DE3586163}" type="datetimeFigureOut">
              <a:rPr lang="en-SG" smtClean="0"/>
              <a:t>30 May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FB70-CAF8-4B3D-9C42-92AC75A4233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7031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8490-2384-42BC-A1AF-DF6DE3586163}" type="datetimeFigureOut">
              <a:rPr lang="en-SG" smtClean="0"/>
              <a:t>30 May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FB70-CAF8-4B3D-9C42-92AC75A4233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8753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8490-2384-42BC-A1AF-DF6DE3586163}" type="datetimeFigureOut">
              <a:rPr lang="en-SG" smtClean="0"/>
              <a:t>30 May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FB70-CAF8-4B3D-9C42-92AC75A4233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0809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8490-2384-42BC-A1AF-DF6DE3586163}" type="datetimeFigureOut">
              <a:rPr lang="en-SG" smtClean="0"/>
              <a:t>30 May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FB70-CAF8-4B3D-9C42-92AC75A4233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34481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8490-2384-42BC-A1AF-DF6DE3586163}" type="datetimeFigureOut">
              <a:rPr lang="en-SG" smtClean="0"/>
              <a:t>30 May 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FB70-CAF8-4B3D-9C42-92AC75A4233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3973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8490-2384-42BC-A1AF-DF6DE3586163}" type="datetimeFigureOut">
              <a:rPr lang="en-SG" smtClean="0"/>
              <a:t>30 May 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FB70-CAF8-4B3D-9C42-92AC75A4233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6253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8490-2384-42BC-A1AF-DF6DE3586163}" type="datetimeFigureOut">
              <a:rPr lang="en-SG" smtClean="0"/>
              <a:t>30 May 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FB70-CAF8-4B3D-9C42-92AC75A4233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6039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8490-2384-42BC-A1AF-DF6DE3586163}" type="datetimeFigureOut">
              <a:rPr lang="en-SG" smtClean="0"/>
              <a:t>30 May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FB70-CAF8-4B3D-9C42-92AC75A4233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16324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8490-2384-42BC-A1AF-DF6DE3586163}" type="datetimeFigureOut">
              <a:rPr lang="en-SG" smtClean="0"/>
              <a:t>30 May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FB70-CAF8-4B3D-9C42-92AC75A4233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9199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28490-2384-42BC-A1AF-DF6DE3586163}" type="datetimeFigureOut">
              <a:rPr lang="en-SG" smtClean="0"/>
              <a:t>30 May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BFB70-CAF8-4B3D-9C42-92AC75A4233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149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69742" y="0"/>
            <a:ext cx="12331485" cy="6858000"/>
          </a:xfrm>
          <a:prstGeom prst="frame">
            <a:avLst>
              <a:gd name="adj1" fmla="val 2749"/>
            </a:avLst>
          </a:prstGeom>
          <a:gradFill>
            <a:gsLst>
              <a:gs pos="47000">
                <a:srgbClr val="00B050"/>
              </a:gs>
              <a:gs pos="2600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04952" y="268014"/>
            <a:ext cx="11745310" cy="6337738"/>
          </a:xfrm>
          <a:prstGeom prst="frame">
            <a:avLst>
              <a:gd name="adj1" fmla="val 150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432151" y="2253156"/>
            <a:ext cx="3276600" cy="25146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4207E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cost-candle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177" y="1883980"/>
            <a:ext cx="1311082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ost-candle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3718" y="2950780"/>
            <a:ext cx="1311082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cost-candle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177" y="4152900"/>
            <a:ext cx="1311082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cost-candle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748" y="4721773"/>
            <a:ext cx="1311082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cost-candle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319" y="4188373"/>
            <a:ext cx="1311082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cost-candle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7174" y="2869325"/>
            <a:ext cx="1311082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cost-candle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319" y="1735521"/>
            <a:ext cx="1311082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cost-candle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0459" y="1324305"/>
            <a:ext cx="1311082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8"/>
          <p:cNvSpPr txBox="1"/>
          <p:nvPr/>
        </p:nvSpPr>
        <p:spPr>
          <a:xfrm>
            <a:off x="8130535" y="681860"/>
            <a:ext cx="3429000" cy="1524000"/>
          </a:xfrm>
          <a:prstGeom prst="rect">
            <a:avLst/>
          </a:prstGeom>
          <a:noFill/>
        </p:spPr>
        <p:txBody>
          <a:bodyPr wrap="squar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8000" b="1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অনেক </a:t>
            </a:r>
            <a:endParaRPr lang="en-US" sz="8000" b="1" dirty="0">
              <a:ln>
                <a:solidFill>
                  <a:srgbClr val="C0000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8"/>
          <p:cNvSpPr txBox="1"/>
          <p:nvPr/>
        </p:nvSpPr>
        <p:spPr>
          <a:xfrm>
            <a:off x="957798" y="652299"/>
            <a:ext cx="3429000" cy="1524000"/>
          </a:xfrm>
          <a:prstGeom prst="rect">
            <a:avLst/>
          </a:prstGeom>
          <a:noFill/>
        </p:spPr>
        <p:txBody>
          <a:bodyPr wrap="squar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8000" b="1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অনেক </a:t>
            </a:r>
            <a:endParaRPr lang="en-US" sz="8000" b="1" dirty="0">
              <a:ln>
                <a:solidFill>
                  <a:srgbClr val="C0000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9"/>
          <p:cNvSpPr txBox="1"/>
          <p:nvPr/>
        </p:nvSpPr>
        <p:spPr>
          <a:xfrm>
            <a:off x="6687990" y="4007071"/>
            <a:ext cx="5257800" cy="2590800"/>
          </a:xfrm>
          <a:prstGeom prst="rect">
            <a:avLst/>
          </a:prstGeom>
          <a:noFill/>
        </p:spPr>
        <p:txBody>
          <a:bodyPr wrap="square" numCol="1" rtlCol="0">
            <a:prstTxWarp prst="textCurve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79" y="2253156"/>
            <a:ext cx="4012999" cy="22091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634" y="3218295"/>
            <a:ext cx="2233329" cy="371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4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31485" cy="6858000"/>
          </a:xfrm>
          <a:prstGeom prst="frame">
            <a:avLst>
              <a:gd name="adj1" fmla="val 2749"/>
            </a:avLst>
          </a:prstGeom>
          <a:gradFill>
            <a:gsLst>
              <a:gs pos="47000">
                <a:srgbClr val="00B050"/>
              </a:gs>
              <a:gs pos="2600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7"/>
          <p:cNvSpPr txBox="1"/>
          <p:nvPr/>
        </p:nvSpPr>
        <p:spPr>
          <a:xfrm>
            <a:off x="289354" y="357940"/>
            <a:ext cx="3036849" cy="8133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সাঁওতালদের খাবার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:\Users\ZISAN\Desktop\saotal\pat.jpg"/>
          <p:cNvPicPr>
            <a:picLocks noChangeAspect="1" noChangeArrowheads="1"/>
          </p:cNvPicPr>
          <p:nvPr/>
        </p:nvPicPr>
        <p:blipFill>
          <a:blip r:embed="rId2"/>
          <a:srcRect b="41851"/>
          <a:stretch>
            <a:fillRect/>
          </a:stretch>
        </p:blipFill>
        <p:spPr bwMode="auto">
          <a:xfrm>
            <a:off x="415478" y="1371600"/>
            <a:ext cx="3896612" cy="373642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4857092" y="2325414"/>
            <a:ext cx="2663060" cy="1828800"/>
            <a:chOff x="4191000" y="1981200"/>
            <a:chExt cx="990600" cy="1828800"/>
          </a:xfrm>
        </p:grpSpPr>
        <p:sp>
          <p:nvSpPr>
            <p:cNvPr id="6" name="Oval 5"/>
            <p:cNvSpPr/>
            <p:nvPr/>
          </p:nvSpPr>
          <p:spPr>
            <a:xfrm>
              <a:off x="4191000" y="1981200"/>
              <a:ext cx="990600" cy="1828800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TextBox 10"/>
            <p:cNvSpPr txBox="1"/>
            <p:nvPr/>
          </p:nvSpPr>
          <p:spPr>
            <a:xfrm>
              <a:off x="4343400" y="2351782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পাট</a:t>
              </a:r>
            </a:p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শাক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8" name="Picture 7" descr="indehhhh.jpg"/>
          <p:cNvPicPr>
            <a:picLocks noChangeAspect="1"/>
          </p:cNvPicPr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62" b="31250"/>
          <a:stretch>
            <a:fillRect/>
          </a:stretch>
        </p:blipFill>
        <p:spPr>
          <a:xfrm>
            <a:off x="7903778" y="302762"/>
            <a:ext cx="3457682" cy="2464088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9" name="Picture 8" descr="C:\Users\ZISAN\Desktop\saotal\pat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855" y="3135005"/>
            <a:ext cx="3431606" cy="203841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807778" y="5244497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সাঁওতালদের একটি বিশেষ খাবার কী বলতে পার ?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945931" y="5831036"/>
            <a:ext cx="10909737" cy="584775"/>
          </a:xfrm>
          <a:prstGeom prst="rect">
            <a:avLst/>
          </a:prstGeom>
          <a:noFill/>
          <a:ln w="28575">
            <a:solidFill>
              <a:schemeClr val="accent6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নলিতা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নামে এক ধরনের খাবার খান যা পাট গাছের পাতা দিয়ে রান্না করা হয়।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85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31485" cy="6858000"/>
          </a:xfrm>
          <a:prstGeom prst="frame">
            <a:avLst>
              <a:gd name="adj1" fmla="val 2749"/>
            </a:avLst>
          </a:prstGeom>
          <a:gradFill>
            <a:gsLst>
              <a:gs pos="47000">
                <a:srgbClr val="00B050"/>
              </a:gs>
              <a:gs pos="2600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5159" y="347134"/>
            <a:ext cx="3048000" cy="609600"/>
            <a:chOff x="381000" y="228600"/>
            <a:chExt cx="3048000" cy="609600"/>
          </a:xfrm>
        </p:grpSpPr>
        <p:sp>
          <p:nvSpPr>
            <p:cNvPr id="4" name="Pentagon 3"/>
            <p:cNvSpPr/>
            <p:nvPr/>
          </p:nvSpPr>
          <p:spPr>
            <a:xfrm>
              <a:off x="381000" y="228600"/>
              <a:ext cx="2590800" cy="609600"/>
            </a:xfrm>
            <a:prstGeom prst="homePlate">
              <a:avLst/>
            </a:prstGeom>
            <a:gradFill>
              <a:gsLst>
                <a:gs pos="100000">
                  <a:srgbClr val="CCCCFF">
                    <a:alpha val="23000"/>
                  </a:srgbClr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457200" y="253425"/>
              <a:ext cx="2971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সাঁওতালদের পেশা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 descr="narye-1.jpg"/>
          <p:cNvPicPr>
            <a:picLocks noChangeAspect="1"/>
          </p:cNvPicPr>
          <p:nvPr/>
        </p:nvPicPr>
        <p:blipFill>
          <a:blip r:embed="rId2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59" y="1126067"/>
            <a:ext cx="3429000" cy="2133600"/>
          </a:xfrm>
          <a:prstGeom prst="rect">
            <a:avLst/>
          </a:prstGeom>
          <a:ln w="12700"/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7" name="Picture 6" descr="f3b6c424634702a76ef9967e718a3ba5.jpg"/>
          <p:cNvPicPr>
            <a:picLocks noChangeAspect="1"/>
          </p:cNvPicPr>
          <p:nvPr/>
        </p:nvPicPr>
        <p:blipFill>
          <a:blip r:embed="rId3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342" y="1034393"/>
            <a:ext cx="3276600" cy="2133600"/>
          </a:xfrm>
          <a:prstGeom prst="rect">
            <a:avLst/>
          </a:prstGeom>
          <a:ln w="12700"/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8" name="Picture 7" descr="C:\Users\ZISAN\Desktop\saotal\sa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9125" y="1004760"/>
            <a:ext cx="3429000" cy="219286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9" name="Picture 8" descr="C:\Users\ZISAN\Desktop\saotal\sa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5159" y="3627967"/>
            <a:ext cx="3626892" cy="22098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0" name="TextBox 12"/>
          <p:cNvSpPr txBox="1"/>
          <p:nvPr/>
        </p:nvSpPr>
        <p:spPr>
          <a:xfrm>
            <a:off x="4753525" y="3657825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 পারবে তাঁদের প্রধান পেশা কী ?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4807502" y="441041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বর্তমানে কৃষি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তাঁদের প্রধান পেশা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54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31485" cy="6858000"/>
          </a:xfrm>
          <a:prstGeom prst="frame">
            <a:avLst>
              <a:gd name="adj1" fmla="val 2749"/>
            </a:avLst>
          </a:prstGeom>
          <a:gradFill>
            <a:gsLst>
              <a:gs pos="47000">
                <a:srgbClr val="00B050"/>
              </a:gs>
              <a:gs pos="2600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4"/>
          <p:cNvSpPr txBox="1"/>
          <p:nvPr/>
        </p:nvSpPr>
        <p:spPr>
          <a:xfrm>
            <a:off x="479535" y="361881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সাঁওতালদের পেশা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cture2.jpg"/>
          <p:cNvPicPr>
            <a:picLocks noChangeAspect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94" r="5556"/>
          <a:stretch>
            <a:fillRect/>
          </a:stretch>
        </p:blipFill>
        <p:spPr>
          <a:xfrm>
            <a:off x="714704" y="946656"/>
            <a:ext cx="3352800" cy="220980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5" name="Picture 4" descr="11795128334b.jpg"/>
          <p:cNvPicPr>
            <a:picLocks noChangeAspect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0" r="7937"/>
          <a:stretch>
            <a:fillRect/>
          </a:stretch>
        </p:blipFill>
        <p:spPr>
          <a:xfrm>
            <a:off x="4306725" y="946656"/>
            <a:ext cx="3276600" cy="220980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" name="Picture 5" descr="C:\Users\ZISAN\Desktop\saotal\sa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4604" y="946656"/>
            <a:ext cx="3358609" cy="21336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7" name="Picture 6" descr="C:\Users\ZISAN\Desktop\saotal\sa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44" t="10714"/>
          <a:stretch>
            <a:fillRect/>
          </a:stretch>
        </p:blipFill>
        <p:spPr bwMode="auto">
          <a:xfrm>
            <a:off x="4311135" y="3259513"/>
            <a:ext cx="3276600" cy="21463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8" name="TextBox 9"/>
          <p:cNvSpPr txBox="1"/>
          <p:nvPr/>
        </p:nvSpPr>
        <p:spPr>
          <a:xfrm>
            <a:off x="851338" y="5547131"/>
            <a:ext cx="11083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ছাড়া মাছ ধরা , চা বাগানের কাজ,কুটির শিল্পসহ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আর ও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নানা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ধরনের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কাজ করেন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7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31485" cy="6858000"/>
          </a:xfrm>
          <a:prstGeom prst="frame">
            <a:avLst>
              <a:gd name="adj1" fmla="val 2749"/>
            </a:avLst>
          </a:prstGeom>
          <a:gradFill>
            <a:gsLst>
              <a:gs pos="47000">
                <a:srgbClr val="00B050"/>
              </a:gs>
              <a:gs pos="2600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8231" y="472240"/>
            <a:ext cx="3429000" cy="584775"/>
            <a:chOff x="381000" y="177225"/>
            <a:chExt cx="3429000" cy="584775"/>
          </a:xfrm>
        </p:grpSpPr>
        <p:sp>
          <p:nvSpPr>
            <p:cNvPr id="4" name="Pentagon 3"/>
            <p:cNvSpPr/>
            <p:nvPr/>
          </p:nvSpPr>
          <p:spPr>
            <a:xfrm>
              <a:off x="381000" y="201168"/>
              <a:ext cx="2895600" cy="560832"/>
            </a:xfrm>
            <a:prstGeom prst="homePlat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TextBox 11"/>
            <p:cNvSpPr txBox="1"/>
            <p:nvPr/>
          </p:nvSpPr>
          <p:spPr>
            <a:xfrm>
              <a:off x="381000" y="177225"/>
              <a:ext cx="3429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সাঁওতালদের পোষাক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 descr="C:\Users\ZISAN\Desktop\saotal\sa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920" y="1208351"/>
            <a:ext cx="5246422" cy="3243119"/>
          </a:xfrm>
          <a:prstGeom prst="snip2Same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7" name="Picture 6" descr="C:\Users\ZISAN\Desktop\saotal\sa3.jpg"/>
          <p:cNvPicPr>
            <a:picLocks noChangeAspect="1" noChangeArrowheads="1"/>
          </p:cNvPicPr>
          <p:nvPr/>
        </p:nvPicPr>
        <p:blipFill>
          <a:blip r:embed="rId3"/>
          <a:srcRect l="19190"/>
          <a:stretch>
            <a:fillRect/>
          </a:stretch>
        </p:blipFill>
        <p:spPr bwMode="auto">
          <a:xfrm>
            <a:off x="6684579" y="1208351"/>
            <a:ext cx="4997669" cy="3243118"/>
          </a:xfrm>
          <a:prstGeom prst="snip2Same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8" name="TextBox 6"/>
          <p:cNvSpPr txBox="1"/>
          <p:nvPr/>
        </p:nvSpPr>
        <p:spPr>
          <a:xfrm>
            <a:off x="2208486" y="5156234"/>
            <a:ext cx="7239000" cy="1200329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সাঁওতাল পুরুষেরা আগে সাদা ধুতি পরতেন । বর্তমানে লুঙ্গি,গেঞ্জি ও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শার্ট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পরেন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6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31485" cy="6858000"/>
          </a:xfrm>
          <a:prstGeom prst="frame">
            <a:avLst>
              <a:gd name="adj1" fmla="val 2749"/>
            </a:avLst>
          </a:prstGeom>
          <a:gradFill>
            <a:gsLst>
              <a:gs pos="47000">
                <a:srgbClr val="00B050"/>
              </a:gs>
              <a:gs pos="2600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7"/>
          <p:cNvSpPr txBox="1"/>
          <p:nvPr/>
        </p:nvSpPr>
        <p:spPr>
          <a:xfrm>
            <a:off x="361293" y="251523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সাঁওতালদের পোষাক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aha_1.jpg"/>
          <p:cNvPicPr>
            <a:picLocks noChangeAspect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93" y="836298"/>
            <a:ext cx="3692848" cy="4442523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5" name="Picture 4" descr="C:\Users\ZISAN\Desktop\saotal\sa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2848" y="836298"/>
            <a:ext cx="3452648" cy="222467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softEdge rad="31750"/>
          </a:effectLst>
        </p:spPr>
      </p:pic>
      <p:pic>
        <p:nvPicPr>
          <p:cNvPr id="6" name="Picture 5" descr="imagesllll.jpg"/>
          <p:cNvPicPr>
            <a:picLocks noChangeAspect="1"/>
          </p:cNvPicPr>
          <p:nvPr/>
        </p:nvPicPr>
        <p:blipFill>
          <a:blip r:embed="rId4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4204" y="927374"/>
            <a:ext cx="3080844" cy="2133600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  <a:softEdge rad="3175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7" name="TextBox 8"/>
          <p:cNvSpPr txBox="1"/>
          <p:nvPr/>
        </p:nvSpPr>
        <p:spPr>
          <a:xfrm>
            <a:off x="4459013" y="3610186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সাঁওতাল নারীরা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দুইখন্ড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কাপড় পরেন । উপরের অংশের নাম “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পাঞ্চি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” ও নিচের অংশের নাম “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ড়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”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99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31485" cy="6858000"/>
          </a:xfrm>
          <a:prstGeom prst="frame">
            <a:avLst>
              <a:gd name="adj1" fmla="val 2749"/>
            </a:avLst>
          </a:prstGeom>
          <a:gradFill>
            <a:gsLst>
              <a:gs pos="47000">
                <a:srgbClr val="00B050"/>
              </a:gs>
              <a:gs pos="2600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70838" y="361293"/>
            <a:ext cx="3124200" cy="838200"/>
            <a:chOff x="2971800" y="228600"/>
            <a:chExt cx="3124200" cy="838200"/>
          </a:xfrm>
        </p:grpSpPr>
        <p:sp>
          <p:nvSpPr>
            <p:cNvPr id="4" name="Down Arrow Callout 3"/>
            <p:cNvSpPr/>
            <p:nvPr/>
          </p:nvSpPr>
          <p:spPr>
            <a:xfrm>
              <a:off x="3276600" y="228600"/>
              <a:ext cx="2514600" cy="838200"/>
            </a:xfrm>
            <a:prstGeom prst="downArrowCallout">
              <a:avLst>
                <a:gd name="adj1" fmla="val 25000"/>
                <a:gd name="adj2" fmla="val 30195"/>
                <a:gd name="adj3" fmla="val 25000"/>
                <a:gd name="adj4" fmla="val 58628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TextBox 13"/>
            <p:cNvSpPr txBox="1"/>
            <p:nvPr/>
          </p:nvSpPr>
          <p:spPr>
            <a:xfrm>
              <a:off x="2971800" y="228600"/>
              <a:ext cx="3124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সাঁওতালদের উৎসব </a:t>
              </a:r>
              <a:endPara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 descr="464246221.jpg"/>
          <p:cNvPicPr>
            <a:picLocks noChangeAspect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36" y="1135847"/>
            <a:ext cx="3048000" cy="1981200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7" name="Picture 6" descr="C:\Users\ZISAN\Desktop\saotal\ga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0139" y="1307361"/>
            <a:ext cx="3048000" cy="193191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8" name="Picture 7" descr="C:\Users\ZISAN\Desktop\saotal\sa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85812" y="1203297"/>
            <a:ext cx="3048000" cy="190500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9" name="Picture 8" descr="7.jpg.jpg"/>
          <p:cNvPicPr>
            <a:picLocks noChangeAspect="1"/>
          </p:cNvPicPr>
          <p:nvPr/>
        </p:nvPicPr>
        <p:blipFill>
          <a:blip r:embed="rId5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36" y="3419666"/>
            <a:ext cx="3048000" cy="1905000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0" name="TextBox 25"/>
          <p:cNvSpPr txBox="1"/>
          <p:nvPr/>
        </p:nvSpPr>
        <p:spPr>
          <a:xfrm>
            <a:off x="4040139" y="4936152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বছরের প্রধান ফসল তোলার পর পালন করা হয় ।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22"/>
          <p:cNvSpPr txBox="1"/>
          <p:nvPr/>
        </p:nvSpPr>
        <p:spPr>
          <a:xfrm>
            <a:off x="3888472" y="3660635"/>
            <a:ext cx="8327753" cy="52322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সাঁওতালরা উৎসব প্রিয় । এঁরা বছরে পাঁচটি উৎসব বিশেষভাবে পালন করেন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28"/>
          <p:cNvSpPr txBox="1"/>
          <p:nvPr/>
        </p:nvSpPr>
        <p:spPr>
          <a:xfrm>
            <a:off x="6032938" y="5569439"/>
            <a:ext cx="4840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সোহরায় উৎসব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63835" y="4283956"/>
            <a:ext cx="5181600" cy="584775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পৌষ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মাসে কী উৎসব পালন করেন ?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73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31485" cy="6858000"/>
          </a:xfrm>
          <a:prstGeom prst="frame">
            <a:avLst>
              <a:gd name="adj1" fmla="val 2749"/>
            </a:avLst>
          </a:prstGeom>
          <a:gradFill>
            <a:gsLst>
              <a:gs pos="47000">
                <a:srgbClr val="00B050"/>
              </a:gs>
              <a:gs pos="2600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28948" y="337507"/>
            <a:ext cx="3124200" cy="838200"/>
            <a:chOff x="2971800" y="228600"/>
            <a:chExt cx="3124200" cy="838200"/>
          </a:xfrm>
        </p:grpSpPr>
        <p:sp>
          <p:nvSpPr>
            <p:cNvPr id="4" name="Down Arrow Callout 3"/>
            <p:cNvSpPr/>
            <p:nvPr/>
          </p:nvSpPr>
          <p:spPr>
            <a:xfrm>
              <a:off x="3276600" y="228600"/>
              <a:ext cx="2514600" cy="838200"/>
            </a:xfrm>
            <a:prstGeom prst="downArrowCallout">
              <a:avLst>
                <a:gd name="adj1" fmla="val 25000"/>
                <a:gd name="adj2" fmla="val 30195"/>
                <a:gd name="adj3" fmla="val 25000"/>
                <a:gd name="adj4" fmla="val 58628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TextBox 15"/>
            <p:cNvSpPr txBox="1"/>
            <p:nvPr/>
          </p:nvSpPr>
          <p:spPr>
            <a:xfrm>
              <a:off x="2971800" y="271230"/>
              <a:ext cx="3124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সাঁওতালদের উৎসব </a:t>
              </a:r>
              <a:endPara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 descr="basanto-1.jpg"/>
          <p:cNvPicPr>
            <a:picLocks noChangeAspect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107" y="1105407"/>
            <a:ext cx="3200400" cy="2225566"/>
          </a:xfrm>
          <a:prstGeom prst="roundRect">
            <a:avLst/>
          </a:prstGeom>
          <a:ln w="381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7" name="Picture 6" descr="C:\Users\ZISAN\Desktop\saotal\sa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22879" y="1341382"/>
            <a:ext cx="3200400" cy="2057400"/>
          </a:xfrm>
          <a:prstGeom prst="roundRect">
            <a:avLst/>
          </a:prstGeom>
          <a:noFill/>
          <a:ln w="381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 descr="C:\Users\ZISAN\Desktop\saotal\sa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9993" y="1237230"/>
            <a:ext cx="3200400" cy="2057400"/>
          </a:xfrm>
          <a:prstGeom prst="roundRect">
            <a:avLst/>
          </a:prstGeom>
          <a:noFill/>
          <a:ln w="381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 descr="7.jpg.jpg"/>
          <p:cNvPicPr>
            <a:picLocks noChangeAspect="1"/>
          </p:cNvPicPr>
          <p:nvPr/>
        </p:nvPicPr>
        <p:blipFill>
          <a:blip r:embed="rId5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895" y="3566948"/>
            <a:ext cx="3200400" cy="2057400"/>
          </a:xfrm>
          <a:prstGeom prst="roundRect">
            <a:avLst/>
          </a:prstGeom>
          <a:ln w="3810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0" name="TextBox 18"/>
          <p:cNvSpPr txBox="1"/>
          <p:nvPr/>
        </p:nvSpPr>
        <p:spPr>
          <a:xfrm>
            <a:off x="4633748" y="3937549"/>
            <a:ext cx="62484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ফাল্গুন মাসে তাঁরা কোন উৎসব পালন করেন ?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21"/>
          <p:cNvSpPr txBox="1"/>
          <p:nvPr/>
        </p:nvSpPr>
        <p:spPr>
          <a:xfrm>
            <a:off x="6617879" y="576408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বসন্তোৎসব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20"/>
          <p:cNvSpPr txBox="1"/>
          <p:nvPr/>
        </p:nvSpPr>
        <p:spPr>
          <a:xfrm>
            <a:off x="4789079" y="4880666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অমাবস্যায় এ উৎসব পালন করা হয়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71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31485" cy="6858000"/>
          </a:xfrm>
          <a:prstGeom prst="frame">
            <a:avLst>
              <a:gd name="adj1" fmla="val 2749"/>
            </a:avLst>
          </a:prstGeom>
          <a:gradFill>
            <a:gsLst>
              <a:gs pos="47000">
                <a:srgbClr val="00B050"/>
              </a:gs>
              <a:gs pos="2600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12618" y="416361"/>
            <a:ext cx="3124200" cy="838200"/>
            <a:chOff x="2971800" y="228600"/>
            <a:chExt cx="3124200" cy="838200"/>
          </a:xfrm>
        </p:grpSpPr>
        <p:sp>
          <p:nvSpPr>
            <p:cNvPr id="5" name="Down Arrow Callout 4"/>
            <p:cNvSpPr/>
            <p:nvPr/>
          </p:nvSpPr>
          <p:spPr>
            <a:xfrm>
              <a:off x="3276600" y="228600"/>
              <a:ext cx="2514600" cy="838200"/>
            </a:xfrm>
            <a:prstGeom prst="downArrowCallout">
              <a:avLst>
                <a:gd name="adj1" fmla="val 25000"/>
                <a:gd name="adj2" fmla="val 30195"/>
                <a:gd name="adj3" fmla="val 25000"/>
                <a:gd name="adj4" fmla="val 58628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TextBox 15"/>
            <p:cNvSpPr txBox="1"/>
            <p:nvPr/>
          </p:nvSpPr>
          <p:spPr>
            <a:xfrm>
              <a:off x="2971800" y="228600"/>
              <a:ext cx="3124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সাঁওতালদের উৎসব </a:t>
              </a:r>
              <a:endPara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 descr="basanto-1.jpg"/>
          <p:cNvPicPr>
            <a:picLocks noChangeAspect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21" y="1227878"/>
            <a:ext cx="3200400" cy="1970935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8" name="Picture 7" descr="C:\Users\ZISAN\Desktop\saotal\sa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1442" y="1329489"/>
            <a:ext cx="3200400" cy="198120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  <p:pic>
        <p:nvPicPr>
          <p:cNvPr id="9" name="Picture 8" descr="C:\Users\ZISAN\Desktop\saotal\sa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6559" y="3670283"/>
            <a:ext cx="3200400" cy="207769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  <p:pic>
        <p:nvPicPr>
          <p:cNvPr id="10" name="Picture 9" descr="464246221.jpg"/>
          <p:cNvPicPr>
            <a:picLocks noChangeAspect="1"/>
          </p:cNvPicPr>
          <p:nvPr/>
        </p:nvPicPr>
        <p:blipFill>
          <a:blip r:embed="rId5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7402" y="1227878"/>
            <a:ext cx="3200400" cy="2066925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1" name="TextBox 21"/>
          <p:cNvSpPr txBox="1"/>
          <p:nvPr/>
        </p:nvSpPr>
        <p:spPr>
          <a:xfrm>
            <a:off x="4771442" y="5163198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প্রত্যেক পরিবার থেকে মুরগি এনে পূজা দেওয়া ।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5981009" y="3763893"/>
            <a:ext cx="5181600" cy="584775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আষাঢ়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মাসে কী উৎসব পালন করেন ?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5394" y="4522681"/>
            <a:ext cx="4365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কংসিম </a:t>
            </a:r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উৎসব </a:t>
            </a:r>
            <a:endParaRPr lang="en-SG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71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31485" cy="6858000"/>
          </a:xfrm>
          <a:prstGeom prst="frame">
            <a:avLst>
              <a:gd name="adj1" fmla="val 2749"/>
            </a:avLst>
          </a:prstGeom>
          <a:gradFill>
            <a:gsLst>
              <a:gs pos="47000">
                <a:srgbClr val="00B050"/>
              </a:gs>
              <a:gs pos="2600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3"/>
          <p:cNvSpPr txBox="1"/>
          <p:nvPr/>
        </p:nvSpPr>
        <p:spPr>
          <a:xfrm>
            <a:off x="4884175" y="3549567"/>
            <a:ext cx="5181600" cy="584775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মাঘ মাসে কী উৎসব পালন করেন ?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18"/>
          <p:cNvSpPr txBox="1"/>
          <p:nvPr/>
        </p:nvSpPr>
        <p:spPr>
          <a:xfrm>
            <a:off x="4474906" y="4571020"/>
            <a:ext cx="6705600" cy="58477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ঘর বানানোর জন্য বন থেকে খড় কুড়ানোর উৎসব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16"/>
          <p:cNvSpPr txBox="1"/>
          <p:nvPr/>
        </p:nvSpPr>
        <p:spPr>
          <a:xfrm>
            <a:off x="4474906" y="290773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সাঁওতালদের উৎসব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asanto-1.jpg"/>
          <p:cNvPicPr>
            <a:picLocks noChangeAspect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53" y="882323"/>
            <a:ext cx="3200400" cy="2057400"/>
          </a:xfrm>
          <a:prstGeom prst="round2Same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7" name="Picture 6" descr="4g.jpg"/>
          <p:cNvPicPr>
            <a:picLocks noChangeAspect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4575" y="882323"/>
            <a:ext cx="3200400" cy="2057400"/>
          </a:xfrm>
          <a:prstGeom prst="round2Same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8" name="Picture 7" descr="464246221.jpg"/>
          <p:cNvPicPr>
            <a:picLocks noChangeAspect="1"/>
          </p:cNvPicPr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825" y="850499"/>
            <a:ext cx="3200400" cy="2053770"/>
          </a:xfrm>
          <a:prstGeom prst="round2Same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9" name="Picture 8" descr="baha_1.jpg"/>
          <p:cNvPicPr>
            <a:picLocks noChangeAspect="1"/>
          </p:cNvPicPr>
          <p:nvPr/>
        </p:nvPicPr>
        <p:blipFill>
          <a:blip r:embed="rId5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53" y="3305852"/>
            <a:ext cx="3200400" cy="2057400"/>
          </a:xfrm>
          <a:prstGeom prst="round2SameRect">
            <a:avLst/>
          </a:prstGeom>
          <a:ln>
            <a:solidFill>
              <a:schemeClr val="accent6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1" name="TextBox 10"/>
          <p:cNvSpPr txBox="1"/>
          <p:nvPr/>
        </p:nvSpPr>
        <p:spPr>
          <a:xfrm>
            <a:off x="6622341" y="5367717"/>
            <a:ext cx="3668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মাঘ সিম</a:t>
            </a:r>
            <a:endParaRPr lang="en-SG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31485" cy="6858000"/>
          </a:xfrm>
          <a:prstGeom prst="frame">
            <a:avLst>
              <a:gd name="adj1" fmla="val 2749"/>
            </a:avLst>
          </a:prstGeom>
          <a:gradFill>
            <a:gsLst>
              <a:gs pos="47000">
                <a:srgbClr val="00B050"/>
              </a:gs>
              <a:gs pos="2600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5"/>
          <p:cNvSpPr txBox="1"/>
          <p:nvPr/>
        </p:nvSpPr>
        <p:spPr>
          <a:xfrm>
            <a:off x="4603642" y="263074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সাঁওতালদের উৎসব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asanto-1.jpg"/>
          <p:cNvPicPr>
            <a:picLocks noChangeAspect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87" y="982271"/>
            <a:ext cx="3200400" cy="2057400"/>
          </a:xfrm>
          <a:prstGeom prst="flowChartAlternateProcess">
            <a:avLst/>
          </a:prstGeom>
          <a:ln w="38100">
            <a:solidFill>
              <a:srgbClr val="00B0F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5" name="Picture 4" descr="4g.jpg"/>
          <p:cNvPicPr>
            <a:picLocks noChangeAspect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008" y="1024931"/>
            <a:ext cx="3200400" cy="2057400"/>
          </a:xfrm>
          <a:prstGeom prst="flowChartAlternateProcess">
            <a:avLst/>
          </a:prstGeom>
          <a:ln w="38100">
            <a:solidFill>
              <a:srgbClr val="00B0F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6" name="Picture 5" descr="464246221.jpg"/>
          <p:cNvPicPr>
            <a:picLocks noChangeAspect="1"/>
          </p:cNvPicPr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3029" y="1110922"/>
            <a:ext cx="3200400" cy="2061030"/>
          </a:xfrm>
          <a:prstGeom prst="flowChartAlternateProcess">
            <a:avLst/>
          </a:prstGeom>
          <a:ln w="38100">
            <a:solidFill>
              <a:srgbClr val="00B0F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7" name="Picture 6" descr="C:\Users\ZISAN\Desktop\saotal\sa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840" y="3593104"/>
            <a:ext cx="3200400" cy="2061030"/>
          </a:xfrm>
          <a:prstGeom prst="flowChartAlternateProcess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8" name="TextBox 20"/>
          <p:cNvSpPr txBox="1"/>
          <p:nvPr/>
        </p:nvSpPr>
        <p:spPr>
          <a:xfrm>
            <a:off x="4213123" y="3452422"/>
            <a:ext cx="5181600" cy="646331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ভাদ্র মাসের উৎসবের নাম কী ?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01240" y="4498763"/>
            <a:ext cx="710474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বোঙাদের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বারোয়ারি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</a:endParaRPr>
          </a:p>
        </p:txBody>
      </p:sp>
      <p:sp>
        <p:nvSpPr>
          <p:cNvPr id="10" name="TextBox 22"/>
          <p:cNvSpPr txBox="1"/>
          <p:nvPr/>
        </p:nvSpPr>
        <p:spPr>
          <a:xfrm>
            <a:off x="6267908" y="5416771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হাড়িয়ার সিম 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92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2658" y="152400"/>
            <a:ext cx="12331485" cy="6858000"/>
          </a:xfrm>
          <a:prstGeom prst="frame">
            <a:avLst>
              <a:gd name="adj1" fmla="val 2749"/>
            </a:avLst>
          </a:prstGeom>
          <a:gradFill>
            <a:gsLst>
              <a:gs pos="47000">
                <a:srgbClr val="00B050"/>
              </a:gs>
              <a:gs pos="2600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8490" y="315310"/>
            <a:ext cx="11026977" cy="6291859"/>
            <a:chOff x="538490" y="252558"/>
            <a:chExt cx="11026977" cy="6354611"/>
          </a:xfrm>
        </p:grpSpPr>
        <p:sp>
          <p:nvSpPr>
            <p:cNvPr id="10" name="Rectangle 9"/>
            <p:cNvSpPr/>
            <p:nvPr/>
          </p:nvSpPr>
          <p:spPr>
            <a:xfrm>
              <a:off x="5955424" y="3546365"/>
              <a:ext cx="533400" cy="25400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Parallelogram 10"/>
            <p:cNvSpPr/>
            <p:nvPr/>
          </p:nvSpPr>
          <p:spPr>
            <a:xfrm rot="993142">
              <a:off x="6364202" y="2124186"/>
              <a:ext cx="1131474" cy="1651000"/>
            </a:xfrm>
            <a:prstGeom prst="parallelogram">
              <a:avLst>
                <a:gd name="adj" fmla="val 67531"/>
              </a:avLst>
            </a:prstGeom>
            <a:blipFill>
              <a:blip r:embed="rId2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Parallelogram 11"/>
            <p:cNvSpPr/>
            <p:nvPr/>
          </p:nvSpPr>
          <p:spPr>
            <a:xfrm rot="20388990" flipH="1">
              <a:off x="4964936" y="2105618"/>
              <a:ext cx="1135485" cy="1772536"/>
            </a:xfrm>
            <a:prstGeom prst="parallelogram">
              <a:avLst>
                <a:gd name="adj" fmla="val 67531"/>
              </a:avLst>
            </a:prstGeom>
            <a:blipFill>
              <a:blip r:embed="rId2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944778" y="1529572"/>
              <a:ext cx="2133600" cy="952500"/>
            </a:xfrm>
            <a:prstGeom prst="ellipse">
              <a:avLst/>
            </a:prstGeom>
            <a:blipFill>
              <a:blip r:embed="rId3" cstate="print"/>
              <a:tile tx="0" ty="0" sx="100000" sy="100000" flip="none" algn="tl"/>
            </a:blip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180323" y="1610212"/>
              <a:ext cx="2133600" cy="952500"/>
            </a:xfrm>
            <a:prstGeom prst="ellipse">
              <a:avLst/>
            </a:prstGeom>
            <a:blipFill>
              <a:blip r:embed="rId3" cstate="print"/>
              <a:tile tx="0" ty="0" sx="100000" sy="100000" flip="none" algn="tl"/>
            </a:blip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TextBox 10"/>
            <p:cNvSpPr txBox="1"/>
            <p:nvPr/>
          </p:nvSpPr>
          <p:spPr>
            <a:xfrm>
              <a:off x="7644814" y="1756168"/>
              <a:ext cx="1828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পাঠ 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9"/>
            <p:cNvSpPr txBox="1"/>
            <p:nvPr/>
          </p:nvSpPr>
          <p:spPr>
            <a:xfrm>
              <a:off x="3047605" y="1835498"/>
              <a:ext cx="1828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শিক্ষক 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ardrop 16"/>
            <p:cNvSpPr/>
            <p:nvPr/>
          </p:nvSpPr>
          <p:spPr>
            <a:xfrm rot="8056318">
              <a:off x="5051005" y="322912"/>
              <a:ext cx="2342236" cy="2313412"/>
            </a:xfrm>
            <a:prstGeom prst="teardrop">
              <a:avLst>
                <a:gd name="adj" fmla="val 118112"/>
              </a:avLst>
            </a:prstGeom>
            <a:blipFill>
              <a:blip r:embed="rId4" cstate="print"/>
              <a:tile tx="0" ty="0" sx="100000" sy="100000" flip="none" algn="tl"/>
            </a:blip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TextBox 8"/>
            <p:cNvSpPr txBox="1"/>
            <p:nvPr/>
          </p:nvSpPr>
          <p:spPr>
            <a:xfrm>
              <a:off x="5238069" y="1076170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4800" dirty="0" smtClean="0">
                  <a:solidFill>
                    <a:srgbClr val="200EA2"/>
                  </a:solidFill>
                  <a:latin typeface="NikoshBAN" pitchFamily="2" charset="0"/>
                  <a:cs typeface="NikoshBAN" pitchFamily="2" charset="0"/>
                </a:rPr>
                <a:t>পরিচিতি </a:t>
              </a:r>
              <a:endParaRPr lang="en-US" sz="4800" dirty="0">
                <a:solidFill>
                  <a:srgbClr val="200EA2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Frame 18"/>
            <p:cNvSpPr/>
            <p:nvPr/>
          </p:nvSpPr>
          <p:spPr>
            <a:xfrm>
              <a:off x="762674" y="2464054"/>
              <a:ext cx="3124200" cy="3999808"/>
            </a:xfrm>
            <a:prstGeom prst="frame">
              <a:avLst>
                <a:gd name="adj1" fmla="val 2395"/>
              </a:avLst>
            </a:prstGeom>
            <a:gradFill>
              <a:gsLst>
                <a:gs pos="29000">
                  <a:srgbClr val="A603AB">
                    <a:alpha val="46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6200000" scaled="1"/>
            </a:gradFill>
            <a:ln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ame 19"/>
            <p:cNvSpPr/>
            <p:nvPr/>
          </p:nvSpPr>
          <p:spPr>
            <a:xfrm>
              <a:off x="7981335" y="2562806"/>
              <a:ext cx="3124200" cy="3966741"/>
            </a:xfrm>
            <a:prstGeom prst="frame">
              <a:avLst>
                <a:gd name="adj1" fmla="val 2395"/>
              </a:avLst>
            </a:prstGeom>
            <a:gradFill>
              <a:gsLst>
                <a:gs pos="29000">
                  <a:srgbClr val="A603AB">
                    <a:alpha val="46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6200000" scaled="1"/>
            </a:gradFill>
            <a:ln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128494" y="5975989"/>
              <a:ext cx="2133600" cy="63118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TextBox 13"/>
            <p:cNvSpPr txBox="1"/>
            <p:nvPr/>
          </p:nvSpPr>
          <p:spPr>
            <a:xfrm>
              <a:off x="7881750" y="4352587"/>
              <a:ext cx="2897787" cy="1958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বাংলাদেশ ওবিশ্বপরিচয়</a:t>
              </a:r>
              <a:endParaRPr lang="bn-BD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৪র্থ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শ্রেণি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bn-BD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অধ্যায়ঃ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তিন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bn-IN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পাঠঃ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বাংলাদেশের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ক্ষুদ্র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জাতিসত্তা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TextBox 11"/>
            <p:cNvSpPr txBox="1"/>
            <p:nvPr/>
          </p:nvSpPr>
          <p:spPr>
            <a:xfrm>
              <a:off x="762674" y="4397282"/>
              <a:ext cx="3124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রিবন রানী দাশ</a:t>
              </a:r>
            </a:p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ভরপূর্ণি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সরকারি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লাখাই,হবিগঞ্জ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1021" y="2533644"/>
              <a:ext cx="2366500" cy="1707476"/>
            </a:xfrm>
            <a:prstGeom prst="ellipse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490" y="252558"/>
              <a:ext cx="4012999" cy="168543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240449" y="491651"/>
              <a:ext cx="2325018" cy="1693216"/>
            </a:xfrm>
            <a:prstGeom prst="rect">
              <a:avLst/>
            </a:prstGeom>
          </p:spPr>
        </p:pic>
      </p:grpSp>
      <p:pic>
        <p:nvPicPr>
          <p:cNvPr id="28" name="Picture 27" descr="F:\HOBIGONJ PTI\ICT-2014\Primary text book\Image Book\BD &amp; Gloval Studies\BD_and_global_studies-4_Extracted_Images\page1output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92" t="10887" r="7692" b="10181"/>
          <a:stretch>
            <a:fillRect/>
          </a:stretch>
        </p:blipFill>
        <p:spPr bwMode="auto">
          <a:xfrm>
            <a:off x="8650358" y="2785026"/>
            <a:ext cx="1752600" cy="1456094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9794825" y="5960413"/>
            <a:ext cx="1216265" cy="461665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সাঁওতাল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56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31485" cy="6858000"/>
          </a:xfrm>
          <a:prstGeom prst="frame">
            <a:avLst>
              <a:gd name="adj1" fmla="val 2749"/>
            </a:avLst>
          </a:prstGeom>
          <a:gradFill>
            <a:gsLst>
              <a:gs pos="47000">
                <a:srgbClr val="00B050"/>
              </a:gs>
              <a:gs pos="2600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982" y="619166"/>
            <a:ext cx="3810000" cy="2463512"/>
          </a:xfrm>
          <a:prstGeom prst="ellipse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503903" y="326778"/>
            <a:ext cx="1981200" cy="584775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2857500" y="3136613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সাঁওতালরা কোন কোন জেলায় বসবাস করেন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3117742" y="418718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তাঁদের জীবনধারা সম্পর্কে চারটি বাক্য লিখ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un 6"/>
          <p:cNvSpPr/>
          <p:nvPr/>
        </p:nvSpPr>
        <p:spPr>
          <a:xfrm>
            <a:off x="2485103" y="3045807"/>
            <a:ext cx="533400" cy="609600"/>
          </a:xfrm>
          <a:prstGeom prst="sun">
            <a:avLst>
              <a:gd name="adj" fmla="val 12500"/>
            </a:avLst>
          </a:prstGeom>
          <a:solidFill>
            <a:srgbClr val="C0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2590800" y="4147264"/>
            <a:ext cx="533400" cy="609600"/>
          </a:xfrm>
          <a:prstGeom prst="sun">
            <a:avLst>
              <a:gd name="adj" fmla="val 12500"/>
            </a:avLst>
          </a:prstGeom>
          <a:solidFill>
            <a:srgbClr val="C0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9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31485" cy="6858000"/>
          </a:xfrm>
          <a:prstGeom prst="frame">
            <a:avLst>
              <a:gd name="adj1" fmla="val 2749"/>
            </a:avLst>
          </a:prstGeom>
          <a:gradFill>
            <a:gsLst>
              <a:gs pos="47000">
                <a:srgbClr val="00B050"/>
              </a:gs>
              <a:gs pos="2600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572730" y="658883"/>
            <a:ext cx="2286000" cy="584775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464246221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rcRect l="59524"/>
          <a:stretch>
            <a:fillRect/>
          </a:stretch>
        </p:blipFill>
        <p:spPr>
          <a:xfrm>
            <a:off x="698090" y="1716018"/>
            <a:ext cx="3227523" cy="2590800"/>
          </a:xfrm>
          <a:prstGeom prst="flowChartAlternateProcess">
            <a:avLst/>
          </a:prstGeom>
          <a:ln w="38100">
            <a:solidFill>
              <a:srgbClr val="7030A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5" name="Picture 4" descr="baha_1.jpg"/>
          <p:cNvPicPr>
            <a:picLocks noChangeAspect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671" y="1716018"/>
            <a:ext cx="3505200" cy="2590800"/>
          </a:xfrm>
          <a:prstGeom prst="roundRect">
            <a:avLst/>
          </a:prstGeom>
          <a:ln>
            <a:solidFill>
              <a:srgbClr val="7030A0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6" name="Picture 5" descr="7.jpg.jpg"/>
          <p:cNvPicPr>
            <a:picLocks noChangeAspect="1"/>
          </p:cNvPicPr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09"/>
          <a:stretch>
            <a:fillRect/>
          </a:stretch>
        </p:blipFill>
        <p:spPr>
          <a:xfrm>
            <a:off x="7882929" y="1639818"/>
            <a:ext cx="3294823" cy="2667000"/>
          </a:xfrm>
          <a:prstGeom prst="roundRect">
            <a:avLst/>
          </a:prstGeom>
          <a:ln>
            <a:solidFill>
              <a:srgbClr val="7030A0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7" name="TextBox 9"/>
          <p:cNvSpPr txBox="1"/>
          <p:nvPr/>
        </p:nvSpPr>
        <p:spPr>
          <a:xfrm>
            <a:off x="2593258" y="5209460"/>
            <a:ext cx="5943600" cy="5847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সাঁওতাল নারী-পু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রু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ষদের পোষাকের বর্ণনা কর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2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31485" cy="6858000"/>
          </a:xfrm>
          <a:prstGeom prst="frame">
            <a:avLst>
              <a:gd name="adj1" fmla="val 2749"/>
            </a:avLst>
          </a:prstGeom>
          <a:gradFill>
            <a:gsLst>
              <a:gs pos="47000">
                <a:srgbClr val="00B050"/>
              </a:gs>
              <a:gs pos="2600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568677" y="471476"/>
            <a:ext cx="7467600" cy="584775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মাসের নাম এবং উৎসবের নাম গুলো মিলাওঃ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17"/>
          <p:cNvSpPr txBox="1"/>
          <p:nvPr/>
        </p:nvSpPr>
        <p:spPr>
          <a:xfrm>
            <a:off x="431390" y="277986"/>
            <a:ext cx="1447800" cy="461665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16"/>
          <p:cNvSpPr txBox="1"/>
          <p:nvPr/>
        </p:nvSpPr>
        <p:spPr>
          <a:xfrm>
            <a:off x="3879742" y="5747077"/>
            <a:ext cx="4572000" cy="58477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এসো মিলিয়ে দেখি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62583" y="1821426"/>
            <a:ext cx="3071351" cy="3657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62981" y="1821426"/>
            <a:ext cx="3229896" cy="3657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7"/>
          <p:cNvSpPr txBox="1"/>
          <p:nvPr/>
        </p:nvSpPr>
        <p:spPr>
          <a:xfrm>
            <a:off x="3087329" y="2805144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মাঘ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3087329" y="3725073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আষাঢ়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3074432" y="4571263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ভাদ্র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963697" y="1992502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 কংসিম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165258" y="290211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হাড়িয়ার সিম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6905620" y="4567579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মাঘ সিম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6"/>
          <p:cNvSpPr txBox="1"/>
          <p:nvPr/>
        </p:nvSpPr>
        <p:spPr>
          <a:xfrm>
            <a:off x="3115596" y="2094389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পৌষ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6942803" y="3656462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সোহরায়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12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/>
      <p:bldP spid="10" grpId="0"/>
      <p:bldP spid="11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31485" cy="6858000"/>
          </a:xfrm>
          <a:prstGeom prst="frame">
            <a:avLst>
              <a:gd name="adj1" fmla="val 2749"/>
            </a:avLst>
          </a:prstGeom>
          <a:gradFill>
            <a:gsLst>
              <a:gs pos="47000">
                <a:srgbClr val="00B050"/>
              </a:gs>
              <a:gs pos="2600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3090443" y="238432"/>
            <a:ext cx="5562600" cy="1295400"/>
          </a:xfrm>
          <a:prstGeom prst="rect">
            <a:avLst/>
          </a:prstGeom>
          <a:noFill/>
        </p:spPr>
        <p:txBody>
          <a:bodyPr wrap="square" numCol="1" rtlCol="0">
            <a:prstTxWarp prst="textChevro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পাঠ্যবইয়ের সাথে সম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ন্ব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য় সাধন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1898542" y="5412658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তোমাদের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 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bn-IN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৩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১নং পৃষ্ঠা খোলে নিরবে পড়। 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0151" y="1533832"/>
            <a:ext cx="4903183" cy="38788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65066" y="2783811"/>
            <a:ext cx="3602278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631803" y="2783811"/>
            <a:ext cx="3602278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3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192958" y="127941"/>
            <a:ext cx="4343400" cy="584775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সঠিক উত্তর বোর্ডে এসে লিখঃ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192958" y="881390"/>
            <a:ext cx="54864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১) সাঁওতালরা জনসংখ্যার ভিত্তিতে কততম ?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192958" y="1824006"/>
            <a:ext cx="175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প্রথম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2364658" y="1824006"/>
            <a:ext cx="175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(খ) দ্বিতীয়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4674009" y="1824006"/>
            <a:ext cx="175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(গ) তৃতীয়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4"/>
          <p:cNvSpPr txBox="1"/>
          <p:nvPr/>
        </p:nvSpPr>
        <p:spPr>
          <a:xfrm>
            <a:off x="7225480" y="1824005"/>
            <a:ext cx="175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(ঘ) চ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তুর্থ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231058" y="3580692"/>
            <a:ext cx="21336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কচু শাক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2728452" y="3559869"/>
            <a:ext cx="21336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(খ) পাট শাক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5359809" y="3548982"/>
            <a:ext cx="21336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(গ) লাল শাক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8"/>
          <p:cNvSpPr txBox="1"/>
          <p:nvPr/>
        </p:nvSpPr>
        <p:spPr>
          <a:xfrm>
            <a:off x="8391832" y="3559869"/>
            <a:ext cx="21336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(ঘ) ডাঁটা শাক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306029" y="453233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৩) সাঁওতাল নারীরা কতখন্ড কাপড় পরেন ?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304800" y="5135714"/>
            <a:ext cx="2286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দুই খন্ড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3240958" y="5117105"/>
            <a:ext cx="2286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(খ) তিন খন্ড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6175887" y="5135714"/>
            <a:ext cx="2286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(গ) চার খন্ড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4"/>
          <p:cNvSpPr txBox="1"/>
          <p:nvPr/>
        </p:nvSpPr>
        <p:spPr>
          <a:xfrm>
            <a:off x="8978080" y="5135713"/>
            <a:ext cx="2286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(ঘ) পাঁচ খন্ড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231058" y="2920509"/>
            <a:ext cx="54864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(২) সাঁওতালদের বিশেষ খাবার কী ?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71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66203" y="405581"/>
            <a:ext cx="4800600" cy="914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7"/>
          <p:cNvSpPr txBox="1"/>
          <p:nvPr/>
        </p:nvSpPr>
        <p:spPr>
          <a:xfrm>
            <a:off x="4685071" y="539615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প্রশ্নের উত্তর দাওঃ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2658397" y="3915714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3389671" y="397727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সাঁওতালরা কোন কোন জেলায় বাস করে লিখ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3389671" y="524563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সাঁওতালরা কী কী খাবার খায় লিখ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nut 6"/>
          <p:cNvSpPr/>
          <p:nvPr/>
        </p:nvSpPr>
        <p:spPr>
          <a:xfrm>
            <a:off x="2544097" y="3967316"/>
            <a:ext cx="762000" cy="685800"/>
          </a:xfrm>
          <a:prstGeom prst="donut">
            <a:avLst>
              <a:gd name="adj" fmla="val 12268"/>
            </a:avLst>
          </a:prstGeom>
          <a:gradFill flip="none" rotWithShape="1">
            <a:gsLst>
              <a:gs pos="58000">
                <a:srgbClr val="000082">
                  <a:alpha val="7000"/>
                </a:srgb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2692810" y="5144605"/>
            <a:ext cx="762000" cy="685800"/>
          </a:xfrm>
          <a:prstGeom prst="donut">
            <a:avLst>
              <a:gd name="adj" fmla="val 12268"/>
            </a:avLst>
          </a:prstGeom>
          <a:gradFill flip="none" rotWithShape="1">
            <a:gsLst>
              <a:gs pos="58000">
                <a:srgbClr val="000082">
                  <a:alpha val="7000"/>
                </a:srgb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2807110" y="5144605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65066" y="2783811"/>
            <a:ext cx="3602278" cy="952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705243" y="3190381"/>
            <a:ext cx="3602278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2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31485" cy="6858000"/>
          </a:xfrm>
          <a:prstGeom prst="frame">
            <a:avLst>
              <a:gd name="adj1" fmla="val 2749"/>
            </a:avLst>
          </a:prstGeom>
          <a:gradFill>
            <a:gsLst>
              <a:gs pos="47000">
                <a:srgbClr val="00B050"/>
              </a:gs>
              <a:gs pos="2600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1593742" y="502674"/>
            <a:ext cx="9144000" cy="838200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11"/>
          <p:cNvSpPr txBox="1"/>
          <p:nvPr/>
        </p:nvSpPr>
        <p:spPr>
          <a:xfrm>
            <a:off x="4222642" y="367776"/>
            <a:ext cx="48623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ড়ির </a:t>
            </a:r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mall-town-house-46-c-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042" y="1610670"/>
            <a:ext cx="4343400" cy="297179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TextBox 12"/>
          <p:cNvSpPr txBox="1"/>
          <p:nvPr/>
        </p:nvSpPr>
        <p:spPr>
          <a:xfrm>
            <a:off x="2698642" y="512007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সাঁওতালদের জীবনধারার যে দিকটি তোমার ভাল লাগে সে সম্পর্কে ৫ টি বাক্য লিখে আনবে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074568" y="3017016"/>
            <a:ext cx="3602278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65066" y="2783811"/>
            <a:ext cx="3602278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3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31485" cy="6858000"/>
          </a:xfrm>
          <a:prstGeom prst="frame">
            <a:avLst>
              <a:gd name="adj1" fmla="val 2749"/>
            </a:avLst>
          </a:prstGeom>
          <a:gradFill>
            <a:gsLst>
              <a:gs pos="47000">
                <a:srgbClr val="00B050"/>
              </a:gs>
              <a:gs pos="2600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0"/>
          <p:cNvSpPr txBox="1"/>
          <p:nvPr/>
        </p:nvSpPr>
        <p:spPr>
          <a:xfrm>
            <a:off x="3656371" y="387666"/>
            <a:ext cx="4495800" cy="1569660"/>
          </a:xfrm>
          <a:prstGeom prst="rect">
            <a:avLst/>
          </a:prstGeom>
          <a:noFill/>
        </p:spPr>
        <p:txBody>
          <a:bodyPr wrap="squar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18"/>
          <p:cNvSpPr txBox="1"/>
          <p:nvPr/>
        </p:nvSpPr>
        <p:spPr>
          <a:xfrm>
            <a:off x="7900512" y="5332771"/>
            <a:ext cx="4114800" cy="1295400"/>
          </a:xfrm>
          <a:prstGeom prst="rect">
            <a:avLst/>
          </a:prstGeom>
          <a:noFill/>
        </p:spPr>
        <p:txBody>
          <a:bodyPr wrap="square" numCol="1" rtlCol="0">
            <a:prstTxWarp prst="textFadeLeft">
              <a:avLst>
                <a:gd name="adj" fmla="val 24369"/>
              </a:avLst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আবার দেখা হবে ।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7113" y="2123048"/>
            <a:ext cx="4486986" cy="3361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37" y="552169"/>
            <a:ext cx="3855493" cy="38554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873016" y="2664558"/>
            <a:ext cx="3602278" cy="9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88865" y="3055382"/>
            <a:ext cx="3602278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3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414143" cy="7010400"/>
          </a:xfrm>
          <a:prstGeom prst="frame">
            <a:avLst>
              <a:gd name="adj1" fmla="val 2749"/>
            </a:avLst>
          </a:prstGeom>
          <a:gradFill>
            <a:gsLst>
              <a:gs pos="47000">
                <a:srgbClr val="00B050"/>
              </a:gs>
              <a:gs pos="2600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সাঁওতাল জাতির সংক্ষিপ্ত পরিচয় । বাংলাদেশী সাঁওতাল _ সাঁওতাল সংস্কৃতি(0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6165" y="1021976"/>
            <a:ext cx="11528611" cy="48588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6910" y="339287"/>
            <a:ext cx="386364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আমরা একটি ভিডিও দেখি</a:t>
            </a:r>
            <a:endParaRPr lang="en-SG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7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10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31485" cy="6858000"/>
          </a:xfrm>
          <a:prstGeom prst="frame">
            <a:avLst>
              <a:gd name="adj1" fmla="val 2749"/>
            </a:avLst>
          </a:prstGeom>
          <a:gradFill>
            <a:gsLst>
              <a:gs pos="47000">
                <a:srgbClr val="00B050"/>
              </a:gs>
              <a:gs pos="2600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C:\Users\ZISAN\Desktop\saotal\sa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045" y="1009633"/>
            <a:ext cx="3657600" cy="2484674"/>
          </a:xfrm>
          <a:prstGeom prst="roundRect">
            <a:avLst/>
          </a:prstGeom>
          <a:noFill/>
          <a:ln w="38100">
            <a:solidFill>
              <a:srgbClr val="7030A0"/>
            </a:solidFill>
            <a:prstDash val="dash"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 descr="baha_1.jpg"/>
          <p:cNvPicPr>
            <a:picLocks noChangeAspect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3360" y="1009633"/>
            <a:ext cx="3505200" cy="2514599"/>
          </a:xfrm>
          <a:prstGeom prst="roundRect">
            <a:avLst/>
          </a:prstGeom>
          <a:ln>
            <a:solidFill>
              <a:srgbClr val="7030A0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5" name="Picture 4" descr="Baha.jpg"/>
          <p:cNvPicPr>
            <a:picLocks noChangeAspect="1"/>
          </p:cNvPicPr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122" y="1085832"/>
            <a:ext cx="3733800" cy="2438400"/>
          </a:xfrm>
          <a:prstGeom prst="roundRect">
            <a:avLst/>
          </a:prstGeom>
          <a:ln>
            <a:solidFill>
              <a:srgbClr val="7030A0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" name="Picture 5" descr="7.jpg.jpg"/>
          <p:cNvPicPr>
            <a:picLocks noChangeAspect="1"/>
          </p:cNvPicPr>
          <p:nvPr/>
        </p:nvPicPr>
        <p:blipFill>
          <a:blip r:embed="rId5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7875" y="3727149"/>
            <a:ext cx="3581401" cy="2462213"/>
          </a:xfrm>
          <a:prstGeom prst="roundRect">
            <a:avLst/>
          </a:prstGeom>
          <a:ln>
            <a:solidFill>
              <a:srgbClr val="7030A0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557045" y="298734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ছবিগুলো মনোযোগ সহকারে দেখ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819560" y="4107121"/>
            <a:ext cx="6495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ছবির মানুষগুলোর পরিচয় কি?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66666" y="4714937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কি আমাদের মতো নাকি ক্ষুদ্র জাতিসত্তা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3532" y="549408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 পারো কোন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ক্ষুদ্র জাতিসত্তা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 মানুষ এরা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49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31485" cy="6858000"/>
          </a:xfrm>
          <a:prstGeom prst="frame">
            <a:avLst>
              <a:gd name="adj1" fmla="val 2749"/>
            </a:avLst>
          </a:prstGeom>
          <a:gradFill>
            <a:gsLst>
              <a:gs pos="47000">
                <a:srgbClr val="00B050"/>
              </a:gs>
              <a:gs pos="2600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3197773" y="509095"/>
            <a:ext cx="47244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numCol="1" rtlCol="0">
            <a:prstTxWarp prst="textStop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:\Users\ZISAN\Desktop\saotal\sa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965" y="2012238"/>
            <a:ext cx="1847850" cy="2581275"/>
          </a:xfrm>
          <a:prstGeom prst="ellipse">
            <a:avLst/>
          </a:prstGeom>
          <a:noFill/>
        </p:spPr>
      </p:pic>
      <p:pic>
        <p:nvPicPr>
          <p:cNvPr id="5" name="Picture 4" descr="C:\Users\ZISAN\Desktop\saotal\sa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3293" y="2012238"/>
            <a:ext cx="1775012" cy="2514600"/>
          </a:xfrm>
          <a:prstGeom prst="ellipse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448" y="1856390"/>
            <a:ext cx="5770180" cy="3172809"/>
          </a:xfrm>
          <a:prstGeom prst="snip2Diag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565542" y="5423103"/>
            <a:ext cx="3200400" cy="707886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সাঁওতাল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89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14189" y="0"/>
            <a:ext cx="12331485" cy="6858000"/>
          </a:xfrm>
          <a:prstGeom prst="frame">
            <a:avLst>
              <a:gd name="adj1" fmla="val 2749"/>
            </a:avLst>
          </a:prstGeom>
          <a:gradFill>
            <a:gsLst>
              <a:gs pos="47000">
                <a:srgbClr val="00B050"/>
              </a:gs>
              <a:gs pos="2600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lowchart: Multidocument 2"/>
          <p:cNvSpPr/>
          <p:nvPr/>
        </p:nvSpPr>
        <p:spPr>
          <a:xfrm rot="21431248">
            <a:off x="4196186" y="493565"/>
            <a:ext cx="3528442" cy="1391108"/>
          </a:xfrm>
          <a:prstGeom prst="flowChartMultidocumen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14"/>
          <p:cNvSpPr txBox="1"/>
          <p:nvPr/>
        </p:nvSpPr>
        <p:spPr>
          <a:xfrm>
            <a:off x="4502368" y="978996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15"/>
          <p:cNvSpPr txBox="1"/>
          <p:nvPr/>
        </p:nvSpPr>
        <p:spPr>
          <a:xfrm>
            <a:off x="2316986" y="2378238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-------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2476500" y="316739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সাঁওতালরা কোন কোন জেলায় বাস করে তা বলতে পারবে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3092668" y="3860951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সাঁওতালদের জীবনধারা ও পোষাক সম্পর্কে বর্ণনা করতে পারবে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4003128" y="4631652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সাঁওতালদের উৎসবগুলোর নাম বলতে পারবে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08502" y="2952750"/>
            <a:ext cx="3602278" cy="952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05794" y="2877483"/>
            <a:ext cx="3602278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7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31485" cy="6858000"/>
          </a:xfrm>
          <a:prstGeom prst="frame">
            <a:avLst>
              <a:gd name="adj1" fmla="val 2749"/>
            </a:avLst>
          </a:prstGeom>
          <a:gradFill>
            <a:gsLst>
              <a:gs pos="47000">
                <a:srgbClr val="00B050"/>
              </a:gs>
              <a:gs pos="2600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2"/>
          <p:cNvSpPr txBox="1"/>
          <p:nvPr/>
        </p:nvSpPr>
        <p:spPr>
          <a:xfrm>
            <a:off x="281151" y="394165"/>
            <a:ext cx="38100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সাঁওতালদের  এলাকা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angladesh Map.jpg"/>
          <p:cNvPicPr>
            <a:picLocks noChangeAspect="1"/>
          </p:cNvPicPr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224" y="394165"/>
            <a:ext cx="5658507" cy="614140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18"/>
          <p:cNvSpPr txBox="1"/>
          <p:nvPr/>
        </p:nvSpPr>
        <p:spPr>
          <a:xfrm>
            <a:off x="1123070" y="3641785"/>
            <a:ext cx="16764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দিনাজপুর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20"/>
          <p:cNvSpPr txBox="1"/>
          <p:nvPr/>
        </p:nvSpPr>
        <p:spPr>
          <a:xfrm>
            <a:off x="3949317" y="3623617"/>
            <a:ext cx="1524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রাজশাহী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24"/>
          <p:cNvSpPr txBox="1"/>
          <p:nvPr/>
        </p:nvSpPr>
        <p:spPr>
          <a:xfrm>
            <a:off x="734027" y="4406259"/>
            <a:ext cx="21336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চাঁপাইনবাবগঞ্জ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22"/>
          <p:cNvSpPr txBox="1"/>
          <p:nvPr/>
        </p:nvSpPr>
        <p:spPr>
          <a:xfrm>
            <a:off x="3518221" y="4452607"/>
            <a:ext cx="1524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নওগাঁ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26"/>
          <p:cNvSpPr txBox="1"/>
          <p:nvPr/>
        </p:nvSpPr>
        <p:spPr>
          <a:xfrm>
            <a:off x="738352" y="5272536"/>
            <a:ext cx="1447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নাটোর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28"/>
          <p:cNvSpPr txBox="1"/>
          <p:nvPr/>
        </p:nvSpPr>
        <p:spPr>
          <a:xfrm>
            <a:off x="2775388" y="5299765"/>
            <a:ext cx="14478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রংপুর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30"/>
          <p:cNvSpPr txBox="1"/>
          <p:nvPr/>
        </p:nvSpPr>
        <p:spPr>
          <a:xfrm>
            <a:off x="4725284" y="5272536"/>
            <a:ext cx="13716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বগুড়া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40"/>
          <p:cNvSpPr txBox="1"/>
          <p:nvPr/>
        </p:nvSpPr>
        <p:spPr>
          <a:xfrm>
            <a:off x="2799470" y="6060989"/>
            <a:ext cx="3048000" cy="46166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জেলার নামগুলোতে ক্লিক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433826" y="1368078"/>
            <a:ext cx="4867603" cy="138499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জনসংখ্যার দিক থেকে সাঁওতাল হচ্ছে বাংলাদেশের তৃতীয় বৃহত্তম ক্ষুদ্র জাতিগোষ্ঠী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6733188" y="2371424"/>
            <a:ext cx="584639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" name="5-Point Star 19"/>
          <p:cNvSpPr/>
          <p:nvPr/>
        </p:nvSpPr>
        <p:spPr>
          <a:xfrm>
            <a:off x="6733188" y="1040496"/>
            <a:ext cx="584639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1" name="5-Point Star 20"/>
          <p:cNvSpPr/>
          <p:nvPr/>
        </p:nvSpPr>
        <p:spPr>
          <a:xfrm>
            <a:off x="7468532" y="1223012"/>
            <a:ext cx="584639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5-Point Star 21"/>
          <p:cNvSpPr/>
          <p:nvPr/>
        </p:nvSpPr>
        <p:spPr>
          <a:xfrm>
            <a:off x="6900472" y="1866755"/>
            <a:ext cx="584639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5-Point Star 23"/>
          <p:cNvSpPr/>
          <p:nvPr/>
        </p:nvSpPr>
        <p:spPr>
          <a:xfrm>
            <a:off x="7605546" y="1995330"/>
            <a:ext cx="584639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5-Point Star 24"/>
          <p:cNvSpPr/>
          <p:nvPr/>
        </p:nvSpPr>
        <p:spPr>
          <a:xfrm>
            <a:off x="7307312" y="2492108"/>
            <a:ext cx="584639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6" name="5-Point Star 25"/>
          <p:cNvSpPr/>
          <p:nvPr/>
        </p:nvSpPr>
        <p:spPr>
          <a:xfrm>
            <a:off x="6210410" y="2103246"/>
            <a:ext cx="584639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913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5" grpId="0" animBg="1"/>
      <p:bldP spid="18" grpId="0" animBg="1"/>
      <p:bldP spid="21" grpId="0" animBg="1"/>
      <p:bldP spid="22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31485" cy="6858000"/>
          </a:xfrm>
          <a:prstGeom prst="frame">
            <a:avLst>
              <a:gd name="adj1" fmla="val 2749"/>
            </a:avLst>
          </a:prstGeom>
          <a:gradFill>
            <a:gsLst>
              <a:gs pos="47000">
                <a:srgbClr val="00B050"/>
              </a:gs>
              <a:gs pos="2600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5"/>
          <p:cNvSpPr txBox="1"/>
          <p:nvPr/>
        </p:nvSpPr>
        <p:spPr>
          <a:xfrm>
            <a:off x="4328948" y="380137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সাঁওতালদের 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677" y="1345049"/>
            <a:ext cx="3665271" cy="3675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994" y="1345049"/>
            <a:ext cx="3288430" cy="3675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5850" y="1345049"/>
            <a:ext cx="3499208" cy="3675420"/>
          </a:xfrm>
          <a:prstGeom prst="rect">
            <a:avLst/>
          </a:prstGeom>
        </p:spPr>
      </p:pic>
      <p:sp>
        <p:nvSpPr>
          <p:cNvPr id="7" name="TextBox 15"/>
          <p:cNvSpPr txBox="1"/>
          <p:nvPr/>
        </p:nvSpPr>
        <p:spPr>
          <a:xfrm>
            <a:off x="3419464" y="5354459"/>
            <a:ext cx="482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সাঁওতালদের 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নিজস্ব ভাষা আছে।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80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31485" cy="6858000"/>
          </a:xfrm>
          <a:prstGeom prst="frame">
            <a:avLst>
              <a:gd name="adj1" fmla="val 2749"/>
            </a:avLst>
          </a:prstGeom>
          <a:gradFill>
            <a:gsLst>
              <a:gs pos="47000">
                <a:srgbClr val="00B050"/>
              </a:gs>
              <a:gs pos="2600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7"/>
          <p:cNvSpPr txBox="1"/>
          <p:nvPr/>
        </p:nvSpPr>
        <p:spPr>
          <a:xfrm>
            <a:off x="306865" y="317213"/>
            <a:ext cx="3036849" cy="81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সাঁওতালদের খাবার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:\Users\ZISAN\Desktop\saotal\va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264" y="1022493"/>
            <a:ext cx="3537857" cy="1981200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 descr="C:\Users\ATAUR\Desktop\mach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4041" y="971550"/>
            <a:ext cx="3603401" cy="1981200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Picture 5" descr="C:\Users\ZISAN\Desktop\saotal\mans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1751" y="971550"/>
            <a:ext cx="3505200" cy="1905000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6" descr="C:\Users\ZISAN\Desktop\saotal\sasasa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808" y="3642146"/>
            <a:ext cx="3505200" cy="1905000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TextBox 21"/>
          <p:cNvSpPr txBox="1"/>
          <p:nvPr/>
        </p:nvSpPr>
        <p:spPr>
          <a:xfrm>
            <a:off x="5181600" y="4868985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সাঁওতালদের প্রধান খাবার ভাত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3251533" y="5630139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এছাড়া তারা মাছ,মাংস,সবজি ইত্যাদি খাবার খায়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6319130" y="4115000"/>
            <a:ext cx="5181600" cy="58477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সাঁওতালরা কোন কোন খাবার খায় ?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1631841" y="3142773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ভাত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5181600" y="31673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মাছ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9"/>
          <p:cNvSpPr txBox="1"/>
          <p:nvPr/>
        </p:nvSpPr>
        <p:spPr>
          <a:xfrm>
            <a:off x="9372881" y="304576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মাংস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20"/>
          <p:cNvSpPr txBox="1"/>
          <p:nvPr/>
        </p:nvSpPr>
        <p:spPr>
          <a:xfrm>
            <a:off x="672885" y="584236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শাকসবজি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85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2" grpId="0" animBg="1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557</Words>
  <Application>Microsoft Office PowerPoint</Application>
  <PresentationFormat>Widescreen</PresentationFormat>
  <Paragraphs>125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51</cp:revision>
  <dcterms:created xsi:type="dcterms:W3CDTF">2020-05-23T10:51:58Z</dcterms:created>
  <dcterms:modified xsi:type="dcterms:W3CDTF">2020-05-30T13:53:40Z</dcterms:modified>
</cp:coreProperties>
</file>