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8" r:id="rId2"/>
    <p:sldId id="327" r:id="rId3"/>
    <p:sldId id="407" r:id="rId4"/>
    <p:sldId id="408" r:id="rId5"/>
    <p:sldId id="400" r:id="rId6"/>
    <p:sldId id="385" r:id="rId7"/>
    <p:sldId id="399" r:id="rId8"/>
    <p:sldId id="404" r:id="rId9"/>
    <p:sldId id="367" r:id="rId10"/>
    <p:sldId id="369" r:id="rId11"/>
    <p:sldId id="3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CC"/>
    <a:srgbClr val="CC3399"/>
    <a:srgbClr val="F93396"/>
    <a:srgbClr val="2B07C5"/>
    <a:srgbClr val="25F74D"/>
    <a:srgbClr val="5103ED"/>
    <a:srgbClr val="07C52B"/>
    <a:srgbClr val="F040F0"/>
    <a:srgbClr val="C33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8" autoAdjust="0"/>
  </p:normalViewPr>
  <p:slideViewPr>
    <p:cSldViewPr snapToGrid="0">
      <p:cViewPr varScale="1">
        <p:scale>
          <a:sx n="52" d="100"/>
          <a:sy n="52" d="100"/>
        </p:scale>
        <p:origin x="6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26E46-1CE9-4805-B2A9-4E7023A37B8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51DB5-F8A9-47E7-A554-96122AA12613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/>
            </a:rPr>
            <a:t>সংরক্ষণ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/>
            </a:rPr>
            <a:t>কেনো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/>
            </a:rPr>
            <a:t>গুরুত্বপূর্ণ</a:t>
          </a:r>
          <a:r>
            <a:rPr lang="en-US" b="1" dirty="0" smtClean="0">
              <a:solidFill>
                <a:schemeClr val="tx1"/>
              </a:solidFill>
              <a:latin typeface="NikoshBAN"/>
            </a:rPr>
            <a:t>?  </a:t>
          </a:r>
          <a:endParaRPr lang="en-US" b="1" dirty="0">
            <a:solidFill>
              <a:schemeClr val="tx1"/>
            </a:solidFill>
            <a:latin typeface="NikoshBAN"/>
          </a:endParaRPr>
        </a:p>
      </dgm:t>
    </dgm:pt>
    <dgm:pt modelId="{E672FFAD-05F1-436C-AA01-D4D13298BBDA}" type="par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689AC4B-AACF-42EB-BBF3-C55A2F817B79}" type="sibTrans" cxnId="{A48AC73A-44B2-406A-BA22-F2B9B1FFC2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A33DD0D-F041-487C-8ED0-64DF5B220D71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অপচয়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রোধ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2DA5DDC5-5191-4877-BAB1-AD501A7FDC84}" type="par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6E6AEF8-856B-4109-AEC9-CB89A6F1E9B3}" type="sibTrans" cxnId="{923E9B60-5523-4818-8864-CCC7D127F06C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71B4CDE-3401-4288-9160-C1CD88BC681D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খাদ্যকে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দ্রুত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থেকে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রক্ষা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3DB175A0-0A03-4A9A-ABEA-1AA9435E3428}" type="par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BE46C7FE-547B-4B84-B908-2367523BB6F0}" type="sibTrans" cxnId="{CA18FA5C-A438-4E16-B1DB-38763A2DDE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E9D89BA-B11D-4CB1-AA31-0A3E5D59B21B}">
      <dgm:prSet phldrT="[Text]" custT="1"/>
      <dgm:spPr>
        <a:solidFill>
          <a:srgbClr val="FFFFCC"/>
        </a:solidFill>
      </dgm:spPr>
      <dgm:t>
        <a:bodyPr/>
        <a:lstStyle/>
        <a:p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সৃষ্টিকারী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ব্যাকটেরিয়া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জন্মাতে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বাধা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dirty="0" err="1" smtClean="0">
              <a:solidFill>
                <a:schemeClr val="tx1"/>
              </a:solidFill>
              <a:latin typeface="NikoshBAN"/>
            </a:rPr>
            <a:t>দেয়</a:t>
          </a:r>
          <a:r>
            <a:rPr lang="en-US" sz="1600" b="1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FC33DC9A-AC6B-4401-A0B6-814022D27EC6}" type="par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5F9BF44F-AFF7-4490-AA51-0EA0B9B8EFA8}" type="sibTrans" cxnId="{6571A81B-7698-4EA6-82A9-9B182BCFEB9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EE5FFF81-41EB-4D85-A0BF-2AA39C2E817B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  <a:latin typeface="NikoshBAN"/>
            </a:rPr>
            <a:t>মৌসুমি খাদ্যদ্রব্য সারাবছর পাওয়া যায়।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97AD168A-802A-43B0-AC54-DA2F3597E1B3}" type="parTrans" cxnId="{1A500FA3-4BC2-441D-9214-FF314C39127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108E12D4-D846-4150-AEC9-0409C55A75F8}" type="sibTrans" cxnId="{1A500FA3-4BC2-441D-9214-FF314C39127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D02ACF1-DF33-4743-BF43-6D95E75573BC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3D43B082-E722-4AB7-8F61-01F557513D85}" type="par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28A74BE-1CD3-4A92-9AFE-1AE029E1B97A}" type="sibTrans" cxnId="{738D1ADC-A235-4227-8EC9-191C6F10E10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82EABC0-0742-4081-B61F-FCFDFB4926E0}">
      <dgm:prSet phldrT="[Text]" phldr="1"/>
      <dgm:spPr/>
      <dgm:t>
        <a:bodyPr/>
        <a:lstStyle/>
        <a:p>
          <a:endParaRPr lang="en-US" b="1">
            <a:solidFill>
              <a:schemeClr val="tx1"/>
            </a:solidFill>
            <a:latin typeface="NikoshBAN"/>
          </a:endParaRPr>
        </a:p>
      </dgm:t>
    </dgm:pt>
    <dgm:pt modelId="{69DDB7C9-42A1-4183-A7CE-8FA9EEF06790}" type="par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0B6F581D-9A91-4CE1-9574-1A413608142C}" type="sibTrans" cxnId="{BCA96874-3A40-488A-BC79-AE45EE0F50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C67C97C3-96B9-4BE0-B692-6D8E3E8A6F0A}">
      <dgm:prSet phldrT="[Text]" custT="1"/>
      <dgm:spPr>
        <a:solidFill>
          <a:srgbClr val="FFFFCC"/>
        </a:solidFill>
      </dgm:spPr>
      <dgm:t>
        <a:bodyPr/>
        <a:lstStyle/>
        <a:p>
          <a:r>
            <a:rPr lang="bn-IN" sz="1600" b="1" dirty="0" smtClean="0">
              <a:solidFill>
                <a:schemeClr val="tx1"/>
              </a:solidFill>
              <a:latin typeface="NikoshBAN"/>
            </a:rPr>
            <a:t>অনেক দূরবর্তী এলাকায় সহজে খাবার সরবরাহ করা যায়। </a:t>
          </a:r>
          <a:endParaRPr lang="en-US" sz="1600" b="1" dirty="0">
            <a:solidFill>
              <a:schemeClr val="tx1"/>
            </a:solidFill>
            <a:latin typeface="NikoshBAN"/>
          </a:endParaRPr>
        </a:p>
      </dgm:t>
    </dgm:pt>
    <dgm:pt modelId="{6CEB45B2-E186-4E21-94BA-BF5A3E0DC893}" type="parTrans" cxnId="{EEC8CD77-EED7-4FF5-BA25-BBC7CDD2A28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967C0342-77C7-4605-848E-8B3DBB576690}" type="sibTrans" cxnId="{EEC8CD77-EED7-4FF5-BA25-BBC7CDD2A28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/>
          </a:endParaRPr>
        </a:p>
      </dgm:t>
    </dgm:pt>
    <dgm:pt modelId="{ADDD6BE5-535C-4109-AC10-7FC15AFF7BAD}" type="pres">
      <dgm:prSet presAssocID="{7D926E46-1CE9-4805-B2A9-4E7023A37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1DFDD-7982-4575-AE61-E99045F51823}" type="pres">
      <dgm:prSet presAssocID="{83051DB5-F8A9-47E7-A554-96122AA12613}" presName="centerShape" presStyleLbl="node0" presStyleIdx="0" presStyleCnt="1" custScaleX="111681"/>
      <dgm:spPr/>
      <dgm:t>
        <a:bodyPr/>
        <a:lstStyle/>
        <a:p>
          <a:endParaRPr lang="en-US"/>
        </a:p>
      </dgm:t>
    </dgm:pt>
    <dgm:pt modelId="{5CEDF8E5-32F8-4FB2-937A-30609F38C397}" type="pres">
      <dgm:prSet presAssocID="{2DA5DDC5-5191-4877-BAB1-AD501A7FDC84}" presName="parTrans" presStyleLbl="sibTrans2D1" presStyleIdx="0" presStyleCnt="5" custScaleX="180772"/>
      <dgm:spPr/>
      <dgm:t>
        <a:bodyPr/>
        <a:lstStyle/>
        <a:p>
          <a:endParaRPr lang="en-US"/>
        </a:p>
      </dgm:t>
    </dgm:pt>
    <dgm:pt modelId="{AB7D3939-70B6-4DD7-AFBA-4CB62B40C583}" type="pres">
      <dgm:prSet presAssocID="{2DA5DDC5-5191-4877-BAB1-AD501A7FDC8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7D74F56-2420-43CB-8D7C-640AB040FC4B}" type="pres">
      <dgm:prSet presAssocID="{5A33DD0D-F041-487C-8ED0-64DF5B220D71}" presName="node" presStyleLbl="node1" presStyleIdx="0" presStyleCnt="5" custScaleX="133064" custRadScaleRad="104195" custRadScaleInc="-1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0081C-6F70-456C-A5BC-F8A3160AFE9F}" type="pres">
      <dgm:prSet presAssocID="{3DB175A0-0A03-4A9A-ABEA-1AA9435E3428}" presName="parTrans" presStyleLbl="sibTrans2D1" presStyleIdx="1" presStyleCnt="5" custScaleX="186433" custLinFactNeighborX="8835" custLinFactNeighborY="8634"/>
      <dgm:spPr/>
      <dgm:t>
        <a:bodyPr/>
        <a:lstStyle/>
        <a:p>
          <a:endParaRPr lang="en-US"/>
        </a:p>
      </dgm:t>
    </dgm:pt>
    <dgm:pt modelId="{B9FB62D4-0312-469C-99EE-F2C15E70043F}" type="pres">
      <dgm:prSet presAssocID="{3DB175A0-0A03-4A9A-ABEA-1AA9435E34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1E3DBDB-36FA-4C6C-B877-E4E23A02A4F7}" type="pres">
      <dgm:prSet presAssocID="{571B4CDE-3401-4288-9160-C1CD88BC681D}" presName="node" presStyleLbl="node1" presStyleIdx="1" presStyleCnt="5" custScaleX="136275" custRadScaleRad="123006" custRadScaleInc="2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40A26-FAC8-4542-BCD2-EFE0904E6517}" type="pres">
      <dgm:prSet presAssocID="{FC33DC9A-AC6B-4401-A0B6-814022D27EC6}" presName="parTrans" presStyleLbl="sibTrans2D1" presStyleIdx="2" presStyleCnt="5" custScaleX="194304" custLinFactNeighborX="-14639" custLinFactNeighborY="11512"/>
      <dgm:spPr/>
      <dgm:t>
        <a:bodyPr/>
        <a:lstStyle/>
        <a:p>
          <a:endParaRPr lang="en-US"/>
        </a:p>
      </dgm:t>
    </dgm:pt>
    <dgm:pt modelId="{8ED9EB86-AB07-4F3F-9F3F-6B861A05247E}" type="pres">
      <dgm:prSet presAssocID="{FC33DC9A-AC6B-4401-A0B6-814022D27EC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A0DA6BA-1CF6-4717-9B6A-4C8C25109D6B}" type="pres">
      <dgm:prSet presAssocID="{3E9D89BA-B11D-4CB1-AA31-0A3E5D59B21B}" presName="node" presStyleLbl="node1" presStyleIdx="2" presStyleCnt="5" custScaleX="132851" custRadScaleRad="109853" custRadScaleInc="-17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4271C-7D3D-4670-9318-DC056FC1C2BC}" type="pres">
      <dgm:prSet presAssocID="{97AD168A-802A-43B0-AC54-DA2F3597E1B3}" presName="parTrans" presStyleLbl="sibTrans2D1" presStyleIdx="3" presStyleCnt="5" custScaleX="193663"/>
      <dgm:spPr/>
      <dgm:t>
        <a:bodyPr/>
        <a:lstStyle/>
        <a:p>
          <a:endParaRPr lang="en-US"/>
        </a:p>
      </dgm:t>
    </dgm:pt>
    <dgm:pt modelId="{649E2F8B-9CB9-4AFA-A14E-0CC9475EBCC5}" type="pres">
      <dgm:prSet presAssocID="{97AD168A-802A-43B0-AC54-DA2F3597E1B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BF31D06-C4C3-4525-9DD1-A07635C0A8F2}" type="pres">
      <dgm:prSet presAssocID="{EE5FFF81-41EB-4D85-A0BF-2AA39C2E817B}" presName="node" presStyleLbl="node1" presStyleIdx="3" presStyleCnt="5" custScaleX="123615" custRadScaleRad="111652" custRadScaleInc="2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758BE-3A32-484F-B871-B1D3D7D9D0B1}" type="pres">
      <dgm:prSet presAssocID="{6CEB45B2-E186-4E21-94BA-BF5A3E0DC893}" presName="parTrans" presStyleLbl="sibTrans2D1" presStyleIdx="4" presStyleCnt="5" custScaleX="185027"/>
      <dgm:spPr/>
      <dgm:t>
        <a:bodyPr/>
        <a:lstStyle/>
        <a:p>
          <a:endParaRPr lang="en-US"/>
        </a:p>
      </dgm:t>
    </dgm:pt>
    <dgm:pt modelId="{E1A55C38-2D3C-411D-B28E-6D8862E72825}" type="pres">
      <dgm:prSet presAssocID="{6CEB45B2-E186-4E21-94BA-BF5A3E0DC89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DB23DBD-EBD0-45B6-B2BE-CCFC241E0C0B}" type="pres">
      <dgm:prSet presAssocID="{C67C97C3-96B9-4BE0-B692-6D8E3E8A6F0A}" presName="node" presStyleLbl="node1" presStyleIdx="4" presStyleCnt="5" custScaleX="141518" custRadScaleRad="123742" custRadScaleInc="-5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00FA3-4BC2-441D-9214-FF314C391273}" srcId="{83051DB5-F8A9-47E7-A554-96122AA12613}" destId="{EE5FFF81-41EB-4D85-A0BF-2AA39C2E817B}" srcOrd="3" destOrd="0" parTransId="{97AD168A-802A-43B0-AC54-DA2F3597E1B3}" sibTransId="{108E12D4-D846-4150-AEC9-0409C55A75F8}"/>
    <dgm:cxn modelId="{923E9B60-5523-4818-8864-CCC7D127F06C}" srcId="{83051DB5-F8A9-47E7-A554-96122AA12613}" destId="{5A33DD0D-F041-487C-8ED0-64DF5B220D71}" srcOrd="0" destOrd="0" parTransId="{2DA5DDC5-5191-4877-BAB1-AD501A7FDC84}" sibTransId="{16E6AEF8-856B-4109-AEC9-CB89A6F1E9B3}"/>
    <dgm:cxn modelId="{A48AC73A-44B2-406A-BA22-F2B9B1FFC285}" srcId="{7D926E46-1CE9-4805-B2A9-4E7023A37B84}" destId="{83051DB5-F8A9-47E7-A554-96122AA12613}" srcOrd="0" destOrd="0" parTransId="{E672FFAD-05F1-436C-AA01-D4D13298BBDA}" sibTransId="{5689AC4B-AACF-42EB-BBF3-C55A2F817B79}"/>
    <dgm:cxn modelId="{AC1FFB21-F0CE-48A7-BCDA-99433FA3F5F0}" type="presOf" srcId="{5A33DD0D-F041-487C-8ED0-64DF5B220D71}" destId="{A7D74F56-2420-43CB-8D7C-640AB040FC4B}" srcOrd="0" destOrd="0" presId="urn:microsoft.com/office/officeart/2005/8/layout/radial5"/>
    <dgm:cxn modelId="{EC542FF9-F4BF-4E1B-8B8E-CB30B1BE1B3E}" type="presOf" srcId="{FC33DC9A-AC6B-4401-A0B6-814022D27EC6}" destId="{8ED9EB86-AB07-4F3F-9F3F-6B861A05247E}" srcOrd="1" destOrd="0" presId="urn:microsoft.com/office/officeart/2005/8/layout/radial5"/>
    <dgm:cxn modelId="{BCA96874-3A40-488A-BC79-AE45EE0F50AD}" srcId="{7D926E46-1CE9-4805-B2A9-4E7023A37B84}" destId="{A82EABC0-0742-4081-B61F-FCFDFB4926E0}" srcOrd="2" destOrd="0" parTransId="{69DDB7C9-42A1-4183-A7CE-8FA9EEF06790}" sibTransId="{0B6F581D-9A91-4CE1-9574-1A413608142C}"/>
    <dgm:cxn modelId="{A7FFC9F3-700F-4D85-8F4B-59153BC9F6F9}" type="presOf" srcId="{3DB175A0-0A03-4A9A-ABEA-1AA9435E3428}" destId="{E4B0081C-6F70-456C-A5BC-F8A3160AFE9F}" srcOrd="0" destOrd="0" presId="urn:microsoft.com/office/officeart/2005/8/layout/radial5"/>
    <dgm:cxn modelId="{6571A81B-7698-4EA6-82A9-9B182BCFEB9D}" srcId="{83051DB5-F8A9-47E7-A554-96122AA12613}" destId="{3E9D89BA-B11D-4CB1-AA31-0A3E5D59B21B}" srcOrd="2" destOrd="0" parTransId="{FC33DC9A-AC6B-4401-A0B6-814022D27EC6}" sibTransId="{5F9BF44F-AFF7-4490-AA51-0EA0B9B8EFA8}"/>
    <dgm:cxn modelId="{3ED47C32-2C48-4D03-81CA-919EC7D977F6}" type="presOf" srcId="{6CEB45B2-E186-4E21-94BA-BF5A3E0DC893}" destId="{DD4758BE-3A32-484F-B871-B1D3D7D9D0B1}" srcOrd="0" destOrd="0" presId="urn:microsoft.com/office/officeart/2005/8/layout/radial5"/>
    <dgm:cxn modelId="{28F63AE5-FA5C-4F22-885B-A657286DC3F9}" type="presOf" srcId="{83051DB5-F8A9-47E7-A554-96122AA12613}" destId="{7431DFDD-7982-4575-AE61-E99045F51823}" srcOrd="0" destOrd="0" presId="urn:microsoft.com/office/officeart/2005/8/layout/radial5"/>
    <dgm:cxn modelId="{682AC82A-A6AD-467A-B5AA-441161256F60}" type="presOf" srcId="{C67C97C3-96B9-4BE0-B692-6D8E3E8A6F0A}" destId="{CDB23DBD-EBD0-45B6-B2BE-CCFC241E0C0B}" srcOrd="0" destOrd="0" presId="urn:microsoft.com/office/officeart/2005/8/layout/radial5"/>
    <dgm:cxn modelId="{20564423-47CE-49CA-8303-0F77D7D655CD}" type="presOf" srcId="{97AD168A-802A-43B0-AC54-DA2F3597E1B3}" destId="{649E2F8B-9CB9-4AFA-A14E-0CC9475EBCC5}" srcOrd="1" destOrd="0" presId="urn:microsoft.com/office/officeart/2005/8/layout/radial5"/>
    <dgm:cxn modelId="{885BB660-C68E-4144-99F6-7738D746966E}" type="presOf" srcId="{2DA5DDC5-5191-4877-BAB1-AD501A7FDC84}" destId="{5CEDF8E5-32F8-4FB2-937A-30609F38C397}" srcOrd="0" destOrd="0" presId="urn:microsoft.com/office/officeart/2005/8/layout/radial5"/>
    <dgm:cxn modelId="{8ECC35C8-4D58-4D81-B23A-0005F2D36640}" type="presOf" srcId="{EE5FFF81-41EB-4D85-A0BF-2AA39C2E817B}" destId="{2BF31D06-C4C3-4525-9DD1-A07635C0A8F2}" srcOrd="0" destOrd="0" presId="urn:microsoft.com/office/officeart/2005/8/layout/radial5"/>
    <dgm:cxn modelId="{2396F3F8-3E58-45CC-B44D-E63B39D18078}" type="presOf" srcId="{FC33DC9A-AC6B-4401-A0B6-814022D27EC6}" destId="{E5F40A26-FAC8-4542-BCD2-EFE0904E6517}" srcOrd="0" destOrd="0" presId="urn:microsoft.com/office/officeart/2005/8/layout/radial5"/>
    <dgm:cxn modelId="{1EF5A9F3-8523-4AF8-A009-E31262CE3E70}" type="presOf" srcId="{3DB175A0-0A03-4A9A-ABEA-1AA9435E3428}" destId="{B9FB62D4-0312-469C-99EE-F2C15E70043F}" srcOrd="1" destOrd="0" presId="urn:microsoft.com/office/officeart/2005/8/layout/radial5"/>
    <dgm:cxn modelId="{C4200053-00E0-485D-88D0-DF8E87E8699D}" type="presOf" srcId="{3E9D89BA-B11D-4CB1-AA31-0A3E5D59B21B}" destId="{1A0DA6BA-1CF6-4717-9B6A-4C8C25109D6B}" srcOrd="0" destOrd="0" presId="urn:microsoft.com/office/officeart/2005/8/layout/radial5"/>
    <dgm:cxn modelId="{EEC8CD77-EED7-4FF5-BA25-BBC7CDD2A28E}" srcId="{83051DB5-F8A9-47E7-A554-96122AA12613}" destId="{C67C97C3-96B9-4BE0-B692-6D8E3E8A6F0A}" srcOrd="4" destOrd="0" parTransId="{6CEB45B2-E186-4E21-94BA-BF5A3E0DC893}" sibTransId="{967C0342-77C7-4605-848E-8B3DBB576690}"/>
    <dgm:cxn modelId="{CA18FA5C-A438-4E16-B1DB-38763A2DDE0F}" srcId="{83051DB5-F8A9-47E7-A554-96122AA12613}" destId="{571B4CDE-3401-4288-9160-C1CD88BC681D}" srcOrd="1" destOrd="0" parTransId="{3DB175A0-0A03-4A9A-ABEA-1AA9435E3428}" sibTransId="{BE46C7FE-547B-4B84-B908-2367523BB6F0}"/>
    <dgm:cxn modelId="{738D1ADC-A235-4227-8EC9-191C6F10E102}" srcId="{7D926E46-1CE9-4805-B2A9-4E7023A37B84}" destId="{6D02ACF1-DF33-4743-BF43-6D95E75573BC}" srcOrd="1" destOrd="0" parTransId="{3D43B082-E722-4AB7-8F61-01F557513D85}" sibTransId="{A28A74BE-1CD3-4A92-9AFE-1AE029E1B97A}"/>
    <dgm:cxn modelId="{FD0C2937-C2A2-433E-9399-BEA9BDA1843D}" type="presOf" srcId="{571B4CDE-3401-4288-9160-C1CD88BC681D}" destId="{01E3DBDB-36FA-4C6C-B877-E4E23A02A4F7}" srcOrd="0" destOrd="0" presId="urn:microsoft.com/office/officeart/2005/8/layout/radial5"/>
    <dgm:cxn modelId="{B0916A79-1B0B-423D-8E77-A2D441A11750}" type="presOf" srcId="{6CEB45B2-E186-4E21-94BA-BF5A3E0DC893}" destId="{E1A55C38-2D3C-411D-B28E-6D8862E72825}" srcOrd="1" destOrd="0" presId="urn:microsoft.com/office/officeart/2005/8/layout/radial5"/>
    <dgm:cxn modelId="{987A9794-763A-4571-800B-170486F557FF}" type="presOf" srcId="{7D926E46-1CE9-4805-B2A9-4E7023A37B84}" destId="{ADDD6BE5-535C-4109-AC10-7FC15AFF7BAD}" srcOrd="0" destOrd="0" presId="urn:microsoft.com/office/officeart/2005/8/layout/radial5"/>
    <dgm:cxn modelId="{FDC12D3A-0EF3-41C9-8AEB-C6D81CDDB2E3}" type="presOf" srcId="{2DA5DDC5-5191-4877-BAB1-AD501A7FDC84}" destId="{AB7D3939-70B6-4DD7-AFBA-4CB62B40C583}" srcOrd="1" destOrd="0" presId="urn:microsoft.com/office/officeart/2005/8/layout/radial5"/>
    <dgm:cxn modelId="{8A676916-D0EC-4465-82C8-FB456C929D35}" type="presOf" srcId="{97AD168A-802A-43B0-AC54-DA2F3597E1B3}" destId="{BE54271C-7D3D-4670-9318-DC056FC1C2BC}" srcOrd="0" destOrd="0" presId="urn:microsoft.com/office/officeart/2005/8/layout/radial5"/>
    <dgm:cxn modelId="{FF7D1CC9-FAC9-4C00-A6BA-1211E57B19FD}" type="presParOf" srcId="{ADDD6BE5-535C-4109-AC10-7FC15AFF7BAD}" destId="{7431DFDD-7982-4575-AE61-E99045F51823}" srcOrd="0" destOrd="0" presId="urn:microsoft.com/office/officeart/2005/8/layout/radial5"/>
    <dgm:cxn modelId="{7A515776-538C-4FF1-9EFE-98386C9264C4}" type="presParOf" srcId="{ADDD6BE5-535C-4109-AC10-7FC15AFF7BAD}" destId="{5CEDF8E5-32F8-4FB2-937A-30609F38C397}" srcOrd="1" destOrd="0" presId="urn:microsoft.com/office/officeart/2005/8/layout/radial5"/>
    <dgm:cxn modelId="{B93DD76A-0716-46CD-8B2A-52C60A1986A3}" type="presParOf" srcId="{5CEDF8E5-32F8-4FB2-937A-30609F38C397}" destId="{AB7D3939-70B6-4DD7-AFBA-4CB62B40C583}" srcOrd="0" destOrd="0" presId="urn:microsoft.com/office/officeart/2005/8/layout/radial5"/>
    <dgm:cxn modelId="{E661A17E-1002-4098-AE82-8F7D9796A93D}" type="presParOf" srcId="{ADDD6BE5-535C-4109-AC10-7FC15AFF7BAD}" destId="{A7D74F56-2420-43CB-8D7C-640AB040FC4B}" srcOrd="2" destOrd="0" presId="urn:microsoft.com/office/officeart/2005/8/layout/radial5"/>
    <dgm:cxn modelId="{694D499F-3273-4785-86BE-0FBCEDFC66F2}" type="presParOf" srcId="{ADDD6BE5-535C-4109-AC10-7FC15AFF7BAD}" destId="{E4B0081C-6F70-456C-A5BC-F8A3160AFE9F}" srcOrd="3" destOrd="0" presId="urn:microsoft.com/office/officeart/2005/8/layout/radial5"/>
    <dgm:cxn modelId="{FBCDAAE0-9E2D-4354-B637-85755AF0DBA5}" type="presParOf" srcId="{E4B0081C-6F70-456C-A5BC-F8A3160AFE9F}" destId="{B9FB62D4-0312-469C-99EE-F2C15E70043F}" srcOrd="0" destOrd="0" presId="urn:microsoft.com/office/officeart/2005/8/layout/radial5"/>
    <dgm:cxn modelId="{3F1E2FBB-8F21-4C89-9A95-F7E3DE524A25}" type="presParOf" srcId="{ADDD6BE5-535C-4109-AC10-7FC15AFF7BAD}" destId="{01E3DBDB-36FA-4C6C-B877-E4E23A02A4F7}" srcOrd="4" destOrd="0" presId="urn:microsoft.com/office/officeart/2005/8/layout/radial5"/>
    <dgm:cxn modelId="{E7E4B6F2-F1DB-40C1-9C25-C90143CB1996}" type="presParOf" srcId="{ADDD6BE5-535C-4109-AC10-7FC15AFF7BAD}" destId="{E5F40A26-FAC8-4542-BCD2-EFE0904E6517}" srcOrd="5" destOrd="0" presId="urn:microsoft.com/office/officeart/2005/8/layout/radial5"/>
    <dgm:cxn modelId="{F3CD20F5-53B2-4546-A1ED-6A563BF3C76D}" type="presParOf" srcId="{E5F40A26-FAC8-4542-BCD2-EFE0904E6517}" destId="{8ED9EB86-AB07-4F3F-9F3F-6B861A05247E}" srcOrd="0" destOrd="0" presId="urn:microsoft.com/office/officeart/2005/8/layout/radial5"/>
    <dgm:cxn modelId="{5E69F96F-160A-454C-8B96-2034019DFAA2}" type="presParOf" srcId="{ADDD6BE5-535C-4109-AC10-7FC15AFF7BAD}" destId="{1A0DA6BA-1CF6-4717-9B6A-4C8C25109D6B}" srcOrd="6" destOrd="0" presId="urn:microsoft.com/office/officeart/2005/8/layout/radial5"/>
    <dgm:cxn modelId="{102B6644-D56D-4EE5-AC05-251943EB6E45}" type="presParOf" srcId="{ADDD6BE5-535C-4109-AC10-7FC15AFF7BAD}" destId="{BE54271C-7D3D-4670-9318-DC056FC1C2BC}" srcOrd="7" destOrd="0" presId="urn:microsoft.com/office/officeart/2005/8/layout/radial5"/>
    <dgm:cxn modelId="{6364F708-15D6-4C9D-BCFA-C11D559DB7B9}" type="presParOf" srcId="{BE54271C-7D3D-4670-9318-DC056FC1C2BC}" destId="{649E2F8B-9CB9-4AFA-A14E-0CC9475EBCC5}" srcOrd="0" destOrd="0" presId="urn:microsoft.com/office/officeart/2005/8/layout/radial5"/>
    <dgm:cxn modelId="{AE3E6E9E-840C-43AA-AECD-EB21A9B75B32}" type="presParOf" srcId="{ADDD6BE5-535C-4109-AC10-7FC15AFF7BAD}" destId="{2BF31D06-C4C3-4525-9DD1-A07635C0A8F2}" srcOrd="8" destOrd="0" presId="urn:microsoft.com/office/officeart/2005/8/layout/radial5"/>
    <dgm:cxn modelId="{CD0D9AA3-1E38-400D-A2DF-5A21BB2D370C}" type="presParOf" srcId="{ADDD6BE5-535C-4109-AC10-7FC15AFF7BAD}" destId="{DD4758BE-3A32-484F-B871-B1D3D7D9D0B1}" srcOrd="9" destOrd="0" presId="urn:microsoft.com/office/officeart/2005/8/layout/radial5"/>
    <dgm:cxn modelId="{C6AB2247-AE9C-46F0-86BA-C24213C5FD36}" type="presParOf" srcId="{DD4758BE-3A32-484F-B871-B1D3D7D9D0B1}" destId="{E1A55C38-2D3C-411D-B28E-6D8862E72825}" srcOrd="0" destOrd="0" presId="urn:microsoft.com/office/officeart/2005/8/layout/radial5"/>
    <dgm:cxn modelId="{1E2EAB76-CCB5-49C6-8B9D-70C72B383BB3}" type="presParOf" srcId="{ADDD6BE5-535C-4109-AC10-7FC15AFF7BAD}" destId="{CDB23DBD-EBD0-45B6-B2BE-CCFC241E0C0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DFDD-7982-4575-AE61-E99045F51823}">
      <dsp:nvSpPr>
        <dsp:cNvPr id="0" name=""/>
        <dsp:cNvSpPr/>
      </dsp:nvSpPr>
      <dsp:spPr>
        <a:xfrm>
          <a:off x="3230649" y="2139179"/>
          <a:ext cx="1677062" cy="150165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15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  <a:latin typeface="NikoshBAN"/>
            </a:rPr>
            <a:t>সংরক্ষণ</a:t>
          </a:r>
          <a:r>
            <a:rPr lang="en-US" sz="15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  <a:latin typeface="NikoshBAN"/>
            </a:rPr>
            <a:t>কেনো</a:t>
          </a:r>
          <a:r>
            <a:rPr lang="en-US" sz="15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  <a:latin typeface="NikoshBAN"/>
            </a:rPr>
            <a:t>গুরুত্বপূর্ণ</a:t>
          </a:r>
          <a:r>
            <a:rPr lang="en-US" sz="1500" b="1" kern="1200" dirty="0" smtClean="0">
              <a:solidFill>
                <a:schemeClr val="tx1"/>
              </a:solidFill>
              <a:latin typeface="NikoshBAN"/>
            </a:rPr>
            <a:t>?  </a:t>
          </a:r>
          <a:endParaRPr lang="en-US" sz="1500" b="1" kern="1200" dirty="0">
            <a:solidFill>
              <a:schemeClr val="tx1"/>
            </a:solidFill>
            <a:latin typeface="NikoshBAN"/>
          </a:endParaRPr>
        </a:p>
      </dsp:txBody>
      <dsp:txXfrm>
        <a:off x="3476249" y="2359091"/>
        <a:ext cx="1185862" cy="1061830"/>
      </dsp:txXfrm>
    </dsp:sp>
    <dsp:sp modelId="{5CEDF8E5-32F8-4FB2-937A-30609F38C397}">
      <dsp:nvSpPr>
        <dsp:cNvPr id="0" name=""/>
        <dsp:cNvSpPr/>
      </dsp:nvSpPr>
      <dsp:spPr>
        <a:xfrm rot="16176032">
          <a:off x="3764484" y="1580000"/>
          <a:ext cx="594726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NikoshBAN"/>
          </a:endParaRPr>
        </a:p>
      </dsp:txBody>
      <dsp:txXfrm rot="10800000">
        <a:off x="3842466" y="1760697"/>
        <a:ext cx="439841" cy="309770"/>
      </dsp:txXfrm>
    </dsp:sp>
    <dsp:sp modelId="{A7D74F56-2420-43CB-8D7C-640AB040FC4B}">
      <dsp:nvSpPr>
        <dsp:cNvPr id="0" name=""/>
        <dsp:cNvSpPr/>
      </dsp:nvSpPr>
      <dsp:spPr>
        <a:xfrm>
          <a:off x="3044050" y="0"/>
          <a:ext cx="2020548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খাদ্য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অপচয়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রোধ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3339952" y="222376"/>
        <a:ext cx="1428744" cy="1073727"/>
      </dsp:txXfrm>
    </dsp:sp>
    <dsp:sp modelId="{E4B0081C-6F70-456C-A5BC-F8A3160AFE9F}">
      <dsp:nvSpPr>
        <dsp:cNvPr id="0" name=""/>
        <dsp:cNvSpPr/>
      </dsp:nvSpPr>
      <dsp:spPr>
        <a:xfrm rot="20564539">
          <a:off x="4873964" y="2316841"/>
          <a:ext cx="779408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NikoshBAN"/>
          </a:endParaRPr>
        </a:p>
      </dsp:txBody>
      <dsp:txXfrm>
        <a:off x="4877450" y="2443072"/>
        <a:ext cx="624523" cy="309770"/>
      </dsp:txXfrm>
    </dsp:sp>
    <dsp:sp modelId="{01E3DBDB-36FA-4C6C-B877-E4E23A02A4F7}">
      <dsp:nvSpPr>
        <dsp:cNvPr id="0" name=""/>
        <dsp:cNvSpPr/>
      </dsp:nvSpPr>
      <dsp:spPr>
        <a:xfrm>
          <a:off x="5532812" y="1354661"/>
          <a:ext cx="2069307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খাদ্যকে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দ্রুত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থেকে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রক্ষা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করে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5835855" y="1577037"/>
        <a:ext cx="1463221" cy="1073727"/>
      </dsp:txXfrm>
    </dsp:sp>
    <dsp:sp modelId="{E5F40A26-FAC8-4542-BCD2-EFE0904E6517}">
      <dsp:nvSpPr>
        <dsp:cNvPr id="0" name=""/>
        <dsp:cNvSpPr/>
      </dsp:nvSpPr>
      <dsp:spPr>
        <a:xfrm rot="2852669">
          <a:off x="4414576" y="3523162"/>
          <a:ext cx="722493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NikoshBAN"/>
          </a:endParaRPr>
        </a:p>
      </dsp:txBody>
      <dsp:txXfrm>
        <a:off x="4439743" y="3569281"/>
        <a:ext cx="567608" cy="309770"/>
      </dsp:txXfrm>
    </dsp:sp>
    <dsp:sp modelId="{1A0DA6BA-1CF6-4717-9B6A-4C8C25109D6B}">
      <dsp:nvSpPr>
        <dsp:cNvPr id="0" name=""/>
        <dsp:cNvSpPr/>
      </dsp:nvSpPr>
      <dsp:spPr>
        <a:xfrm>
          <a:off x="4637584" y="3854511"/>
          <a:ext cx="2017314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পচন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সৃষ্টিকারী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ব্যাকটেরিয়া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জন্মাতে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বাধা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  <a:latin typeface="NikoshBAN"/>
            </a:rPr>
            <a:t>দেয়</a:t>
          </a:r>
          <a:r>
            <a:rPr lang="en-US" sz="1600" b="1" kern="1200" dirty="0" smtClean="0">
              <a:solidFill>
                <a:schemeClr val="tx1"/>
              </a:solidFill>
              <a:latin typeface="NikoshBAN"/>
            </a:rPr>
            <a:t>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4933013" y="4076887"/>
        <a:ext cx="1426456" cy="1073727"/>
      </dsp:txXfrm>
    </dsp:sp>
    <dsp:sp modelId="{BE54271C-7D3D-4670-9318-DC056FC1C2BC}">
      <dsp:nvSpPr>
        <dsp:cNvPr id="0" name=""/>
        <dsp:cNvSpPr/>
      </dsp:nvSpPr>
      <dsp:spPr>
        <a:xfrm rot="8013924">
          <a:off x="2885448" y="3468897"/>
          <a:ext cx="775201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NikoshBAN"/>
          </a:endParaRPr>
        </a:p>
      </dsp:txBody>
      <dsp:txXfrm rot="10800000">
        <a:off x="3016262" y="3516039"/>
        <a:ext cx="620316" cy="309770"/>
      </dsp:txXfrm>
    </dsp:sp>
    <dsp:sp modelId="{2BF31D06-C4C3-4525-9DD1-A07635C0A8F2}">
      <dsp:nvSpPr>
        <dsp:cNvPr id="0" name=""/>
        <dsp:cNvSpPr/>
      </dsp:nvSpPr>
      <dsp:spPr>
        <a:xfrm>
          <a:off x="1494124" y="3851363"/>
          <a:ext cx="1877067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/>
            </a:rPr>
            <a:t>মৌসুমি খাদ্যদ্রব্য সারাবছর পাওয়া যায়।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1769014" y="4073739"/>
        <a:ext cx="1327287" cy="1073727"/>
      </dsp:txXfrm>
    </dsp:sp>
    <dsp:sp modelId="{DD4758BE-3A32-484F-B871-B1D3D7D9D0B1}">
      <dsp:nvSpPr>
        <dsp:cNvPr id="0" name=""/>
        <dsp:cNvSpPr/>
      </dsp:nvSpPr>
      <dsp:spPr>
        <a:xfrm rot="11768306">
          <a:off x="2538855" y="2297722"/>
          <a:ext cx="751139" cy="51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>
            <a:solidFill>
              <a:schemeClr val="tx1"/>
            </a:solidFill>
            <a:latin typeface="NikoshBAN" panose="02000000000000000000"/>
          </a:endParaRPr>
        </a:p>
      </dsp:txBody>
      <dsp:txXfrm rot="10800000">
        <a:off x="2690688" y="2422504"/>
        <a:ext cx="596254" cy="309770"/>
      </dsp:txXfrm>
    </dsp:sp>
    <dsp:sp modelId="{CDB23DBD-EBD0-45B6-B2BE-CCFC241E0C0B}">
      <dsp:nvSpPr>
        <dsp:cNvPr id="0" name=""/>
        <dsp:cNvSpPr/>
      </dsp:nvSpPr>
      <dsp:spPr>
        <a:xfrm>
          <a:off x="466715" y="1399258"/>
          <a:ext cx="2148921" cy="1518479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b="1" kern="1200" dirty="0" smtClean="0">
              <a:solidFill>
                <a:schemeClr val="tx1"/>
              </a:solidFill>
              <a:latin typeface="NikoshBAN"/>
            </a:rPr>
            <a:t>অনেক দূরবর্তী এলাকায় সহজে খাবার সরবরাহ করা যায়। </a:t>
          </a:r>
          <a:endParaRPr lang="en-US" sz="1600" b="1" kern="1200" dirty="0">
            <a:solidFill>
              <a:schemeClr val="tx1"/>
            </a:solidFill>
            <a:latin typeface="NikoshBAN"/>
          </a:endParaRPr>
        </a:p>
      </dsp:txBody>
      <dsp:txXfrm>
        <a:off x="781417" y="1621634"/>
        <a:ext cx="1519517" cy="1073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D34-75EB-4FF7-9694-4008758A42A8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17D5-A9DC-418E-8D8E-B03A4101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1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9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BF433-CC50-4DED-B034-8E40548BE3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62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3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24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85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7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17D5-A9DC-418E-8D8E-B03A410103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9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4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0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4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4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0BE0-C2EA-43DF-BACB-616EAF130FB9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959F-DD92-4CA9-B17A-1F0CC9752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Relationship Id="rId9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13" Type="http://schemas.openxmlformats.org/officeDocument/2006/relationships/image" Target="../media/image18.tmp"/><Relationship Id="rId3" Type="http://schemas.openxmlformats.org/officeDocument/2006/relationships/image" Target="../media/image5.tmp"/><Relationship Id="rId7" Type="http://schemas.openxmlformats.org/officeDocument/2006/relationships/image" Target="../media/image12.tmp"/><Relationship Id="rId12" Type="http://schemas.openxmlformats.org/officeDocument/2006/relationships/image" Target="../media/image17.tmp"/><Relationship Id="rId17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11" Type="http://schemas.openxmlformats.org/officeDocument/2006/relationships/image" Target="../media/image16.tmp"/><Relationship Id="rId5" Type="http://schemas.openxmlformats.org/officeDocument/2006/relationships/image" Target="../media/image7.tmp"/><Relationship Id="rId15" Type="http://schemas.openxmlformats.org/officeDocument/2006/relationships/image" Target="../media/image20.tmp"/><Relationship Id="rId10" Type="http://schemas.openxmlformats.org/officeDocument/2006/relationships/image" Target="../media/image15.tmp"/><Relationship Id="rId4" Type="http://schemas.openxmlformats.org/officeDocument/2006/relationships/image" Target="../media/image6.tmp"/><Relationship Id="rId9" Type="http://schemas.openxmlformats.org/officeDocument/2006/relationships/image" Target="../media/image14.tmp"/><Relationship Id="rId14" Type="http://schemas.openxmlformats.org/officeDocument/2006/relationships/image" Target="../media/image19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13" Type="http://schemas.openxmlformats.org/officeDocument/2006/relationships/image" Target="../media/image30.tmp"/><Relationship Id="rId3" Type="http://schemas.openxmlformats.org/officeDocument/2006/relationships/image" Target="../media/image23.tmp"/><Relationship Id="rId7" Type="http://schemas.openxmlformats.org/officeDocument/2006/relationships/image" Target="../media/image24.tmp"/><Relationship Id="rId12" Type="http://schemas.openxmlformats.org/officeDocument/2006/relationships/image" Target="../media/image2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11" Type="http://schemas.openxmlformats.org/officeDocument/2006/relationships/image" Target="../media/image28.tmp"/><Relationship Id="rId5" Type="http://schemas.openxmlformats.org/officeDocument/2006/relationships/image" Target="../media/image6.tmp"/><Relationship Id="rId10" Type="http://schemas.openxmlformats.org/officeDocument/2006/relationships/image" Target="../media/image27.tmp"/><Relationship Id="rId4" Type="http://schemas.openxmlformats.org/officeDocument/2006/relationships/image" Target="../media/image5.tmp"/><Relationship Id="rId9" Type="http://schemas.openxmlformats.org/officeDocument/2006/relationships/image" Target="../media/image26.tmp"/><Relationship Id="rId14" Type="http://schemas.openxmlformats.org/officeDocument/2006/relationships/image" Target="../media/image3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beautiful-rose-flower-wallpap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954" y="160118"/>
            <a:ext cx="11920092" cy="6560172"/>
          </a:xfrm>
          <a:prstGeom prst="rect">
            <a:avLst/>
          </a:prstGeom>
          <a:ln w="88900" cap="sq" cmpd="thickThin">
            <a:solidFill>
              <a:srgbClr val="25F74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Snip Diagonal Corner Rectangle 13"/>
          <p:cNvSpPr/>
          <p:nvPr/>
        </p:nvSpPr>
        <p:spPr>
          <a:xfrm>
            <a:off x="3465155" y="1574500"/>
            <a:ext cx="5572120" cy="859817"/>
          </a:xfrm>
          <a:prstGeom prst="snip2DiagRect">
            <a:avLst>
              <a:gd name="adj1" fmla="val 0"/>
              <a:gd name="adj2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un 12"/>
          <p:cNvSpPr/>
          <p:nvPr/>
        </p:nvSpPr>
        <p:spPr>
          <a:xfrm>
            <a:off x="3144982" y="5664479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4334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0703 0.622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1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que 11"/>
          <p:cNvSpPr/>
          <p:nvPr/>
        </p:nvSpPr>
        <p:spPr>
          <a:xfrm>
            <a:off x="4483081" y="141085"/>
            <a:ext cx="2285999" cy="435523"/>
          </a:xfrm>
          <a:prstGeom prst="plaque">
            <a:avLst>
              <a:gd name="adj" fmla="val 48822"/>
            </a:avLst>
          </a:prstGeom>
          <a:solidFill>
            <a:srgbClr val="FFFFAB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15" name="32-Point Star 14"/>
          <p:cNvSpPr/>
          <p:nvPr/>
        </p:nvSpPr>
        <p:spPr>
          <a:xfrm>
            <a:off x="1934004" y="5926808"/>
            <a:ext cx="8323999" cy="829255"/>
          </a:xfrm>
          <a:prstGeom prst="star32">
            <a:avLst>
              <a:gd name="adj" fmla="val 24213"/>
            </a:avLst>
          </a:prstGeom>
          <a:solidFill>
            <a:srgbClr val="CC3399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74893" y="6221343"/>
            <a:ext cx="2057400" cy="28375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4850681" y="4312082"/>
            <a:ext cx="2281612" cy="488323"/>
          </a:xfrm>
          <a:prstGeom prst="plaqu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B07C5"/>
                </a:solidFill>
                <a:latin typeface="NikoshBAN" panose="02000000000000000000" pitchFamily="2" charset="0"/>
                <a:cs typeface="NikoshBAN" pitchFamily="2" charset="0"/>
              </a:rPr>
              <a:t>পরিকল্পিত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7876" y="4777021"/>
            <a:ext cx="12030075" cy="880515"/>
          </a:xfrm>
          <a:prstGeom prst="snip2Diag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তুমি সারাদিন যে খাদ্য গ্রহণ করো সে গুলোর মধ্য কোন গুলো স্বাস্থ্যসম্মত এবং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কোনগুলো</a:t>
            </a:r>
          </a:p>
          <a:p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স্বাস্থ্যসম্মত নয় পাঠ্যবইয়ের ছক অনুযায়ী </a:t>
            </a:r>
            <a:r>
              <a:rPr lang="bn-IN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 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ক্লাসের জন্য একটি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Rounded Rectangle 28"/>
          <p:cNvSpPr/>
          <p:nvPr/>
        </p:nvSpPr>
        <p:spPr>
          <a:xfrm>
            <a:off x="45821" y="599773"/>
            <a:ext cx="12074187" cy="59327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সুস্বাস্থ্যের জন্য কোন কোন খাবার খাওয়া উচিৎ এবং কোন কোন খাবার পরিহার করা উচিৎ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340579" y="1270397"/>
            <a:ext cx="8175816" cy="2749068"/>
            <a:chOff x="2410591" y="1353540"/>
            <a:chExt cx="8175816" cy="2749068"/>
          </a:xfrm>
        </p:grpSpPr>
        <p:grpSp>
          <p:nvGrpSpPr>
            <p:cNvPr id="22" name="Group 21"/>
            <p:cNvGrpSpPr/>
            <p:nvPr/>
          </p:nvGrpSpPr>
          <p:grpSpPr>
            <a:xfrm>
              <a:off x="2410591" y="1353540"/>
              <a:ext cx="8174182" cy="1819510"/>
              <a:chOff x="205532" y="1480570"/>
              <a:chExt cx="11721575" cy="457949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05532" y="1480570"/>
                <a:ext cx="11721575" cy="4579495"/>
                <a:chOff x="118670" y="2193932"/>
                <a:chExt cx="11906294" cy="2895148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18671" y="2193932"/>
                  <a:ext cx="11906293" cy="2252709"/>
                  <a:chOff x="118671" y="2193932"/>
                  <a:chExt cx="11906293" cy="2252709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118671" y="2193932"/>
                    <a:ext cx="11906293" cy="2252709"/>
                    <a:chOff x="175693" y="4342395"/>
                    <a:chExt cx="11421080" cy="2252709"/>
                  </a:xfrm>
                </p:grpSpPr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175693" y="4342395"/>
                      <a:ext cx="11421080" cy="2182908"/>
                      <a:chOff x="524657" y="1753850"/>
                      <a:chExt cx="11421080" cy="1980584"/>
                    </a:xfrm>
                  </p:grpSpPr>
                  <p:sp>
                    <p:nvSpPr>
                      <p:cNvPr id="37" name="Rectangle 36"/>
                      <p:cNvSpPr/>
                      <p:nvPr/>
                    </p:nvSpPr>
                    <p:spPr>
                      <a:xfrm>
                        <a:off x="524657" y="1753850"/>
                        <a:ext cx="11421079" cy="148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 dirty="0"/>
                      </a:p>
                    </p:txBody>
                  </p:sp>
                  <p:sp>
                    <p:nvSpPr>
                      <p:cNvPr id="38" name="Rectangle 37"/>
                      <p:cNvSpPr/>
                      <p:nvPr/>
                    </p:nvSpPr>
                    <p:spPr>
                      <a:xfrm>
                        <a:off x="524894" y="2503000"/>
                        <a:ext cx="11420843" cy="1231434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/>
                      </a:p>
                    </p:txBody>
                  </p:sp>
                </p:grpSp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203291" y="5753945"/>
                      <a:ext cx="11393482" cy="841159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830581" y="2315505"/>
                    <a:ext cx="3816852" cy="538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1600" b="1" dirty="0" err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স্বাস্থ্যসম্মত</a:t>
                    </a:r>
                    <a:r>
                      <a:rPr lang="bn-IN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 খাওয়া উচিত </a:t>
                    </a:r>
                    <a:r>
                      <a:rPr lang="en-US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IN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bn-BD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118670" y="4357383"/>
                  <a:ext cx="11906293" cy="731697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6308697" y="1769911"/>
                <a:ext cx="5241307" cy="85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 smtClean="0">
                    <a:latin typeface="NikoshBAN" panose="02000000000000000000"/>
                    <a:cs typeface="NikoshBAN" panose="02000000000000000000" pitchFamily="2" charset="0"/>
                  </a:rPr>
                  <a:t>স্বাস্থ্যসম্মত</a:t>
                </a:r>
                <a:r>
                  <a:rPr lang="en-US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নয়</a:t>
                </a:r>
                <a:r>
                  <a:rPr lang="bn-IN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/ খাওয়া </a:t>
                </a:r>
                <a:r>
                  <a:rPr lang="bn-IN" sz="1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উচিত নয় </a:t>
                </a:r>
                <a:r>
                  <a:rPr lang="en-US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bn-IN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en-US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sz="1600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2410591" y="3177820"/>
              <a:ext cx="8174181" cy="459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12226" y="3642759"/>
              <a:ext cx="8174181" cy="459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cxnSp>
          <p:nvCxnSpPr>
            <p:cNvPr id="27" name="Straight Connector 26"/>
            <p:cNvCxnSpPr>
              <a:stCxn id="37" idx="0"/>
              <a:endCxn id="26" idx="2"/>
            </p:cNvCxnSpPr>
            <p:nvPr/>
          </p:nvCxnSpPr>
          <p:spPr>
            <a:xfrm>
              <a:off x="6497682" y="1353540"/>
              <a:ext cx="1635" cy="274906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9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7"/>
            <a:ext cx="5985163" cy="6790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208329"/>
            <a:ext cx="1856509" cy="195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21206085">
            <a:off x="4084926" y="1977207"/>
            <a:ext cx="9427416" cy="753103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3292892"/>
                <a:gd name="adj2" fmla="val 62268"/>
              </a:avLst>
            </a:prstTxWarp>
            <a:spAutoFit/>
          </a:bodyPr>
          <a:lstStyle/>
          <a:p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7C52B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7C52B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5712762" y="2194154"/>
            <a:ext cx="6040582" cy="1055811"/>
          </a:xfrm>
          <a:prstGeom prst="sun">
            <a:avLst>
              <a:gd name="adj" fmla="val 4687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" name="Rectangle 10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</p:spTree>
    <p:extLst>
      <p:ext uri="{BB962C8B-B14F-4D97-AF65-F5344CB8AC3E}">
        <p14:creationId xmlns:p14="http://schemas.microsoft.com/office/powerpoint/2010/main" val="9055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7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F9339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636327" y="2638386"/>
            <a:ext cx="5404662" cy="286232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সুস্থ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জীবনে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bn-BD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জীবনে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rgbClr val="25F74D"/>
                </a:solidFill>
                <a:latin typeface="NikoshBAN" panose="02000000000000000000"/>
              </a:rPr>
              <a:t>পাঠ্যাংশঃ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</a:rPr>
              <a:t>প্রয়োজনীয় পুষ্টি পেতে আমাদের সুষম খাদ্য খেতে হবে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— </a:t>
            </a:r>
            <a:r>
              <a:rPr lang="bn-IN" sz="20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কাজটি নিয়ে সহপাঠীদের সাথে আলোচনা করি। </a:t>
            </a:r>
            <a:r>
              <a:rPr lang="bn-IN" sz="2000" b="1" dirty="0">
                <a:solidFill>
                  <a:srgbClr val="25F74D"/>
                </a:solidFill>
                <a:latin typeface="NikoshBAN" panose="02000000000000000000"/>
              </a:rPr>
              <a:t>  </a:t>
            </a:r>
            <a:r>
              <a:rPr lang="bn-IN" sz="2000" b="1" dirty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2000" b="1" dirty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bn-BD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৪0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 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০৫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36326" y="685800"/>
            <a:ext cx="5418631" cy="19525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3600" b="1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3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408"/>
            <a:ext cx="12192000" cy="6835592"/>
          </a:xfrm>
          <a:prstGeom prst="rect">
            <a:avLst/>
          </a:prstGeom>
          <a:noFill/>
          <a:ln w="76200">
            <a:solidFill>
              <a:srgbClr val="07C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256944" y="685800"/>
            <a:ext cx="6323737" cy="6107570"/>
            <a:chOff x="256945" y="1887430"/>
            <a:chExt cx="5606126" cy="4872111"/>
          </a:xfrm>
        </p:grpSpPr>
        <p:sp>
          <p:nvSpPr>
            <p:cNvPr id="14" name="Rectangle 13"/>
            <p:cNvSpPr/>
            <p:nvPr/>
          </p:nvSpPr>
          <p:spPr>
            <a:xfrm>
              <a:off x="256945" y="2126324"/>
              <a:ext cx="3340459" cy="44273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rgbClr val="25F74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isometricOffAxis1Right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Chevron">
                <a:avLst>
                  <a:gd name="adj" fmla="val 29378"/>
                </a:avLst>
              </a:prstTxWarp>
            </a:bodyPr>
            <a:lstStyle/>
            <a:p>
              <a:pPr algn="ctr"/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7262" y="2672647"/>
              <a:ext cx="2612188" cy="1409883"/>
            </a:xfrm>
            <a:prstGeom prst="ellipse">
              <a:avLst/>
            </a:prstGeom>
            <a:solidFill>
              <a:srgbClr val="E1FFE2"/>
            </a:solidFill>
            <a:ln w="3810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CC0099"/>
                  </a:solidFill>
                  <a:latin typeface="NikoshBAN" pitchFamily="2" charset="0"/>
                  <a:cs typeface="NikoshBAN" pitchFamily="2" charset="0"/>
                </a:rPr>
                <a:t>শিক্ষক পরিচিতি: </a:t>
              </a:r>
              <a:endPara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9765" y="4323486"/>
              <a:ext cx="2821465" cy="1783597"/>
            </a:xfrm>
            <a:prstGeom prst="rect">
              <a:avLst/>
            </a:prstGeom>
            <a:no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bn-BD" sz="2400" b="1" u="sn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মিনহাজুল ইসলাম</a:t>
              </a:r>
              <a:endParaRPr lang="en-US" sz="2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 শিক্ষক</a:t>
              </a:r>
            </a:p>
            <a:p>
              <a:pPr algn="ctr"/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কমলাবাড়ী সরকারি প্রাথমিক বিদ্যালয়</a:t>
              </a:r>
              <a:r>
                <a:rPr lang="en-US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               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আদিতমা</a:t>
              </a:r>
              <a:r>
                <a:rPr lang="en-US" sz="24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bn-BD" sz="2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,লালমনিরহাট।  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0564" y="2301881"/>
              <a:ext cx="297952" cy="4457660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413" y="2097780"/>
              <a:ext cx="2771407" cy="44198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25F74D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5544317" y="1887430"/>
              <a:ext cx="318754" cy="4872111"/>
            </a:xfrm>
            <a:prstGeom prst="rect">
              <a:avLst/>
            </a:prstGeom>
            <a:solidFill>
              <a:srgbClr val="2B07C5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331804" y="1109272"/>
          <a:ext cx="8098555" cy="53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81" y="87864"/>
            <a:ext cx="121561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খাদ্য সংরক্ষণ </a:t>
            </a:r>
            <a:r>
              <a:rPr lang="bn-IN" sz="2000" b="1" dirty="0" smtClean="0">
                <a:solidFill>
                  <a:srgbClr val="2B07C5"/>
                </a:solidFill>
                <a:latin typeface="NikoshBAN" panose="02000000000000000000"/>
              </a:rPr>
              <a:t>কেনো গুরুত্বপূর্ণ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9032" y="0"/>
            <a:ext cx="12231032" cy="6858000"/>
          </a:xfrm>
          <a:prstGeom prst="frame">
            <a:avLst>
              <a:gd name="adj1" fmla="val 1790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7431DFDD-7982-4575-AE61-E99045F51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5CEDF8E5-32F8-4FB2-937A-30609F38C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A7D74F56-2420-43CB-8D7C-640AB040F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E4B0081C-6F70-456C-A5BC-F8A3160AF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01E3DBDB-36FA-4C6C-B877-E4E23A02A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E5F40A26-FAC8-4542-BCD2-EFE0904E6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1A0DA6BA-1CF6-4717-9B6A-4C8C25109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54271C-7D3D-4670-9318-DC056FC1C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BE54271C-7D3D-4670-9318-DC056FC1C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F31D06-C4C3-4525-9DD1-A07635C0A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2BF31D06-C4C3-4525-9DD1-A07635C0A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4758BE-3A32-484F-B871-B1D3D7D9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DD4758BE-3A32-484F-B871-B1D3D7D9D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23DBD-EBD0-45B6-B2BE-CCFC241E0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graphicEl>
                                              <a:dgm id="{CDB23DBD-EBD0-45B6-B2BE-CCFC241E0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152" y="52083"/>
            <a:ext cx="121728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ৎ? 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51" y="610523"/>
            <a:ext cx="121170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সুস্বাস্থ্যের জন্য আমাদের কোন কোন খাবার খাওয়া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ৎ?</a:t>
            </a:r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36" y="1173514"/>
            <a:ext cx="120985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সুস্বাস্থ্যের জন্য আমাদের কোন কোন খাবার পরিহার করা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000" b="1" dirty="0" smtClean="0">
                <a:solidFill>
                  <a:srgbClr val="2B07C5"/>
                </a:solidFill>
                <a:latin typeface="NikoshBAN" pitchFamily="2" charset="0"/>
                <a:cs typeface="NikoshBAN" pitchFamily="2" charset="0"/>
              </a:rPr>
              <a:t>ৎ?</a:t>
            </a:r>
            <a:endParaRPr lang="en-US" sz="2000" b="1" dirty="0">
              <a:solidFill>
                <a:srgbClr val="2B07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51" y="3519345"/>
            <a:ext cx="1209851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সুস্বাস্থ্যের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ৎ?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ৎ?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000" b="1" dirty="0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b="1" dirty="0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b="1" dirty="0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93396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2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ৎ? </a:t>
            </a:r>
            <a:endParaRPr lang="en-US" sz="2000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3784" y="84371"/>
            <a:ext cx="197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3902" y="613643"/>
            <a:ext cx="3228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-স্বাস্থ্যসম্মত খাবার।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41481" y="1189441"/>
            <a:ext cx="3871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000" b="1" dirty="0">
                <a:latin typeface="NikoshBAN" pitchFamily="2" charset="0"/>
                <a:cs typeface="NikoshBAN" pitchFamily="2" charset="0"/>
              </a:rPr>
              <a:t>- স্বাস্থ্যসম্মত নয় এমন খাবার।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73" y="1717841"/>
            <a:ext cx="1218273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সুস্বাস্থ্যের জন্য কোন কোন খাবার খাওয়া উচিৎ এবং কোন কোন খাবার পরিহার করা উচিৎ 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 সকল খাদ্য নিয়ে 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আজকের পাঠ-  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583" y="2817875"/>
            <a:ext cx="11227632" cy="646331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সুস্থ জীবনের জন্য খাদ্য </a:t>
            </a:r>
            <a:r>
              <a:rPr lang="bn-IN" sz="2000" dirty="0" smtClean="0">
                <a:solidFill>
                  <a:srgbClr val="FFFFCC"/>
                </a:solidFill>
                <a:latin typeface="NikoshBAN" panose="02000000000000000000"/>
                <a:cs typeface="NikoshBAN" panose="02000000000000000000" pitchFamily="2" charset="0"/>
              </a:rPr>
              <a:t>(যে সকল খাদ্য কম খাওয়া উচিত)</a:t>
            </a:r>
            <a:r>
              <a:rPr lang="en-US" sz="2000" dirty="0" smtClean="0">
                <a:solidFill>
                  <a:srgbClr val="FFFFCC"/>
                </a:solidFill>
                <a:latin typeface="NikoshBAN" panose="02000000000000000000"/>
                <a:cs typeface="NikoshBAN" panose="02000000000000000000" pitchFamily="2" charset="0"/>
              </a:rPr>
              <a:t>:</a:t>
            </a:r>
            <a:r>
              <a:rPr lang="bn-IN" sz="2000" dirty="0" smtClean="0">
                <a:solidFill>
                  <a:srgbClr val="FFFFCC"/>
                </a:solidFill>
                <a:latin typeface="NikoshBAN" panose="02000000000000000000"/>
              </a:rPr>
              <a:t>পাঠ-৬</a:t>
            </a:r>
          </a:p>
          <a:p>
            <a:pPr algn="ctr"/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</a:rPr>
              <a:t>পাঠ্যাংশঃ 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</a:rPr>
              <a:t>প্রয়োজনীয় পুষ্টি পেতে আমাদের সুষম খাদ্য খেতে হবে 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— </a:t>
            </a:r>
            <a:r>
              <a:rPr lang="bn-IN" sz="1600" b="1" dirty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কাজটি নিয়ে সহপাঠীদের সাথে আলোচনা করি।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</a:rPr>
              <a:t> 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>
              <a:solidFill>
                <a:srgbClr val="25F74D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482" y="5808781"/>
            <a:ext cx="11227632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শিখনফলঃ 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৮.৩.১ কৃত্রিম রং ব্যবহার করা খাদ্যের নাম বলতে পারবে। </a:t>
            </a:r>
          </a:p>
          <a:p>
            <a:pPr algn="ctr"/>
            <a:r>
              <a:rPr lang="bn-IN" sz="2000" dirty="0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                           ৮.৩.২ যে সব খাদ্যে রাসায়নিক দ্রব্য মেশানো হয় তাদের নাম বলতে পারবে।</a:t>
            </a:r>
            <a:r>
              <a:rPr lang="bn-IN" sz="1600" b="1" dirty="0" smtClean="0">
                <a:solidFill>
                  <a:srgbClr val="25F74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</a:rPr>
              <a:t>  </a:t>
            </a:r>
            <a:r>
              <a:rPr lang="bn-IN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BD" sz="1600" b="1" dirty="0" smtClean="0">
                <a:solidFill>
                  <a:srgbClr val="25F74D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endParaRPr lang="en-GB" sz="1600" b="1" dirty="0">
              <a:solidFill>
                <a:srgbClr val="25F74D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13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9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6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6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24732" y="0"/>
            <a:ext cx="10809415" cy="6858000"/>
            <a:chOff x="475281" y="1"/>
            <a:chExt cx="10809415" cy="6858000"/>
          </a:xfrm>
        </p:grpSpPr>
        <p:grpSp>
          <p:nvGrpSpPr>
            <p:cNvPr id="28" name="Group 27"/>
            <p:cNvGrpSpPr/>
            <p:nvPr/>
          </p:nvGrpSpPr>
          <p:grpSpPr>
            <a:xfrm>
              <a:off x="475281" y="1"/>
              <a:ext cx="10809415" cy="6858000"/>
              <a:chOff x="-253244" y="976753"/>
              <a:chExt cx="10809415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53244" y="976753"/>
                <a:ext cx="10809415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-6065" y="1002447"/>
                <a:ext cx="10562236" cy="6832305"/>
                <a:chOff x="1547830" y="-867546"/>
                <a:chExt cx="10562236" cy="6832305"/>
              </a:xfrm>
            </p:grpSpPr>
            <p:pic>
              <p:nvPicPr>
                <p:cNvPr id="25" name="Picture 24" descr="Screen Clippin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49"/>
                <a:stretch/>
              </p:blipFill>
              <p:spPr>
                <a:xfrm>
                  <a:off x="1586972" y="1561560"/>
                  <a:ext cx="10523094" cy="4403199"/>
                </a:xfrm>
                <a:prstGeom prst="rect">
                  <a:avLst/>
                </a:prstGeom>
              </p:spPr>
            </p:pic>
            <p:pic>
              <p:nvPicPr>
                <p:cNvPr id="26" name="Picture 25" descr="Screen Clippi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830" y="-867546"/>
                  <a:ext cx="8772739" cy="2429106"/>
                </a:xfrm>
                <a:prstGeom prst="rect">
                  <a:avLst/>
                </a:prstGeom>
              </p:spPr>
            </p:pic>
            <p:pic>
              <p:nvPicPr>
                <p:cNvPr id="27" name="Picture 26" descr="Screen Clippi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830" y="-314271"/>
                  <a:ext cx="78285" cy="512057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Rectangle 38"/>
            <p:cNvSpPr/>
            <p:nvPr/>
          </p:nvSpPr>
          <p:spPr>
            <a:xfrm>
              <a:off x="4107051" y="3818576"/>
              <a:ext cx="4401517" cy="3039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11" y="25693"/>
            <a:ext cx="6098319" cy="553275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9" y="578969"/>
            <a:ext cx="1763335" cy="33543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75" y="914400"/>
            <a:ext cx="5637943" cy="29980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11" y="1217080"/>
            <a:ext cx="7287908" cy="1237719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39" y="2442202"/>
            <a:ext cx="10217787" cy="47313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87" y="2927938"/>
            <a:ext cx="2385077" cy="402970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053" y="3330908"/>
            <a:ext cx="5594481" cy="487665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b="7558"/>
          <a:stretch/>
        </p:blipFill>
        <p:spPr>
          <a:xfrm>
            <a:off x="4153422" y="3818574"/>
            <a:ext cx="4352033" cy="30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24732" y="0"/>
            <a:ext cx="10809415" cy="6858000"/>
            <a:chOff x="475281" y="1"/>
            <a:chExt cx="10809415" cy="6858000"/>
          </a:xfrm>
        </p:grpSpPr>
        <p:grpSp>
          <p:nvGrpSpPr>
            <p:cNvPr id="28" name="Group 27"/>
            <p:cNvGrpSpPr/>
            <p:nvPr/>
          </p:nvGrpSpPr>
          <p:grpSpPr>
            <a:xfrm>
              <a:off x="475281" y="1"/>
              <a:ext cx="10809415" cy="6858000"/>
              <a:chOff x="-253244" y="976753"/>
              <a:chExt cx="10809415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53244" y="976753"/>
                <a:ext cx="10809415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-6065" y="1002447"/>
                <a:ext cx="10562236" cy="6832305"/>
                <a:chOff x="1547830" y="-867546"/>
                <a:chExt cx="10562236" cy="6832305"/>
              </a:xfrm>
            </p:grpSpPr>
            <p:pic>
              <p:nvPicPr>
                <p:cNvPr id="25" name="Picture 24" descr="Screen Clippi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49"/>
                <a:stretch/>
              </p:blipFill>
              <p:spPr>
                <a:xfrm>
                  <a:off x="1586972" y="1561560"/>
                  <a:ext cx="10523094" cy="4403199"/>
                </a:xfrm>
                <a:prstGeom prst="rect">
                  <a:avLst/>
                </a:prstGeom>
              </p:spPr>
            </p:pic>
            <p:pic>
              <p:nvPicPr>
                <p:cNvPr id="26" name="Picture 25" descr="Screen Clippi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830" y="-867546"/>
                  <a:ext cx="8772739" cy="2429106"/>
                </a:xfrm>
                <a:prstGeom prst="rect">
                  <a:avLst/>
                </a:prstGeom>
              </p:spPr>
            </p:pic>
            <p:pic>
              <p:nvPicPr>
                <p:cNvPr id="27" name="Picture 26" descr="Screen Clippi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830" y="-314271"/>
                  <a:ext cx="78285" cy="512057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Rectangle 38"/>
            <p:cNvSpPr/>
            <p:nvPr/>
          </p:nvSpPr>
          <p:spPr>
            <a:xfrm>
              <a:off x="4107051" y="3818576"/>
              <a:ext cx="4401517" cy="3039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b="7558"/>
          <a:stretch/>
        </p:blipFill>
        <p:spPr>
          <a:xfrm>
            <a:off x="4153422" y="3818574"/>
            <a:ext cx="4352033" cy="303942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595607" y="3818573"/>
            <a:ext cx="5610386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t="4117" r="1467" b="4012"/>
          <a:stretch/>
        </p:blipFill>
        <p:spPr>
          <a:xfrm>
            <a:off x="2473377" y="3502617"/>
            <a:ext cx="7011586" cy="16428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17757" y="4586990"/>
            <a:ext cx="5943341" cy="14147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3458" r="919" b="3829"/>
          <a:stretch/>
        </p:blipFill>
        <p:spPr>
          <a:xfrm>
            <a:off x="3867463" y="4477230"/>
            <a:ext cx="5090556" cy="1633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31690" y="5763717"/>
            <a:ext cx="5943341" cy="10942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3089" r="1246" b="5003"/>
          <a:stretch/>
        </p:blipFill>
        <p:spPr>
          <a:xfrm>
            <a:off x="2842942" y="5391628"/>
            <a:ext cx="6518156" cy="15164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39647" y="1805898"/>
            <a:ext cx="129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9591" y="1783620"/>
            <a:ext cx="1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পিৎজা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8397" y="1805898"/>
            <a:ext cx="102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বার্গার  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4019" y="3901689"/>
            <a:ext cx="50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 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8150" y="3901689"/>
            <a:ext cx="79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9301" y="3915023"/>
            <a:ext cx="17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কোমল পানীয়   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08260" y="5805503"/>
            <a:ext cx="6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 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2481" y="5805503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6747" y="5805503"/>
            <a:ext cx="220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ভাত, মাছ ও সবজি      </a:t>
            </a:r>
            <a:r>
              <a:rPr lang="bn-BD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8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2591 -0.487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2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526 -0.3238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620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2838 -0.1590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796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  <p:bldP spid="16" grpId="0" animBg="1"/>
      <p:bldP spid="20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924732" y="0"/>
            <a:ext cx="10809415" cy="6858000"/>
            <a:chOff x="475281" y="1"/>
            <a:chExt cx="10809415" cy="6858000"/>
          </a:xfrm>
        </p:grpSpPr>
        <p:grpSp>
          <p:nvGrpSpPr>
            <p:cNvPr id="28" name="Group 27"/>
            <p:cNvGrpSpPr/>
            <p:nvPr/>
          </p:nvGrpSpPr>
          <p:grpSpPr>
            <a:xfrm>
              <a:off x="475281" y="1"/>
              <a:ext cx="10809415" cy="6858000"/>
              <a:chOff x="-253244" y="976753"/>
              <a:chExt cx="10809415" cy="6858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53244" y="976753"/>
                <a:ext cx="10809415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-6065" y="1002447"/>
                <a:ext cx="10562236" cy="6832305"/>
                <a:chOff x="1547830" y="-867546"/>
                <a:chExt cx="10562236" cy="6832305"/>
              </a:xfrm>
            </p:grpSpPr>
            <p:pic>
              <p:nvPicPr>
                <p:cNvPr id="25" name="Picture 24" descr="Screen Clippi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49"/>
                <a:stretch/>
              </p:blipFill>
              <p:spPr>
                <a:xfrm>
                  <a:off x="1586972" y="1561560"/>
                  <a:ext cx="10523094" cy="4403199"/>
                </a:xfrm>
                <a:prstGeom prst="rect">
                  <a:avLst/>
                </a:prstGeom>
              </p:spPr>
            </p:pic>
            <p:pic>
              <p:nvPicPr>
                <p:cNvPr id="26" name="Picture 25" descr="Screen Clippi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830" y="-867546"/>
                  <a:ext cx="8772739" cy="2429106"/>
                </a:xfrm>
                <a:prstGeom prst="rect">
                  <a:avLst/>
                </a:prstGeom>
              </p:spPr>
            </p:pic>
            <p:pic>
              <p:nvPicPr>
                <p:cNvPr id="27" name="Picture 26" descr="Screen Clippi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7830" y="-314271"/>
                  <a:ext cx="78285" cy="512057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Rectangle 38"/>
            <p:cNvSpPr/>
            <p:nvPr/>
          </p:nvSpPr>
          <p:spPr>
            <a:xfrm>
              <a:off x="4107051" y="3818576"/>
              <a:ext cx="4401517" cy="3039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 b="7558"/>
          <a:stretch/>
        </p:blipFill>
        <p:spPr>
          <a:xfrm>
            <a:off x="4153422" y="3818574"/>
            <a:ext cx="4352033" cy="303942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969975" y="3712903"/>
            <a:ext cx="1876479" cy="1190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4004" y="3712902"/>
            <a:ext cx="1231420" cy="119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45425" y="3712900"/>
            <a:ext cx="1604037" cy="1190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5603" y="25693"/>
            <a:ext cx="12032833" cy="2424558"/>
            <a:chOff x="210207" y="-2"/>
            <a:chExt cx="11867788" cy="2634714"/>
          </a:xfrm>
        </p:grpSpPr>
        <p:pic>
          <p:nvPicPr>
            <p:cNvPr id="35" name="Picture 3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"/>
            <a:stretch/>
          </p:blipFill>
          <p:spPr>
            <a:xfrm>
              <a:off x="210207" y="-1"/>
              <a:ext cx="11867788" cy="2634713"/>
            </a:xfrm>
            <a:prstGeom prst="rect">
              <a:avLst/>
            </a:prstGeom>
          </p:spPr>
        </p:pic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1" r="51081"/>
            <a:stretch/>
          </p:blipFill>
          <p:spPr>
            <a:xfrm>
              <a:off x="210208" y="-2"/>
              <a:ext cx="367862" cy="2617077"/>
            </a:xfrm>
            <a:prstGeom prst="rect">
              <a:avLst/>
            </a:prstGeom>
          </p:spPr>
        </p:pic>
      </p:grpSp>
      <p:pic>
        <p:nvPicPr>
          <p:cNvPr id="38" name="Picture 3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87" y="3957403"/>
            <a:ext cx="1105054" cy="809468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69" y="3882452"/>
            <a:ext cx="1175362" cy="765874"/>
          </a:xfrm>
          <a:prstGeom prst="rect">
            <a:avLst/>
          </a:prstGeom>
        </p:spPr>
      </p:pic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15" y="4014237"/>
            <a:ext cx="1562318" cy="812596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969790" y="4892553"/>
            <a:ext cx="1876479" cy="11901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6" name="Picture 55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57" y="4909600"/>
            <a:ext cx="664523" cy="99121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73704" y="4901915"/>
            <a:ext cx="1496526" cy="1180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 descr="Screen Clippi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t="8465" r="3737" b="7130"/>
          <a:stretch/>
        </p:blipFill>
        <p:spPr>
          <a:xfrm>
            <a:off x="5904855" y="4897465"/>
            <a:ext cx="821410" cy="97639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263297" y="4885857"/>
            <a:ext cx="1386166" cy="1196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7" name="Picture 56" descr="Screen Clippi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32" r="1488"/>
          <a:stretch/>
        </p:blipFill>
        <p:spPr>
          <a:xfrm>
            <a:off x="7316140" y="4886613"/>
            <a:ext cx="669711" cy="987245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969605" y="5995738"/>
            <a:ext cx="1865968" cy="9010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73703" y="5959433"/>
            <a:ext cx="1247781" cy="910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20732" y="6007889"/>
            <a:ext cx="1628729" cy="857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" name="Picture 60" descr="Screen Clippi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6" b="10118"/>
          <a:stretch/>
        </p:blipFill>
        <p:spPr>
          <a:xfrm>
            <a:off x="4272302" y="6098752"/>
            <a:ext cx="1501400" cy="744513"/>
          </a:xfrm>
          <a:prstGeom prst="rect">
            <a:avLst/>
          </a:prstGeom>
        </p:spPr>
      </p:pic>
      <p:pic>
        <p:nvPicPr>
          <p:cNvPr id="62" name="Picture 61" descr="Screen Clippi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6"/>
          <a:stretch/>
        </p:blipFill>
        <p:spPr>
          <a:xfrm>
            <a:off x="5891816" y="6082694"/>
            <a:ext cx="1129668" cy="760572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/>
          <a:stretch/>
        </p:blipFill>
        <p:spPr>
          <a:xfrm>
            <a:off x="7095610" y="6082693"/>
            <a:ext cx="1238921" cy="76057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56582" y="1962044"/>
            <a:ext cx="7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bn-IN" sz="2400" b="1" dirty="0" smtClean="0">
                <a:latin typeface="NikoshBAN"/>
                <a:cs typeface="SutonnyOMJ" panose="01010600010101010101" pitchFamily="2" charset="0"/>
              </a:rPr>
              <a:t> </a:t>
            </a:r>
            <a:r>
              <a:rPr lang="en-US" sz="2400" b="1" dirty="0" smtClean="0">
                <a:latin typeface="NikoshBAN"/>
                <a:cs typeface="SutonnyOMJ" panose="01010600010101010101" pitchFamily="2" charset="0"/>
              </a:rPr>
              <a:t> </a:t>
            </a:r>
            <a:r>
              <a:rPr lang="bn-IN" sz="2400" b="1" dirty="0" smtClean="0">
                <a:latin typeface="NikoshBAN"/>
                <a:cs typeface="SutonnyOMJ" panose="01010600010101010101" pitchFamily="2" charset="0"/>
              </a:rPr>
              <a:t>  </a:t>
            </a:r>
            <a:r>
              <a:rPr lang="bn-BD" sz="2400" b="1" dirty="0" smtClean="0">
                <a:latin typeface="NikoshBAN"/>
                <a:cs typeface="SutonnyOMJ" panose="01010600010101010101" pitchFamily="2" charset="0"/>
              </a:rPr>
              <a:t>   </a:t>
            </a:r>
            <a:endParaRPr lang="bn-BD" sz="2400" b="1" dirty="0">
              <a:latin typeface="NikoshBAN"/>
              <a:cs typeface="SutonnyOMJ" panose="01010600010101010101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051755" y="1945683"/>
            <a:ext cx="1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r>
              <a:rPr lang="bn-IN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13412" y="1838934"/>
            <a:ext cx="1393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 </a:t>
            </a:r>
            <a:r>
              <a:rPr lang="bn-IN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</a:t>
            </a:r>
            <a:r>
              <a:rPr lang="bn-BD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BD" sz="16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48365" y="1974878"/>
            <a:ext cx="6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IN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bn-BD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18693" y="1962045"/>
            <a:ext cx="101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bn-IN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3739" y="2029128"/>
            <a:ext cx="186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</a:t>
            </a:r>
            <a:r>
              <a:rPr lang="bn-BD" sz="1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BD" sz="16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17467" y="1961071"/>
            <a:ext cx="129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রুটি </a:t>
            </a:r>
            <a:r>
              <a:rPr lang="bn-BD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99848" y="1954390"/>
            <a:ext cx="115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পিৎজা </a:t>
            </a:r>
            <a:r>
              <a:rPr lang="bn-IN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44106" y="1930294"/>
            <a:ext cx="1020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বার্গার </a:t>
            </a:r>
            <a:r>
              <a:rPr lang="bn-IN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r>
              <a:rPr lang="bn-BD" sz="2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  <a:endParaRPr lang="bn-BD" sz="2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125 -0.42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13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14375 -0.414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-207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0.14349 -0.398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0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371 L -0.36758 -0.5689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2863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859 -0.5752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2877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328 -0.5719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2861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37 L -0.26029 -0.7062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3550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37 L -0.25013 -0.7055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3546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4336 -0.7027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3513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4" grpId="0" animBg="1"/>
      <p:bldP spid="16" grpId="0" animBg="1"/>
      <p:bldP spid="55" grpId="0" animBg="1"/>
      <p:bldP spid="37" grpId="0" animBg="1"/>
      <p:bldP spid="48" grpId="0" animBg="1"/>
      <p:bldP spid="58" grpId="0" animBg="1"/>
      <p:bldP spid="59" grpId="0" animBg="1"/>
      <p:bldP spid="60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989352" y="50402"/>
              <a:ext cx="11202648" cy="6665191"/>
              <a:chOff x="989352" y="50402"/>
              <a:chExt cx="11202648" cy="666519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173574" y="1807360"/>
                <a:ext cx="8289560" cy="4908233"/>
                <a:chOff x="-253244" y="976753"/>
                <a:chExt cx="10809415" cy="68580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-253244" y="976753"/>
                  <a:ext cx="10809415" cy="68580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-6065" y="1002447"/>
                  <a:ext cx="10562236" cy="6832305"/>
                  <a:chOff x="1547830" y="-867546"/>
                  <a:chExt cx="10562236" cy="6832305"/>
                </a:xfrm>
              </p:grpSpPr>
              <p:pic>
                <p:nvPicPr>
                  <p:cNvPr id="6" name="Picture 5" descr="Screen Clipping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049"/>
                  <a:stretch/>
                </p:blipFill>
                <p:spPr>
                  <a:xfrm>
                    <a:off x="1586972" y="1561560"/>
                    <a:ext cx="10523094" cy="4403199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 descr="Screen Clipping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830" y="-867546"/>
                    <a:ext cx="8772739" cy="2429106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 descr="Screen Clipping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830" y="-314271"/>
                    <a:ext cx="78285" cy="512057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1638" y="50402"/>
                <a:ext cx="6917233" cy="458796"/>
              </a:xfrm>
              <a:prstGeom prst="rect">
                <a:avLst/>
              </a:prstGeom>
            </p:spPr>
          </p:pic>
          <p:pic>
            <p:nvPicPr>
              <p:cNvPr id="12" name="Picture 11" descr="Screen Clippi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" b="4942"/>
              <a:stretch/>
            </p:blipFill>
            <p:spPr>
              <a:xfrm>
                <a:off x="989352" y="519748"/>
                <a:ext cx="11202648" cy="724436"/>
              </a:xfrm>
              <a:prstGeom prst="rect">
                <a:avLst/>
              </a:prstGeom>
            </p:spPr>
          </p:pic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24" b="9955"/>
              <a:stretch/>
            </p:blipFill>
            <p:spPr>
              <a:xfrm>
                <a:off x="2044195" y="1262281"/>
                <a:ext cx="8533986" cy="494676"/>
              </a:xfrm>
              <a:prstGeom prst="rect">
                <a:avLst/>
              </a:prstGeom>
            </p:spPr>
          </p:pic>
        </p:grpSp>
      </p:grp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27" y="138085"/>
            <a:ext cx="3345945" cy="356461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65" y="26103"/>
            <a:ext cx="7684906" cy="516338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" y="549543"/>
            <a:ext cx="3433675" cy="355632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" y="893941"/>
            <a:ext cx="11202648" cy="37544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95" y="1269384"/>
            <a:ext cx="8533986" cy="517213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828800"/>
            <a:ext cx="3981450" cy="391431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31" y="2233043"/>
            <a:ext cx="1351619" cy="214882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23" y="2447924"/>
            <a:ext cx="4321477" cy="235659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75" y="2660529"/>
            <a:ext cx="5685425" cy="882771"/>
          </a:xfrm>
          <a:prstGeom prst="rect">
            <a:avLst/>
          </a:prstGeom>
        </p:spPr>
      </p:pic>
      <p:pic>
        <p:nvPicPr>
          <p:cNvPr id="30" name="Picture 2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38" y="3582636"/>
            <a:ext cx="7932037" cy="265464"/>
          </a:xfrm>
          <a:prstGeom prst="rect">
            <a:avLst/>
          </a:prstGeom>
        </p:spPr>
      </p:pic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90" y="3896657"/>
            <a:ext cx="1837236" cy="235659"/>
          </a:xfrm>
          <a:prstGeom prst="rect">
            <a:avLst/>
          </a:prstGeom>
        </p:spPr>
      </p:pic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64" y="4246188"/>
            <a:ext cx="4180386" cy="249722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4589185"/>
            <a:ext cx="3248025" cy="2106890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95" y="1800666"/>
            <a:ext cx="8533986" cy="49896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7010400"/>
            <a:chOff x="0" y="0"/>
            <a:chExt cx="12192000" cy="7010400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0"/>
              <a:ext cx="12192000" cy="7010400"/>
              <a:chOff x="294465" y="552047"/>
              <a:chExt cx="11603069" cy="5753904"/>
            </a:xfrm>
          </p:grpSpPr>
          <p:pic>
            <p:nvPicPr>
              <p:cNvPr id="37" name="Picture 36" descr="Screen Clippi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65" y="552048"/>
                <a:ext cx="11603069" cy="5753903"/>
              </a:xfrm>
              <a:prstGeom prst="rect">
                <a:avLst/>
              </a:prstGeom>
            </p:spPr>
          </p:pic>
          <p:pic>
            <p:nvPicPr>
              <p:cNvPr id="38" name="Picture 37" descr="Screen Clippi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465" y="552047"/>
                <a:ext cx="3303174" cy="527245"/>
              </a:xfrm>
              <a:prstGeom prst="rect">
                <a:avLst/>
              </a:prstGeom>
            </p:spPr>
          </p:pic>
          <p:pic>
            <p:nvPicPr>
              <p:cNvPr id="39" name="Picture 38" descr="Screen Clippi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3862" y="552048"/>
                <a:ext cx="2543672" cy="527244"/>
              </a:xfrm>
              <a:prstGeom prst="rect">
                <a:avLst/>
              </a:prstGeom>
            </p:spPr>
          </p:pic>
        </p:grpSp>
        <p:pic>
          <p:nvPicPr>
            <p:cNvPr id="40" name="Picture 39" descr="Screen Clippi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8194" y="642381"/>
              <a:ext cx="5864646" cy="6265706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9890276" y="1185832"/>
            <a:ext cx="22942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খুলে 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পাঠ্যাংশটুকুর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লাইনের নিচে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পড়াটা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endParaRPr lang="bn-IN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কয়েকবার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0"/>
                            </p:stCondLst>
                            <p:childTnLst>
                              <p:par>
                                <p:cTn id="8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500"/>
                            </p:stCondLst>
                            <p:childTnLst>
                              <p:par>
                                <p:cTn id="9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8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85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500"/>
                            </p:stCondLst>
                            <p:childTnLst>
                              <p:par>
                                <p:cTn id="1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11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2500"/>
                            </p:stCondLst>
                            <p:childTnLst>
                              <p:par>
                                <p:cTn id="12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8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500"/>
                            </p:stCondLst>
                            <p:childTnLst>
                              <p:par>
                                <p:cTn id="12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3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25F7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65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4899358" y="199591"/>
            <a:ext cx="2393283" cy="469471"/>
          </a:xfrm>
          <a:prstGeom prst="snipRoundRect">
            <a:avLst/>
          </a:prstGeom>
          <a:solidFill>
            <a:schemeClr val="tx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solidFill>
                <a:srgbClr val="FFCC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0579" y="1270397"/>
            <a:ext cx="8175816" cy="2749068"/>
            <a:chOff x="2410591" y="1353540"/>
            <a:chExt cx="8175816" cy="2749068"/>
          </a:xfrm>
        </p:grpSpPr>
        <p:grpSp>
          <p:nvGrpSpPr>
            <p:cNvPr id="8" name="Group 7"/>
            <p:cNvGrpSpPr/>
            <p:nvPr/>
          </p:nvGrpSpPr>
          <p:grpSpPr>
            <a:xfrm>
              <a:off x="2410591" y="1353540"/>
              <a:ext cx="8174182" cy="1819510"/>
              <a:chOff x="205532" y="1480570"/>
              <a:chExt cx="11721575" cy="457949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5532" y="1480570"/>
                <a:ext cx="11721575" cy="4579495"/>
                <a:chOff x="118670" y="2193932"/>
                <a:chExt cx="11906294" cy="2895148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18671" y="2193932"/>
                  <a:ext cx="11906293" cy="2252709"/>
                  <a:chOff x="118671" y="2193932"/>
                  <a:chExt cx="11906293" cy="2252709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118671" y="2193932"/>
                    <a:ext cx="11906293" cy="2252709"/>
                    <a:chOff x="175693" y="4342395"/>
                    <a:chExt cx="11421080" cy="2252709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175693" y="4342395"/>
                      <a:ext cx="11421080" cy="2182908"/>
                      <a:chOff x="524657" y="1753850"/>
                      <a:chExt cx="11421080" cy="1980584"/>
                    </a:xfrm>
                  </p:grpSpPr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524657" y="1753850"/>
                        <a:ext cx="11421079" cy="148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 dirty="0"/>
                      </a:p>
                    </p:txBody>
                  </p:sp>
                  <p:sp>
                    <p:nvSpPr>
                      <p:cNvPr id="21" name="Rectangle 20"/>
                      <p:cNvSpPr/>
                      <p:nvPr/>
                    </p:nvSpPr>
                    <p:spPr>
                      <a:xfrm>
                        <a:off x="524894" y="2503000"/>
                        <a:ext cx="11420843" cy="1231434"/>
                      </a:xfrm>
                      <a:prstGeom prst="rect">
                        <a:avLst/>
                      </a:prstGeom>
                      <a:blipFill>
                        <a:blip r:embed="rId3"/>
                        <a:tile tx="0" ty="0" sx="100000" sy="100000" flip="none" algn="tl"/>
                      </a:blipFill>
                      <a:ln w="57150">
                        <a:solidFill>
                          <a:srgbClr val="F9339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4565"/>
                      </a:p>
                    </p:txBody>
                  </p:sp>
                </p:grpSp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203291" y="5753945"/>
                      <a:ext cx="11393482" cy="841159"/>
                    </a:xfrm>
                    <a:prstGeom prst="rect">
                      <a:avLst/>
                    </a:prstGeom>
                    <a:noFill/>
                    <a:ln w="57150">
                      <a:solidFill>
                        <a:srgbClr val="F9339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4565"/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30581" y="2315505"/>
                    <a:ext cx="3816852" cy="5386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1600" b="1" dirty="0" err="1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স্বাস্থ্যসম্মত</a:t>
                    </a:r>
                    <a:r>
                      <a:rPr lang="bn-IN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/ খাওয়া উচিত </a:t>
                    </a:r>
                    <a:r>
                      <a:rPr lang="en-US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IN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</a:t>
                    </a:r>
                    <a:r>
                      <a:rPr lang="bn-BD" sz="1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endParaRPr lang="bn-BD" sz="16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118670" y="4357383"/>
                  <a:ext cx="11906293" cy="731697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 w="57150">
                  <a:solidFill>
                    <a:srgbClr val="F9339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4565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6308697" y="1769911"/>
                <a:ext cx="5241307" cy="85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err="1" smtClean="0">
                    <a:latin typeface="NikoshBAN" panose="02000000000000000000"/>
                    <a:cs typeface="NikoshBAN" panose="02000000000000000000" pitchFamily="2" charset="0"/>
                  </a:rPr>
                  <a:t>স্বাস্থ্যসম্মত</a:t>
                </a:r>
                <a:r>
                  <a:rPr lang="en-US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নয়</a:t>
                </a:r>
                <a:r>
                  <a:rPr lang="bn-IN" sz="1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/ খাওয়া </a:t>
                </a:r>
                <a:r>
                  <a:rPr lang="bn-IN" sz="16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উচিত নয় </a:t>
                </a:r>
                <a:r>
                  <a:rPr lang="en-US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bn-IN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r>
                  <a:rPr lang="en-US" sz="1600" b="1" dirty="0" smtClean="0">
                    <a:latin typeface="NikoshBAN" panose="02000000000000000000"/>
                    <a:cs typeface="NikoshBAN" panose="02000000000000000000" pitchFamily="2" charset="0"/>
                  </a:rPr>
                  <a:t> </a:t>
                </a:r>
                <a:endParaRPr lang="en-US" sz="16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410591" y="3177820"/>
              <a:ext cx="8174181" cy="459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12226" y="3642759"/>
              <a:ext cx="8174181" cy="45984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933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65"/>
            </a:p>
          </p:txBody>
        </p:sp>
        <p:cxnSp>
          <p:nvCxnSpPr>
            <p:cNvPr id="11" name="Straight Connector 10"/>
            <p:cNvCxnSpPr>
              <a:stCxn id="20" idx="0"/>
              <a:endCxn id="10" idx="2"/>
            </p:cNvCxnSpPr>
            <p:nvPr/>
          </p:nvCxnSpPr>
          <p:spPr>
            <a:xfrm>
              <a:off x="6497682" y="1353540"/>
              <a:ext cx="1635" cy="2749068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45821" y="599773"/>
            <a:ext cx="12074187" cy="59327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সুস্বাস্থ্যের জন্য কোন কোন খাবার খাওয়া উচিৎ এবং কোন কোন খাবার পরিহার করা উচিৎ </a:t>
            </a:r>
          </a:p>
        </p:txBody>
      </p:sp>
    </p:spTree>
    <p:extLst>
      <p:ext uri="{BB962C8B-B14F-4D97-AF65-F5344CB8AC3E}">
        <p14:creationId xmlns:p14="http://schemas.microsoft.com/office/powerpoint/2010/main" val="163633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4465</TotalTime>
  <Words>452</Words>
  <Application>Microsoft Office PowerPoint</Application>
  <PresentationFormat>Widescreen</PresentationFormat>
  <Paragraphs>97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Minhajul Islam</dc:creator>
  <cp:lastModifiedBy>DCL</cp:lastModifiedBy>
  <cp:revision>1569</cp:revision>
  <dcterms:created xsi:type="dcterms:W3CDTF">2018-07-19T12:13:56Z</dcterms:created>
  <dcterms:modified xsi:type="dcterms:W3CDTF">2020-05-12T09:11:53Z</dcterms:modified>
</cp:coreProperties>
</file>