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96" r:id="rId3"/>
    <p:sldId id="286" r:id="rId4"/>
    <p:sldId id="287" r:id="rId5"/>
    <p:sldId id="295" r:id="rId6"/>
    <p:sldId id="291" r:id="rId7"/>
    <p:sldId id="256" r:id="rId8"/>
    <p:sldId id="257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7" r:id="rId21"/>
    <p:sldId id="280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A3"/>
    <a:srgbClr val="AA0696"/>
    <a:srgbClr val="902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4AAC-711E-4D2F-BB4B-5DEFE7F200F3}" type="datetimeFigureOut">
              <a:rPr lang="en-US" smtClean="0"/>
              <a:t>01-Jun-20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C410-8E80-4B79-ABF3-DADA3976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F4B4-1081-4C98-BD36-ED78A577061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4EA860-FC7F-4588-A0BC-4192C531DBB2}" type="datetime1">
              <a:rPr lang="en-US" smtClean="0"/>
              <a:t>01-Jun-20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0.jpg"/><Relationship Id="rId4" Type="http://schemas.openxmlformats.org/officeDocument/2006/relationships/hyperlink" Target="mailto:basudebtaka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A8FEAB-6DA1-430A-A7E6-4E27185D7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"/>
            <a:ext cx="9236182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89239-B7AD-493A-B58D-439BCC73E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57200"/>
            <a:ext cx="4762500" cy="4057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BD8DA-AADE-4082-A25B-EC897CBA2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00" y="26076"/>
            <a:ext cx="3048264" cy="50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3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037" y="152400"/>
            <a:ext cx="7320166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ময়ূরকণ্ঠ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0" y="152400"/>
            <a:ext cx="4937760" cy="493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দণ্ড</a:t>
            </a:r>
            <a:r>
              <a:rPr lang="bn-BD" sz="5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বর্গের পূর্বে ‘ণ’ হয়।</a:t>
            </a:r>
            <a:endParaRPr lang="en-US" sz="32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jata.jpg"/>
          <p:cNvPicPr>
            <a:picLocks noChangeAspect="1"/>
          </p:cNvPicPr>
          <p:nvPr/>
        </p:nvPicPr>
        <p:blipFill>
          <a:blip r:embed="rId2" cstate="print"/>
          <a:srcRect l="7362" r="7975"/>
          <a:stretch>
            <a:fillRect/>
          </a:stretch>
        </p:blipFill>
        <p:spPr>
          <a:xfrm>
            <a:off x="152400" y="2743200"/>
            <a:ext cx="3096619" cy="2895600"/>
          </a:xfrm>
          <a:prstGeom prst="rect">
            <a:avLst/>
          </a:prstGeom>
        </p:spPr>
      </p:pic>
      <p:pic>
        <p:nvPicPr>
          <p:cNvPr id="5" name="Picture 4" descr="lonthon1.jpg"/>
          <p:cNvPicPr>
            <a:picLocks noChangeAspect="1"/>
          </p:cNvPicPr>
          <p:nvPr/>
        </p:nvPicPr>
        <p:blipFill>
          <a:blip r:embed="rId3" cstate="print"/>
          <a:srcRect b="19273"/>
          <a:stretch>
            <a:fillRect/>
          </a:stretch>
        </p:blipFill>
        <p:spPr>
          <a:xfrm>
            <a:off x="3352800" y="2743200"/>
            <a:ext cx="2209800" cy="2895600"/>
          </a:xfrm>
          <a:prstGeom prst="rect">
            <a:avLst/>
          </a:prstGeom>
        </p:spPr>
      </p:pic>
      <p:pic>
        <p:nvPicPr>
          <p:cNvPr id="6" name="Picture 5" descr="imxylus_1275929560_1lmc_fire.jpg"/>
          <p:cNvPicPr>
            <a:picLocks noChangeAspect="1"/>
          </p:cNvPicPr>
          <p:nvPr/>
        </p:nvPicPr>
        <p:blipFill>
          <a:blip r:embed="rId4" cstate="print"/>
          <a:srcRect l="5256" r="19407"/>
          <a:stretch>
            <a:fillRect/>
          </a:stretch>
        </p:blipFill>
        <p:spPr>
          <a:xfrm>
            <a:off x="5791200" y="2743200"/>
            <a:ext cx="32766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874603"/>
            <a:ext cx="251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কণ্টক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লণ্ঠন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966935"/>
            <a:ext cx="2667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অগ্নিকুণ্ড</a:t>
            </a:r>
            <a:r>
              <a:rPr lang="bn-BD" sz="36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94199"/>
            <a:ext cx="6146420" cy="4706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bn-BD" sz="48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386357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8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</a:t>
            </a:r>
            <a:r>
              <a:rPr lang="bn-BD" sz="44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67" y="199103"/>
            <a:ext cx="7611533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BD" sz="48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69266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</a:t>
            </a:r>
            <a:r>
              <a:rPr lang="en-US" sz="2400" b="1" cap="none" spc="150" dirty="0">
                <a:ln w="11430"/>
                <a:solidFill>
                  <a:srgbClr val="90208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„ </a:t>
            </a:r>
            <a:r>
              <a:rPr lang="en-US" sz="24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bn-BD" sz="24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en-US" sz="24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রেফ</a:t>
            </a:r>
            <a:r>
              <a:rPr lang="en-US" sz="24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‘ণ’ হয়।</a:t>
            </a:r>
            <a:endParaRPr lang="en-US" sz="12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mrinal.jpg"/>
          <p:cNvPicPr>
            <a:picLocks noChangeAspect="1"/>
          </p:cNvPicPr>
          <p:nvPr/>
        </p:nvPicPr>
        <p:blipFill>
          <a:blip r:embed="rId2" cstate="print"/>
          <a:srcRect t="18831"/>
          <a:stretch>
            <a:fillRect/>
          </a:stretch>
        </p:blipFill>
        <p:spPr>
          <a:xfrm>
            <a:off x="144585" y="2481262"/>
            <a:ext cx="2903415" cy="3538538"/>
          </a:xfrm>
          <a:prstGeom prst="rect">
            <a:avLst/>
          </a:prstGeom>
        </p:spPr>
      </p:pic>
      <p:pic>
        <p:nvPicPr>
          <p:cNvPr id="4" name="Picture 3" descr="ear1.jpg"/>
          <p:cNvPicPr>
            <a:picLocks noChangeAspect="1"/>
          </p:cNvPicPr>
          <p:nvPr/>
        </p:nvPicPr>
        <p:blipFill>
          <a:blip r:embed="rId3" cstate="print"/>
          <a:srcRect r="6897" b="3402"/>
          <a:stretch>
            <a:fillRect/>
          </a:stretch>
        </p:blipFill>
        <p:spPr>
          <a:xfrm>
            <a:off x="3352800" y="2514600"/>
            <a:ext cx="2150918" cy="3505200"/>
          </a:xfrm>
          <a:prstGeom prst="rect">
            <a:avLst/>
          </a:prstGeom>
        </p:spPr>
      </p:pic>
      <p:pic>
        <p:nvPicPr>
          <p:cNvPr id="5" name="Picture 4" descr="pashan.jpg"/>
          <p:cNvPicPr>
            <a:picLocks noChangeAspect="1"/>
          </p:cNvPicPr>
          <p:nvPr/>
        </p:nvPicPr>
        <p:blipFill>
          <a:blip r:embed="rId4" cstate="print"/>
          <a:srcRect r="37449"/>
          <a:stretch>
            <a:fillRect/>
          </a:stretch>
        </p:blipFill>
        <p:spPr>
          <a:xfrm>
            <a:off x="5938630" y="2514599"/>
            <a:ext cx="2863713" cy="3429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692" y="6029461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মৃণাল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5943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</a:t>
            </a:r>
            <a:r>
              <a:rPr lang="bn-BD" sz="4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gno.jpg"/>
          <p:cNvPicPr>
            <a:picLocks noChangeAspect="1"/>
          </p:cNvPicPr>
          <p:nvPr/>
        </p:nvPicPr>
        <p:blipFill>
          <a:blip r:embed="rId2" cstate="print"/>
          <a:srcRect b="9255"/>
          <a:stretch>
            <a:fillRect/>
          </a:stretch>
        </p:blipFill>
        <p:spPr>
          <a:xfrm>
            <a:off x="1114938" y="152400"/>
            <a:ext cx="6733662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5265003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iæM&amp;Y</a:t>
            </a:r>
            <a:r>
              <a:rPr lang="bn-BD" sz="4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p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76200"/>
            <a:ext cx="314325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265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0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 ‘ণ’ হয়।</a:t>
            </a:r>
            <a:endParaRPr lang="en-US" sz="3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rop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84" y="3276600"/>
            <a:ext cx="4476516" cy="256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প্রাঙ্গণ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bn-BD" sz="4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dsc00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470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3041" y="6538912"/>
            <a:ext cx="5410200" cy="196850"/>
          </a:xfrm>
        </p:spPr>
        <p:txBody>
          <a:bodyPr/>
          <a:lstStyle/>
          <a:p>
            <a:r>
              <a:rPr lang="en-US" dirty="0" err="1">
                <a:latin typeface="NikoshBAN" panose="02000000000000000000"/>
              </a:rPr>
              <a:t>বাসুদেব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বাড়ৈ</a:t>
            </a:r>
            <a:r>
              <a:rPr lang="bn-BD" dirty="0"/>
              <a:t>, সহকা</a:t>
            </a:r>
            <a:r>
              <a:rPr lang="en-US" dirty="0" err="1"/>
              <a:t>রি</a:t>
            </a:r>
            <a:r>
              <a:rPr lang="bn-BD" dirty="0"/>
              <a:t> শিক্ষক</a:t>
            </a:r>
            <a:r>
              <a:rPr lang="en-US" dirty="0"/>
              <a:t>, </a:t>
            </a:r>
            <a:r>
              <a:rPr lang="en-US" dirty="0" err="1"/>
              <a:t>নৈয়ারবাড়ী</a:t>
            </a:r>
            <a:r>
              <a:rPr lang="en-US" dirty="0"/>
              <a:t> </a:t>
            </a:r>
            <a:r>
              <a:rPr lang="en-US" dirty="0" err="1"/>
              <a:t>বহুমুখী</a:t>
            </a:r>
            <a:r>
              <a:rPr lang="en-US" dirty="0"/>
              <a:t> </a:t>
            </a:r>
            <a:r>
              <a:rPr lang="en-US" dirty="0" err="1"/>
              <a:t>উচ্চবিদ্যারয়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0B261-2750-4ECE-BFFD-AC264A4EAD53}"/>
              </a:ext>
            </a:extLst>
          </p:cNvPr>
          <p:cNvSpPr txBox="1"/>
          <p:nvPr/>
        </p:nvSpPr>
        <p:spPr>
          <a:xfrm>
            <a:off x="511378" y="2077251"/>
            <a:ext cx="8195087" cy="2703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5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5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5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endParaRPr lang="en-US" sz="405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56A5E3-0D4C-4589-8C8D-BA0EA85E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1412"/>
            <a:ext cx="215265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897963-0EF0-47E9-BB79-B1052568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0393" y="3681412"/>
            <a:ext cx="215265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9EB2A-27C1-401A-BFBD-1C85D36E1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31" y="4997295"/>
            <a:ext cx="1319181" cy="1325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1DE372-3D61-4FC0-BE5F-917E6BA908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61" y="2971800"/>
            <a:ext cx="614058" cy="11403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65E31-E72E-437B-94C7-E71B5C077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7424" y="3062128"/>
            <a:ext cx="614058" cy="1140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A56F9C-C12F-4BA0-89A0-09DAF277E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379">
            <a:off x="1019854" y="-224953"/>
            <a:ext cx="1143000" cy="24655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0E1E53-BE41-4DB3-BD9C-07B373855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5621" flipH="1">
            <a:off x="7048500" y="-199659"/>
            <a:ext cx="1143000" cy="246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5A3179-36AA-4CFB-B78F-A36D3221A4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9" y="351042"/>
            <a:ext cx="1113922" cy="9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2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72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8403"/>
            <a:ext cx="8763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endParaRPr lang="en-US" sz="3600" b="1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bn-BD" sz="3600" b="1" spc="150" dirty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ব্যাকরণ,</a:t>
            </a:r>
            <a:r>
              <a:rPr lang="bn-BD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অনুবীক্ষণ, </a:t>
            </a:r>
            <a:r>
              <a:rPr lang="bn-BD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রমণী,</a:t>
            </a:r>
            <a:r>
              <a:rPr lang="bn-BD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কিরণ, </a:t>
            </a:r>
            <a:r>
              <a:rPr lang="bn-BD" sz="36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বর্ণ</a:t>
            </a:r>
            <a:r>
              <a:rPr lang="bn-BD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ইত্যাদি শব্দে </a:t>
            </a:r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b="1" cap="none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ণ-ত্ব</a:t>
            </a:r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বিধানের কোন নিয়ম প্রয়োগ হয়েছ</a:t>
            </a:r>
            <a:r>
              <a:rPr lang="en-US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? 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5612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Y-Z¡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weavb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Kv‡K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e‡j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?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Y-Z¡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weav‡bi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2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wU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wbqg</a:t>
            </a:r>
            <a:r>
              <a:rPr lang="en-US" sz="4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†</a:t>
            </a:r>
            <a:r>
              <a:rPr lang="en-US" sz="4000" b="1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</a:t>
            </a:r>
            <a:r>
              <a:rPr lang="en-US" sz="4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en-US" sz="40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6576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উদাহরণসহ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ণ-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ত্ব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বিধানের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৫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নিয়ম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লিখ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।</a:t>
            </a:r>
          </a:p>
        </p:txBody>
      </p:sp>
      <p:sp>
        <p:nvSpPr>
          <p:cNvPr id="9" name="Up Arrow 8"/>
          <p:cNvSpPr/>
          <p:nvPr/>
        </p:nvSpPr>
        <p:spPr>
          <a:xfrm>
            <a:off x="876300" y="16873"/>
            <a:ext cx="7391400" cy="2514600"/>
          </a:xfrm>
          <a:prstGeom prst="upArrow">
            <a:avLst>
              <a:gd name="adj1" fmla="val 50000"/>
              <a:gd name="adj2" fmla="val 505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বাড়ীর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কাজ</a:t>
            </a:r>
            <a:endParaRPr lang="bn-BD" sz="4000" b="1" dirty="0">
              <a:solidFill>
                <a:srgbClr val="FF0000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1676400"/>
            <a:ext cx="60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1600200"/>
            <a:ext cx="457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1676400"/>
            <a:ext cx="457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gonal Stripe 29"/>
          <p:cNvSpPr/>
          <p:nvPr/>
        </p:nvSpPr>
        <p:spPr>
          <a:xfrm rot="18908184">
            <a:off x="4479051" y="1791171"/>
            <a:ext cx="583629" cy="625529"/>
          </a:xfrm>
          <a:prstGeom prst="diagStripe">
            <a:avLst>
              <a:gd name="adj" fmla="val 60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iagonal Stripe 30"/>
          <p:cNvSpPr/>
          <p:nvPr/>
        </p:nvSpPr>
        <p:spPr>
          <a:xfrm rot="8174643">
            <a:off x="3828369" y="1801290"/>
            <a:ext cx="597451" cy="588419"/>
          </a:xfrm>
          <a:prstGeom prst="diagStripe">
            <a:avLst>
              <a:gd name="adj" fmla="val 68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13" idx="0"/>
            <a:endCxn id="13" idx="2"/>
          </p:cNvCxnSpPr>
          <p:nvPr/>
        </p:nvCxnSpPr>
        <p:spPr>
          <a:xfrm rot="16200000" flipH="1">
            <a:off x="3162300" y="1866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315494" y="186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3010694" y="186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5449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52966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601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rallelogram 62"/>
          <p:cNvSpPr/>
          <p:nvPr/>
        </p:nvSpPr>
        <p:spPr>
          <a:xfrm>
            <a:off x="2590800" y="2514600"/>
            <a:ext cx="3733800" cy="1524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3" grpId="0" animBg="1"/>
      <p:bldP spid="14" grpId="0" animBg="1"/>
      <p:bldP spid="30" grpId="0" animBg="1"/>
      <p:bldP spid="31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3505200"/>
            <a:ext cx="80010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আবার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হবে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দেখা</a:t>
            </a:r>
            <a:endParaRPr lang="en-US" sz="5400" b="1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শিখতে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পড়া-লেখা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।</a:t>
            </a:r>
            <a:endParaRPr lang="en-US" sz="5400" dirty="0">
              <a:solidFill>
                <a:srgbClr val="002060"/>
              </a:solidFill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AFD87-FF99-435A-A47D-1087095E986F}"/>
              </a:ext>
            </a:extLst>
          </p:cNvPr>
          <p:cNvSpPr txBox="1"/>
          <p:nvPr/>
        </p:nvSpPr>
        <p:spPr>
          <a:xfrm>
            <a:off x="2362200" y="685800"/>
            <a:ext cx="525780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/>
              </a:rPr>
              <a:t>ধন্যবাদ</a:t>
            </a:r>
            <a:endParaRPr lang="en-US" sz="11500" b="1" dirty="0">
              <a:solidFill>
                <a:srgbClr val="002060"/>
              </a:solidFill>
              <a:latin typeface="NikoshBAN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87D9B-728E-44C8-B212-B10489E61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17" y="1819305"/>
            <a:ext cx="1807367" cy="18554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3260557" y="1182103"/>
            <a:ext cx="2863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শিক্ষক</a:t>
            </a:r>
            <a:r>
              <a:rPr lang="en-US" sz="27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27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293983" y="3686288"/>
            <a:ext cx="8195087" cy="2383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1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2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3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1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3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01724060366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basudebtaka@gmail.com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8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1BB82-9F72-48B9-B88F-9C14A227B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60" y="1182103"/>
            <a:ext cx="802257" cy="4584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BCE554-3662-4F9E-941F-627A2084A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" y="1182103"/>
            <a:ext cx="802257" cy="43025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2A03B-F731-4C17-BB77-017CCF62D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0" y="1199734"/>
            <a:ext cx="1974673" cy="1983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55A0BB-14FE-4A08-95F9-B0C9F4F72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39" y="1175225"/>
            <a:ext cx="1974673" cy="1983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9DA57-1F78-4900-884E-C6E25525B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15" y="1732010"/>
            <a:ext cx="842668" cy="842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9C333-916B-46B2-9F53-021B746CC6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50" y="1686729"/>
            <a:ext cx="842668" cy="8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3114048" y="524309"/>
            <a:ext cx="286351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শ্রেণি</a:t>
            </a:r>
            <a:r>
              <a:rPr lang="en-US" sz="27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27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300118" y="4626999"/>
            <a:ext cx="8195087" cy="14139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78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447D4-9C53-4A6D-BF22-8BD3ADDFE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4" y="3601903"/>
            <a:ext cx="1959506" cy="2601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51C82-E672-475D-A9B2-3387FCDD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124" y="3601903"/>
            <a:ext cx="1959505" cy="2601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2" y="48661"/>
            <a:ext cx="1271588" cy="3556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3233D-2497-4C5F-9633-E64CD7364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612" y="142568"/>
            <a:ext cx="1271588" cy="3556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35CDF-90AC-489C-9EFD-D429D6D30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42635"/>
            <a:ext cx="2560854" cy="31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300" y="1752600"/>
            <a:ext cx="81534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ং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ভ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ষ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য়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ি 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য়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ছ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E3717-8847-4D7B-91D3-C388CFFAB96E}"/>
              </a:ext>
            </a:extLst>
          </p:cNvPr>
          <p:cNvSpPr/>
          <p:nvPr/>
        </p:nvSpPr>
        <p:spPr>
          <a:xfrm>
            <a:off x="495300" y="3424084"/>
            <a:ext cx="81534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ে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.....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3308D-D0EF-40C2-BB23-70C604351854}"/>
              </a:ext>
            </a:extLst>
          </p:cNvPr>
          <p:cNvSpPr/>
          <p:nvPr/>
        </p:nvSpPr>
        <p:spPr>
          <a:xfrm>
            <a:off x="495300" y="4876800"/>
            <a:ext cx="81534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ণ-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ত্ব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বিধান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990600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02603"/>
            <a:ext cx="8686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5D17BE-9F36-4D5E-9AD9-90C5542F8D4F}"/>
              </a:ext>
            </a:extLst>
          </p:cNvPr>
          <p:cNvGrpSpPr/>
          <p:nvPr/>
        </p:nvGrpSpPr>
        <p:grpSpPr>
          <a:xfrm>
            <a:off x="304800" y="2685365"/>
            <a:ext cx="8458200" cy="1462444"/>
            <a:chOff x="304800" y="2685365"/>
            <a:chExt cx="8458200" cy="1462444"/>
          </a:xfrm>
        </p:grpSpPr>
        <p:grpSp>
          <p:nvGrpSpPr>
            <p:cNvPr id="4" name="Group 15"/>
            <p:cNvGrpSpPr/>
            <p:nvPr/>
          </p:nvGrpSpPr>
          <p:grpSpPr>
            <a:xfrm>
              <a:off x="1219201" y="2685365"/>
              <a:ext cx="7543799" cy="1462444"/>
              <a:chOff x="2269920" y="2362200"/>
              <a:chExt cx="6035878" cy="146244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69920" y="2362200"/>
                <a:ext cx="6035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ণ-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ত্ব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বিধান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কী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তা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বলতে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পারবে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।</a:t>
                </a:r>
                <a:endParaRPr lang="en-US" dirty="0">
                  <a:latin typeface="NikoshBAN" panose="02000000000000000000"/>
                  <a:cs typeface="SutonnyMJ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72836" y="3239869"/>
                <a:ext cx="5642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ণ-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ত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্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ব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ব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ি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ধ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া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ন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ে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র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ন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ি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য়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ম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গ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ু</a:t>
                </a:r>
                <a:r>
                  <a:rPr lang="as-IN" sz="3200" dirty="0">
                    <a:latin typeface="NikoshBAN" panose="02000000000000000000"/>
                    <a:cs typeface="NikoshBAN" pitchFamily="2" charset="0"/>
                  </a:rPr>
                  <a:t>ল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ো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বলতে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/>
                    <a:cs typeface="NikoshBAN" pitchFamily="2" charset="0"/>
                  </a:rPr>
                  <a:t>পারবে</a:t>
                </a:r>
                <a:r>
                  <a:rPr lang="en-US" sz="3200" dirty="0">
                    <a:latin typeface="NikoshBAN" panose="02000000000000000000"/>
                    <a:cs typeface="NikoshBAN" pitchFamily="2" charset="0"/>
                  </a:rPr>
                  <a:t> ।</a:t>
                </a:r>
                <a:endParaRPr lang="en-US" sz="3200" dirty="0">
                  <a:latin typeface="NikoshBAN" panose="02000000000000000000"/>
                  <a:cs typeface="SutonnyMJ" pitchFamily="2" charset="0"/>
                </a:endParaRPr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381000" y="2819400"/>
              <a:ext cx="7620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4800" y="3505200"/>
              <a:ext cx="7620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42F6-079E-4D3B-8575-18633F79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30" y="1600977"/>
            <a:ext cx="7358269" cy="519889"/>
          </a:xfrm>
        </p:spPr>
        <p:txBody>
          <a:bodyPr anchor="t">
            <a:noAutofit/>
          </a:bodyPr>
          <a:lstStyle/>
          <a:p>
            <a:pPr marL="557213" indent="-557213" algn="l"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-US" sz="2400" dirty="0" err="1">
                <a:latin typeface="NikoshBAN" panose="02000000000000000000"/>
              </a:rPr>
              <a:t>বাংলা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ভাষায়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সাধারণত</a:t>
            </a:r>
            <a:r>
              <a:rPr lang="en-US" sz="2400" dirty="0">
                <a:latin typeface="NikoshBAN" panose="02000000000000000000"/>
              </a:rPr>
              <a:t> ণ </a:t>
            </a:r>
            <a:r>
              <a:rPr lang="en-US" sz="2400" dirty="0" err="1">
                <a:latin typeface="NikoshBAN" panose="02000000000000000000"/>
              </a:rPr>
              <a:t>ধ্বণির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ব্যবহার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নাই</a:t>
            </a:r>
            <a:r>
              <a:rPr lang="en-US" sz="2400" dirty="0">
                <a:latin typeface="NikoshBAN" panose="02000000000000000000"/>
              </a:rPr>
              <a:t> ।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ABAEE7-2FE8-4991-A195-EC01D2905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530" y="3558780"/>
            <a:ext cx="8140148" cy="51989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শুধু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তৎসম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সংস্কৃত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শব্দের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বানানে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ণ </a:t>
            </a:r>
            <a:r>
              <a:rPr lang="as-IN" sz="2000" dirty="0">
                <a:solidFill>
                  <a:schemeClr val="tx1"/>
                </a:solidFill>
                <a:latin typeface="NikoshBAN" panose="02000000000000000000"/>
              </a:rPr>
              <a:t>এ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বং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ন এ</a:t>
            </a:r>
            <a:r>
              <a:rPr lang="as-IN" sz="2000" dirty="0">
                <a:solidFill>
                  <a:schemeClr val="tx1"/>
                </a:solidFill>
                <a:latin typeface="NikoshBAN" panose="02000000000000000000"/>
              </a:rPr>
              <a:t>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ব্যবহার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F7347E-2684-4FC0-9B27-545E98B50F4B}"/>
              </a:ext>
            </a:extLst>
          </p:cNvPr>
          <p:cNvSpPr txBox="1">
            <a:spLocks/>
          </p:cNvSpPr>
          <p:nvPr/>
        </p:nvSpPr>
        <p:spPr>
          <a:xfrm>
            <a:off x="566530" y="2132713"/>
            <a:ext cx="8358809" cy="51988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7213" indent="-557213" algn="l">
              <a:buClr>
                <a:srgbClr val="00B050"/>
              </a:buClr>
              <a:buSzPct val="100000"/>
              <a:buFont typeface="+mj-lt"/>
              <a:buAutoNum type="arabicPeriod" startAt="2"/>
            </a:pPr>
            <a:r>
              <a:rPr lang="en-US" sz="2000" dirty="0" err="1">
                <a:latin typeface="NikoshBAN" panose="02000000000000000000"/>
              </a:rPr>
              <a:t>বাংলা</a:t>
            </a:r>
            <a:r>
              <a:rPr lang="en-US" sz="2000" dirty="0">
                <a:latin typeface="NikoshBAN" panose="02000000000000000000"/>
              </a:rPr>
              <a:t> (</a:t>
            </a:r>
            <a:r>
              <a:rPr lang="en-US" sz="2000" dirty="0" err="1">
                <a:latin typeface="NikoshBAN" panose="02000000000000000000"/>
              </a:rPr>
              <a:t>দেশি</a:t>
            </a:r>
            <a:r>
              <a:rPr lang="en-US" sz="2000" dirty="0">
                <a:latin typeface="NikoshBAN" panose="02000000000000000000"/>
              </a:rPr>
              <a:t>) </a:t>
            </a:r>
            <a:r>
              <a:rPr lang="en-US" sz="2000" dirty="0" err="1">
                <a:latin typeface="NikoshBAN" panose="02000000000000000000"/>
              </a:rPr>
              <a:t>শব্দ</a:t>
            </a:r>
            <a:r>
              <a:rPr lang="en-US" sz="2000" dirty="0">
                <a:latin typeface="NikoshBAN" panose="02000000000000000000"/>
              </a:rPr>
              <a:t>, </a:t>
            </a:r>
            <a:r>
              <a:rPr lang="en-US" sz="2000" dirty="0" err="1">
                <a:latin typeface="NikoshBAN" panose="02000000000000000000"/>
              </a:rPr>
              <a:t>তদ্ভব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শব্দ</a:t>
            </a:r>
            <a:r>
              <a:rPr lang="en-US" sz="2000" dirty="0">
                <a:latin typeface="NikoshBAN" panose="02000000000000000000"/>
              </a:rPr>
              <a:t> ও </a:t>
            </a:r>
            <a:r>
              <a:rPr lang="en-US" sz="2000" dirty="0" err="1">
                <a:latin typeface="NikoshBAN" panose="02000000000000000000"/>
              </a:rPr>
              <a:t>বিদেশি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শব্দের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বানানে</a:t>
            </a:r>
            <a:r>
              <a:rPr lang="en-US" sz="2000" dirty="0">
                <a:latin typeface="NikoshBAN" panose="02000000000000000000"/>
              </a:rPr>
              <a:t> ণ </a:t>
            </a:r>
            <a:r>
              <a:rPr lang="en-US" sz="2000" dirty="0" err="1">
                <a:latin typeface="NikoshBAN" panose="02000000000000000000"/>
              </a:rPr>
              <a:t>ব্যবহার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হয়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না</a:t>
            </a:r>
            <a:r>
              <a:rPr lang="en-US" sz="2000" dirty="0">
                <a:latin typeface="NikoshBAN" panose="02000000000000000000"/>
              </a:rPr>
              <a:t> ।</a:t>
            </a:r>
            <a:endParaRPr lang="en-US" sz="2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617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42F6-079E-4D3B-8575-18633F79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90600"/>
            <a:ext cx="5940288" cy="6858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NikoshBAN" panose="02000000000000000000"/>
              </a:rPr>
              <a:t>ণ-</a:t>
            </a:r>
            <a:r>
              <a:rPr lang="en-US" sz="3200" dirty="0" err="1">
                <a:latin typeface="NikoshBAN" panose="02000000000000000000"/>
              </a:rPr>
              <a:t>ত্ব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বিধান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কাকে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বলে</a:t>
            </a:r>
            <a:r>
              <a:rPr lang="en-US" sz="3200" dirty="0">
                <a:latin typeface="NikoshBAN" panose="02000000000000000000"/>
              </a:rPr>
              <a:t> 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0841CE-61CE-475D-9903-5BB49A9F0DBA}"/>
              </a:ext>
            </a:extLst>
          </p:cNvPr>
          <p:cNvSpPr txBox="1">
            <a:spLocks/>
          </p:cNvSpPr>
          <p:nvPr/>
        </p:nvSpPr>
        <p:spPr>
          <a:xfrm>
            <a:off x="208721" y="2286000"/>
            <a:ext cx="8726557" cy="6858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s-IN" sz="2000" dirty="0">
                <a:latin typeface="NikoshBAN" panose="02000000000000000000"/>
              </a:rPr>
              <a:t>ত</a:t>
            </a:r>
            <a:r>
              <a:rPr lang="en-US" sz="2000" dirty="0">
                <a:latin typeface="NikoshBAN" panose="02000000000000000000"/>
              </a:rPr>
              <a:t>ৎ</a:t>
            </a:r>
            <a:r>
              <a:rPr lang="as-IN" sz="2000" dirty="0">
                <a:latin typeface="NikoshBAN" panose="02000000000000000000"/>
              </a:rPr>
              <a:t>স</a:t>
            </a:r>
            <a:r>
              <a:rPr lang="en-US" sz="2000" dirty="0">
                <a:latin typeface="NikoshBAN" panose="02000000000000000000"/>
              </a:rPr>
              <a:t>ম </a:t>
            </a:r>
            <a:r>
              <a:rPr lang="as-IN" sz="2000" dirty="0">
                <a:latin typeface="NikoshBAN" panose="02000000000000000000"/>
              </a:rPr>
              <a:t>শ</a:t>
            </a:r>
            <a:r>
              <a:rPr lang="en-US" sz="2000" dirty="0" err="1">
                <a:latin typeface="NikoshBAN" panose="02000000000000000000"/>
              </a:rPr>
              <a:t>ব্দের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বানানে</a:t>
            </a:r>
            <a:r>
              <a:rPr lang="en-US" sz="2000" dirty="0">
                <a:latin typeface="NikoshBAN" panose="02000000000000000000"/>
              </a:rPr>
              <a:t> ণ-</a:t>
            </a:r>
            <a:r>
              <a:rPr lang="en-US" sz="2000" dirty="0" err="1">
                <a:latin typeface="NikoshBAN" panose="02000000000000000000"/>
              </a:rPr>
              <a:t>এর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সঠিক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ব্যবহারের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নিয়মকে</a:t>
            </a:r>
            <a:r>
              <a:rPr lang="en-US" sz="2000" dirty="0">
                <a:latin typeface="NikoshBAN" panose="02000000000000000000"/>
              </a:rPr>
              <a:t> ণ-</a:t>
            </a:r>
            <a:r>
              <a:rPr lang="en-US" sz="2000" dirty="0" err="1">
                <a:latin typeface="NikoshBAN" panose="02000000000000000000"/>
              </a:rPr>
              <a:t>ত্ব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বিধান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বলে</a:t>
            </a:r>
            <a:r>
              <a:rPr lang="en-US" sz="2000" dirty="0">
                <a:latin typeface="NikoshBAN" panose="0200000000000000000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907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010" y="152400"/>
            <a:ext cx="7111190" cy="51428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5902404"/>
            <a:ext cx="5562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5265003"/>
            <a:ext cx="2438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2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447</Words>
  <Application>Microsoft Office PowerPoint</Application>
  <PresentationFormat>On-screen Show (4:3)</PresentationFormat>
  <Paragraphs>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 ভাষায় সাধারণত ণ ধ্বণির ব্যবহার নাই ।</vt:lpstr>
      <vt:lpstr>ণ-ত্ব বিধান কাকে বলে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</cp:lastModifiedBy>
  <cp:revision>145</cp:revision>
  <dcterms:created xsi:type="dcterms:W3CDTF">2006-08-16T00:00:00Z</dcterms:created>
  <dcterms:modified xsi:type="dcterms:W3CDTF">2020-06-01T05:38:42Z</dcterms:modified>
</cp:coreProperties>
</file>