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56" r:id="rId2"/>
  </p:sldMasterIdLst>
  <p:sldIdLst>
    <p:sldId id="279" r:id="rId3"/>
    <p:sldId id="280" r:id="rId4"/>
    <p:sldId id="283" r:id="rId5"/>
    <p:sldId id="281" r:id="rId6"/>
    <p:sldId id="282" r:id="rId7"/>
    <p:sldId id="258" r:id="rId8"/>
    <p:sldId id="261" r:id="rId9"/>
    <p:sldId id="278" r:id="rId10"/>
    <p:sldId id="269" r:id="rId11"/>
    <p:sldId id="264" r:id="rId12"/>
    <p:sldId id="273" r:id="rId13"/>
    <p:sldId id="274" r:id="rId14"/>
    <p:sldId id="270" r:id="rId15"/>
    <p:sldId id="272" r:id="rId16"/>
    <p:sldId id="271" r:id="rId17"/>
    <p:sldId id="275" r:id="rId18"/>
    <p:sldId id="277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6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23T10:23:06.054" idx="2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44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38733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556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164243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505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13553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79983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09569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0486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75181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73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4C6D95E-E2DF-496E-B5DC-99FE04C911A0}" type="datetimeFigureOut">
              <a:rPr lang="bn-BD" smtClean="0"/>
              <a:t>09-10-41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62EE3C5-1BB0-4E0D-B747-D4FA56AF5800}" type="slidenum">
              <a:rPr lang="bn-BD" smtClean="0"/>
              <a:t>‹#›</a:t>
            </a:fld>
            <a:endParaRPr lang="bn-B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7.png"/><Relationship Id="rId11" Type="http://schemas.openxmlformats.org/officeDocument/2006/relationships/image" Target="../media/image24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7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8.png"/><Relationship Id="rId2" Type="http://schemas.openxmlformats.org/officeDocument/2006/relationships/image" Target="../media/image6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2.png"/><Relationship Id="rId26" Type="http://schemas.openxmlformats.org/officeDocument/2006/relationships/image" Target="../media/image44.png"/><Relationship Id="rId21" Type="http://schemas.openxmlformats.org/officeDocument/2006/relationships/image" Target="../media/image109.png"/><Relationship Id="rId17" Type="http://schemas.openxmlformats.org/officeDocument/2006/relationships/image" Target="../media/image35.png"/><Relationship Id="rId25" Type="http://schemas.openxmlformats.org/officeDocument/2006/relationships/image" Target="../media/image1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24" Type="http://schemas.openxmlformats.org/officeDocument/2006/relationships/image" Target="../media/image13.png"/><Relationship Id="rId23" Type="http://schemas.openxmlformats.org/officeDocument/2006/relationships/image" Target="../media/image12.png"/><Relationship Id="rId19" Type="http://schemas.openxmlformats.org/officeDocument/2006/relationships/image" Target="../media/image9.png"/><Relationship Id="rId22" Type="http://schemas.openxmlformats.org/officeDocument/2006/relationships/image" Target="../media/image11.png"/><Relationship Id="rId27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18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8801902">
            <a:off x="472009" y="1284903"/>
            <a:ext cx="3396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সাধারণ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শিক্ষা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600" dirty="0" smtClean="0"/>
              <a:t>        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গণিত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3600" dirty="0" smtClean="0"/>
              <a:t>    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শ্রেণিঃঅষ্টম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 rot="2481725">
            <a:off x="8352194" y="1095263"/>
            <a:ext cx="34583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তৃতীয়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অধ্যায়</a:t>
            </a:r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3600" dirty="0" smtClean="0"/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অনুশীলনীঃ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৪.১</a:t>
            </a:r>
          </a:p>
          <a:p>
            <a:r>
              <a:rPr lang="en-US" sz="3600" dirty="0" smtClean="0"/>
              <a:t>       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পাঠ-৩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93036" y="3491299"/>
            <a:ext cx="5251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8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8D18B4-79BA-4F3B-A15D-666C924BC51F}"/>
              </a:ext>
            </a:extLst>
          </p:cNvPr>
          <p:cNvSpPr txBox="1"/>
          <p:nvPr/>
        </p:nvSpPr>
        <p:spPr>
          <a:xfrm>
            <a:off x="4026309" y="619434"/>
            <a:ext cx="4158867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78D33DEE-E93F-4585-B8DF-948EFC6C49F2}"/>
                  </a:ext>
                </a:extLst>
              </p:cNvPr>
              <p:cNvSpPr/>
              <p:nvPr/>
            </p:nvSpPr>
            <p:spPr>
              <a:xfrm>
                <a:off x="374854" y="2705725"/>
                <a:ext cx="11442292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2</a:t>
                </a:r>
                <a:r>
                  <a:rPr lang="bn-BD" sz="6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6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6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6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6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6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9</m:t>
                    </m:r>
                    <m:r>
                      <m:rPr>
                        <m:nor/>
                      </m:rPr>
                      <a:rPr lang="bn-BD" sz="6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6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m:rPr>
                        <m:nor/>
                      </m:rPr>
                      <a:rPr lang="en-US" sz="6000" dirty="0"/>
                      <m:t> 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𝑐𝑎</m:t>
                    </m:r>
                  </m:oMath>
                </a14:m>
                <a:r>
                  <a:rPr lang="en-US" sz="6000" dirty="0"/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bn-BD" sz="6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6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হলে</m:t>
                    </m:r>
                    <m:r>
                      <m:rPr>
                        <m:nor/>
                      </m:rPr>
                      <a:rPr lang="bn-BD" sz="6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bn-BD" sz="6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6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bn-BD" sz="6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6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মান নির্ণয় কর।</m:t>
                    </m:r>
                  </m:oMath>
                </a14:m>
                <a:endParaRPr lang="bn-BD" sz="6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8D33DEE-E93F-4585-B8DF-948EFC6C4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54" y="2705725"/>
                <a:ext cx="11442292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3195" t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7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F071D3-0C33-49A0-916D-320B505D8C75}"/>
              </a:ext>
            </a:extLst>
          </p:cNvPr>
          <p:cNvSpPr txBox="1"/>
          <p:nvPr/>
        </p:nvSpPr>
        <p:spPr>
          <a:xfrm>
            <a:off x="3065207" y="486697"/>
            <a:ext cx="606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এর সমাধান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DFDB55-7356-41E1-B84F-B0D1A0535310}"/>
              </a:ext>
            </a:extLst>
          </p:cNvPr>
          <p:cNvSpPr txBox="1"/>
          <p:nvPr/>
        </p:nvSpPr>
        <p:spPr>
          <a:xfrm>
            <a:off x="427703" y="1317694"/>
            <a:ext cx="3038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 জানা প্রয়োজন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3F97D39-E218-482D-9F51-729CBCA5490B}"/>
                  </a:ext>
                </a:extLst>
              </p:cNvPr>
              <p:cNvSpPr txBox="1"/>
              <p:nvPr/>
            </p:nvSpPr>
            <p:spPr>
              <a:xfrm>
                <a:off x="3569110" y="2297822"/>
                <a:ext cx="631231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bn-BD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bn-BD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bn-BD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bc</m:t>
                      </m:r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</m:t>
                      </m:r>
                    </m:oMath>
                  </m:oMathPara>
                </a14:m>
                <a:endParaRPr lang="bn-BD" sz="3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F97D39-E218-482D-9F51-729CBCA54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110" y="2297822"/>
                <a:ext cx="6312311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D0BDF3F-C95B-419C-B6C8-2F3F91C87F79}"/>
                  </a:ext>
                </a:extLst>
              </p:cNvPr>
              <p:cNvSpPr txBox="1"/>
              <p:nvPr/>
            </p:nvSpPr>
            <p:spPr>
              <a:xfrm>
                <a:off x="427705" y="2359742"/>
                <a:ext cx="31414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bn-BD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BD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D0BDF3F-C95B-419C-B6C8-2F3F91C87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5" y="2359742"/>
                <a:ext cx="3141407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B411D09-919A-475F-B254-12405312511D}"/>
                  </a:ext>
                </a:extLst>
              </p:cNvPr>
              <p:cNvSpPr/>
              <p:nvPr/>
            </p:nvSpPr>
            <p:spPr>
              <a:xfrm>
                <a:off x="3065207" y="3913848"/>
                <a:ext cx="758067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2</a:t>
                </a:r>
                <a:r>
                  <a:rPr lang="bn-BD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bn-BD" sz="40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4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m:rPr>
                        <m:nor/>
                      </m:rPr>
                      <a:rPr lang="en-US" sz="4000" dirty="0"/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𝑐𝑎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bn-BD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হলে</m:t>
                      </m:r>
                      <m:r>
                        <m:rPr>
                          <m:nor/>
                        </m:rP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,</m:t>
                      </m:r>
                      <m:sSup>
                        <m:sSupPr>
                          <m:ctrlPr>
                            <a:rPr lang="bn-BD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bn-BD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bn-BD" sz="4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এর মান নির্ণয় কর।</m:t>
                      </m:r>
                    </m:oMath>
                  </m:oMathPara>
                </a14:m>
                <a:endParaRPr lang="bn-BD" sz="4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411D09-919A-475F-B254-124053125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207" y="3913848"/>
                <a:ext cx="7580670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2896" t="-5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7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270BF68F-5904-45A9-B5A5-C178E42B3533}"/>
                  </a:ext>
                </a:extLst>
              </p:cNvPr>
              <p:cNvSpPr txBox="1"/>
              <p:nvPr/>
            </p:nvSpPr>
            <p:spPr>
              <a:xfrm>
                <a:off x="752168" y="688015"/>
                <a:ext cx="103828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m:rPr>
                        <m:nor/>
                      </m:rPr>
                      <a:rPr lang="en-US" sz="3600" dirty="0"/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𝑐𝑎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bn-BD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0BF68F-5904-45A9-B5A5-C178E42B3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68" y="688015"/>
                <a:ext cx="10382865" cy="646331"/>
              </a:xfrm>
              <a:prstGeom prst="rect">
                <a:avLst/>
              </a:prstGeom>
              <a:blipFill>
                <a:blip r:embed="rId2"/>
                <a:stretch>
                  <a:fillRect l="-1761" t="-13208" b="-36792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46C82F-4F15-4121-A953-3F117B8CF24B}"/>
              </a:ext>
            </a:extLst>
          </p:cNvPr>
          <p:cNvSpPr txBox="1"/>
          <p:nvPr/>
        </p:nvSpPr>
        <p:spPr>
          <a:xfrm>
            <a:off x="3147552" y="103241"/>
            <a:ext cx="589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এর সমাধান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84B7D6-E49A-4FD9-9191-61BB593CA77B}"/>
              </a:ext>
            </a:extLst>
          </p:cNvPr>
          <p:cNvSpPr/>
          <p:nvPr/>
        </p:nvSpPr>
        <p:spPr>
          <a:xfrm>
            <a:off x="752165" y="1595955"/>
            <a:ext cx="2143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</a:t>
            </a:r>
            <a:endParaRPr lang="bn-BD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3025E7E-39F2-4797-B954-BE691942FB80}"/>
                  </a:ext>
                </a:extLst>
              </p:cNvPr>
              <p:cNvSpPr txBox="1"/>
              <p:nvPr/>
            </p:nvSpPr>
            <p:spPr>
              <a:xfrm>
                <a:off x="3598606" y="2286002"/>
                <a:ext cx="62828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bc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</m:t>
                      </m:r>
                    </m:oMath>
                  </m:oMathPara>
                </a14:m>
                <a:endParaRPr lang="bn-BD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025E7E-39F2-4797-B954-BE691942F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606" y="2286002"/>
                <a:ext cx="628281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F206207-B6D1-4BAC-B606-C0C398B8DBA3}"/>
                  </a:ext>
                </a:extLst>
              </p:cNvPr>
              <p:cNvSpPr txBox="1"/>
              <p:nvPr/>
            </p:nvSpPr>
            <p:spPr>
              <a:xfrm>
                <a:off x="427705" y="2359742"/>
                <a:ext cx="31414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206207-B6D1-4BAC-B606-C0C398B8D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5" y="2359742"/>
                <a:ext cx="314140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FB30E753-1E91-4865-AF9B-35AF16651162}"/>
                  </a:ext>
                </a:extLst>
              </p:cNvPr>
              <p:cNvSpPr txBox="1"/>
              <p:nvPr/>
            </p:nvSpPr>
            <p:spPr>
              <a:xfrm>
                <a:off x="3028337" y="3105835"/>
                <a:ext cx="7015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bc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bn-BD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30E753-1E91-4865-AF9B-35AF16651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337" y="3105835"/>
                <a:ext cx="701531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52B7790-82E1-4D0F-B7CE-E5F67E70F4AD}"/>
                  </a:ext>
                </a:extLst>
              </p:cNvPr>
              <p:cNvSpPr txBox="1"/>
              <p:nvPr/>
            </p:nvSpPr>
            <p:spPr>
              <a:xfrm>
                <a:off x="3028337" y="3895810"/>
                <a:ext cx="2325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US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bn-BD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2B7790-82E1-4D0F-B7CE-E5F67E70F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337" y="3895810"/>
                <a:ext cx="232532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0F088C3-7EBE-4F58-901B-703B3E0F3C85}"/>
                  </a:ext>
                </a:extLst>
              </p:cNvPr>
              <p:cNvSpPr txBox="1"/>
              <p:nvPr/>
            </p:nvSpPr>
            <p:spPr>
              <a:xfrm>
                <a:off x="3028337" y="4685230"/>
                <a:ext cx="2325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US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bn-BD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F088C3-7EBE-4F58-901B-703B3E0F3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337" y="4685230"/>
                <a:ext cx="232532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86A8A4F-3AB9-49DC-9656-5D3E75BB3FC4}"/>
                  </a:ext>
                </a:extLst>
              </p:cNvPr>
              <p:cNvSpPr txBox="1"/>
              <p:nvPr/>
            </p:nvSpPr>
            <p:spPr>
              <a:xfrm>
                <a:off x="3028336" y="5474650"/>
                <a:ext cx="2325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bn-BD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6A8A4F-3AB9-49DC-9656-5D3E75BB3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336" y="5474650"/>
                <a:ext cx="232532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C6735B-7C3A-452F-9736-DE6BCD14E056}"/>
              </a:ext>
            </a:extLst>
          </p:cNvPr>
          <p:cNvSpPr txBox="1"/>
          <p:nvPr/>
        </p:nvSpPr>
        <p:spPr>
          <a:xfrm>
            <a:off x="4259826" y="5767037"/>
            <a:ext cx="2187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latin typeface="Bradley Hand ITC" panose="03070402050302030203" pitchFamily="66" charset="0"/>
              </a:rPr>
              <a:t>Ans</a:t>
            </a:r>
            <a:endParaRPr lang="bn-BD" sz="4000" b="1" i="1" u="sng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E42A35BF-A9AC-4D2F-83F8-12B7AF02487E}"/>
                  </a:ext>
                </a:extLst>
              </p:cNvPr>
              <p:cNvSpPr/>
              <p:nvPr/>
            </p:nvSpPr>
            <p:spPr>
              <a:xfrm>
                <a:off x="7280787" y="3952438"/>
                <a:ext cx="4562167" cy="18145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2</a:t>
                </a:r>
                <a:r>
                  <a:rPr lang="bn-BD" sz="2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bn-BD" sz="28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BD" sz="2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𝑐𝑎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bn-BD" sz="2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হলে</m:t>
                      </m:r>
                      <m:r>
                        <m:rPr>
                          <m:nor/>
                        </m:rP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,</m:t>
                      </m:r>
                      <m:sSup>
                        <m:sSupPr>
                          <m:ctrlPr>
                            <a:rPr lang="bn-BD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bn-BD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bn-BD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এর মান নির্ণয় কর।</m:t>
                      </m:r>
                    </m:oMath>
                  </m:oMathPara>
                </a14:m>
                <a:endParaRPr lang="bn-BD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42A35BF-A9AC-4D2F-83F8-12B7AF024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787" y="3952438"/>
                <a:ext cx="4562167" cy="1814599"/>
              </a:xfrm>
              <a:prstGeom prst="rect">
                <a:avLst/>
              </a:prstGeom>
              <a:blipFill rotWithShape="1">
                <a:blip r:embed="rId9"/>
                <a:stretch>
                  <a:fillRect l="-2670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5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534294-6EC6-43E6-B0ED-4EC46EBC5895}"/>
              </a:ext>
            </a:extLst>
          </p:cNvPr>
          <p:cNvSpPr txBox="1"/>
          <p:nvPr/>
        </p:nvSpPr>
        <p:spPr>
          <a:xfrm>
            <a:off x="4128408" y="707925"/>
            <a:ext cx="4158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6189D03-C543-41E4-B8C9-66358F9DE0E2}"/>
                  </a:ext>
                </a:extLst>
              </p:cNvPr>
              <p:cNvSpPr txBox="1"/>
              <p:nvPr/>
            </p:nvSpPr>
            <p:spPr>
              <a:xfrm>
                <a:off x="530943" y="2123524"/>
                <a:ext cx="1091221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bn-BD" sz="48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bn-BD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4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48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sSup>
                      <m:sSupPr>
                        <m:ctrlPr>
                          <a:rPr lang="bn-BD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4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হলে</m:t>
                    </m:r>
                    <m:r>
                      <m:rPr>
                        <m:nor/>
                      </m:rPr>
                      <a:rPr lang="bn-BD" sz="4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কত?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189D03-C543-41E4-B8C9-66358F9DE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43" y="2123524"/>
                <a:ext cx="10912219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2514" t="-8527" b="-20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3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DA7F70-A647-421A-B559-5C4E26EA1B4B}"/>
              </a:ext>
            </a:extLst>
          </p:cNvPr>
          <p:cNvSpPr txBox="1"/>
          <p:nvPr/>
        </p:nvSpPr>
        <p:spPr>
          <a:xfrm>
            <a:off x="2239297" y="117989"/>
            <a:ext cx="791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এর সমাধান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252CEA-7BF1-47FC-92CD-6C3D71B3DEE7}"/>
              </a:ext>
            </a:extLst>
          </p:cNvPr>
          <p:cNvSpPr txBox="1"/>
          <p:nvPr/>
        </p:nvSpPr>
        <p:spPr>
          <a:xfrm>
            <a:off x="1224116" y="1049076"/>
            <a:ext cx="290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 জানা প্রয়োজন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A515B329-5B5B-495A-99CB-12A6A55049F6}"/>
                  </a:ext>
                </a:extLst>
              </p:cNvPr>
              <p:cNvSpPr/>
              <p:nvPr/>
            </p:nvSpPr>
            <p:spPr>
              <a:xfrm>
                <a:off x="1224117" y="1857054"/>
                <a:ext cx="248067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bn-BD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515B329-5B5B-495A-99CB-12A6A5504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117" y="1857054"/>
                <a:ext cx="248067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4DCFE447-889E-48B3-9DDD-7E2DE9989BE0}"/>
                  </a:ext>
                </a:extLst>
              </p:cNvPr>
              <p:cNvSpPr/>
              <p:nvPr/>
            </p:nvSpPr>
            <p:spPr>
              <a:xfrm>
                <a:off x="2802193" y="1827558"/>
                <a:ext cx="439501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DCFE447-889E-48B3-9DDD-7E2DE9989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93" y="1827558"/>
                <a:ext cx="439501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6AD6305-3ED9-4D71-9F90-566F4810AD51}"/>
                  </a:ext>
                </a:extLst>
              </p:cNvPr>
              <p:cNvSpPr txBox="1"/>
              <p:nvPr/>
            </p:nvSpPr>
            <p:spPr>
              <a:xfrm>
                <a:off x="804284" y="2782670"/>
                <a:ext cx="3745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bc</m:t>
                      </m:r>
                      <m:r>
                        <a:rPr lang="en-US" sz="3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</m:t>
                      </m:r>
                      <m:r>
                        <a:rPr lang="en-US" sz="3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bn-BD" sz="36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AD6305-3ED9-4D71-9F90-566F4810A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84" y="2782670"/>
                <a:ext cx="374509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7B5F5C5-F776-4174-9584-9101868FFB3A}"/>
                  </a:ext>
                </a:extLst>
              </p:cNvPr>
              <p:cNvSpPr txBox="1"/>
              <p:nvPr/>
            </p:nvSpPr>
            <p:spPr>
              <a:xfrm>
                <a:off x="4549381" y="2828835"/>
                <a:ext cx="600309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bn-BD" sz="36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bn-BD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B5F5C5-F776-4174-9584-9101868FF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81" y="2828835"/>
                <a:ext cx="600309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E63B927F-B41C-4B4E-A90C-0BBEF6BDB0E2}"/>
                  </a:ext>
                </a:extLst>
              </p:cNvPr>
              <p:cNvSpPr txBox="1"/>
              <p:nvPr/>
            </p:nvSpPr>
            <p:spPr>
              <a:xfrm>
                <a:off x="475497" y="3893330"/>
                <a:ext cx="1091221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bn-BD" sz="48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bn-BD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4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48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sSup>
                      <m:sSupPr>
                        <m:ctrlPr>
                          <a:rPr lang="bn-BD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4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হলে</m:t>
                    </m:r>
                    <m:r>
                      <m:rPr>
                        <m:nor/>
                      </m:rPr>
                      <a:rPr lang="bn-BD" sz="4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কত?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63B927F-B41C-4B4E-A90C-0BBEF6BD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97" y="3893330"/>
                <a:ext cx="10912219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2514" t="-8560" b="-2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8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C0DA4C-64EB-4242-8F1E-88394AA6469F}"/>
              </a:ext>
            </a:extLst>
          </p:cNvPr>
          <p:cNvSpPr txBox="1"/>
          <p:nvPr/>
        </p:nvSpPr>
        <p:spPr>
          <a:xfrm>
            <a:off x="2239297" y="117989"/>
            <a:ext cx="791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এর সমাধান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16B582BE-B693-4CB7-BC0A-7B08F1385F43}"/>
                  </a:ext>
                </a:extLst>
              </p:cNvPr>
              <p:cNvSpPr txBox="1"/>
              <p:nvPr/>
            </p:nvSpPr>
            <p:spPr>
              <a:xfrm>
                <a:off x="648929" y="948984"/>
                <a:ext cx="96601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bn-BD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32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sSup>
                      <m:sSupPr>
                        <m:ctrlPr>
                          <a:rPr lang="bn-BD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bn-BD" sz="320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B582BE-B693-4CB7-BC0A-7B08F1385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" y="948984"/>
                <a:ext cx="9660195" cy="584775"/>
              </a:xfrm>
              <a:prstGeom prst="rect">
                <a:avLst/>
              </a:prstGeom>
              <a:blipFill>
                <a:blip r:embed="rId2"/>
                <a:stretch>
                  <a:fillRect l="-1577" t="-12500" b="-35417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D88BC90-776E-490C-AD27-C032132F026F}"/>
                  </a:ext>
                </a:extLst>
              </p:cNvPr>
              <p:cNvSpPr txBox="1"/>
              <p:nvPr/>
            </p:nvSpPr>
            <p:spPr>
              <a:xfrm>
                <a:off x="648929" y="1720841"/>
                <a:ext cx="656303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এখন, </a:t>
                </a:r>
                <a:endParaRPr lang="bn-BD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88BC90-776E-490C-AD27-C032132F0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" y="1720841"/>
                <a:ext cx="6563032" cy="1077218"/>
              </a:xfrm>
              <a:prstGeom prst="rect">
                <a:avLst/>
              </a:prstGeom>
              <a:blipFill>
                <a:blip r:embed="rId3"/>
                <a:stretch>
                  <a:fillRect l="-2321" t="-7910" b="-1807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8DBEA1F-6398-460D-8674-1C390928541A}"/>
                  </a:ext>
                </a:extLst>
              </p:cNvPr>
              <p:cNvSpPr txBox="1"/>
              <p:nvPr/>
            </p:nvSpPr>
            <p:spPr>
              <a:xfrm>
                <a:off x="240890" y="2985142"/>
                <a:ext cx="94782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bn-BD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bn-BD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DBEA1F-6398-460D-8674-1C3909285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90" y="2985142"/>
                <a:ext cx="9478297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083EB4C-194A-41D0-ADDC-0F575F41EACE}"/>
                  </a:ext>
                </a:extLst>
              </p:cNvPr>
              <p:cNvSpPr txBox="1"/>
              <p:nvPr/>
            </p:nvSpPr>
            <p:spPr>
              <a:xfrm>
                <a:off x="240890" y="3756999"/>
                <a:ext cx="94782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bn-BD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83EB4C-194A-41D0-ADDC-0F575F41E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90" y="3756999"/>
                <a:ext cx="9478297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D1B0DE7-971F-4B8C-85FF-DE972F5995EE}"/>
                  </a:ext>
                </a:extLst>
              </p:cNvPr>
              <p:cNvSpPr txBox="1"/>
              <p:nvPr/>
            </p:nvSpPr>
            <p:spPr>
              <a:xfrm>
                <a:off x="240890" y="4528856"/>
                <a:ext cx="7752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bn-BD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n-BD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320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1B0DE7-971F-4B8C-85FF-DE972F599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90" y="4528856"/>
                <a:ext cx="7752737" cy="584775"/>
              </a:xfrm>
              <a:prstGeom prst="rect">
                <a:avLst/>
              </a:prstGeom>
              <a:blipFill>
                <a:blip r:embed="rId6"/>
                <a:stretch>
                  <a:fillRect t="-11458" b="-35417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DF3D25D-CF85-4A68-8141-D533AE3365D4}"/>
                  </a:ext>
                </a:extLst>
              </p:cNvPr>
              <p:cNvSpPr txBox="1"/>
              <p:nvPr/>
            </p:nvSpPr>
            <p:spPr>
              <a:xfrm>
                <a:off x="240891" y="5300712"/>
                <a:ext cx="46555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n-BD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  <m:r>
                      <a:rPr lang="bn-BD" sz="320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F3D25D-CF85-4A68-8141-D533AE336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91" y="5300712"/>
                <a:ext cx="4655576" cy="584775"/>
              </a:xfrm>
              <a:prstGeom prst="rect">
                <a:avLst/>
              </a:prstGeom>
              <a:blipFill>
                <a:blip r:embed="rId7"/>
                <a:stretch>
                  <a:fillRect t="-11579" b="-36842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A0958245-06BC-499C-945C-15A67B5FC590}"/>
                  </a:ext>
                </a:extLst>
              </p:cNvPr>
              <p:cNvSpPr txBox="1"/>
              <p:nvPr/>
            </p:nvSpPr>
            <p:spPr>
              <a:xfrm>
                <a:off x="240890" y="6072569"/>
                <a:ext cx="35199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n-BD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  <m:r>
                      <a:rPr lang="bn-BD" sz="32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958245-06BC-499C-945C-15A67B5FC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90" y="6072569"/>
                <a:ext cx="3519951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43A8DFB-E2CC-4938-AA00-D499CFD1A368}"/>
              </a:ext>
            </a:extLst>
          </p:cNvPr>
          <p:cNvGrpSpPr/>
          <p:nvPr/>
        </p:nvGrpSpPr>
        <p:grpSpPr>
          <a:xfrm>
            <a:off x="4645745" y="5192239"/>
            <a:ext cx="3583857" cy="1543715"/>
            <a:chOff x="4896466" y="5113630"/>
            <a:chExt cx="3583857" cy="154371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1AF66F8-5A2C-409E-BFC8-2122F8E16ABC}"/>
                </a:ext>
              </a:extLst>
            </p:cNvPr>
            <p:cNvCxnSpPr/>
            <p:nvPr/>
          </p:nvCxnSpPr>
          <p:spPr>
            <a:xfrm>
              <a:off x="4896466" y="5113630"/>
              <a:ext cx="0" cy="154371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65C6F7A-8315-4B4E-BDB6-D960E50D1341}"/>
                </a:ext>
              </a:extLst>
            </p:cNvPr>
            <p:cNvCxnSpPr/>
            <p:nvPr/>
          </p:nvCxnSpPr>
          <p:spPr>
            <a:xfrm>
              <a:off x="4896466" y="5113630"/>
              <a:ext cx="358385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7542F6C-7F1B-4BC9-BAAD-00EE27A9136A}"/>
                  </a:ext>
                </a:extLst>
              </p:cNvPr>
              <p:cNvSpPr txBox="1"/>
              <p:nvPr/>
            </p:nvSpPr>
            <p:spPr>
              <a:xfrm>
                <a:off x="5112778" y="5300713"/>
                <a:ext cx="23351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bn-BD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bn-BD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  <m:r>
                        <a:rPr lang="bn-BD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542F6C-7F1B-4BC9-BAAD-00EE27A9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778" y="5300713"/>
                <a:ext cx="233515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25D7D91-031D-4056-BCA2-2BEE033DAEFE}"/>
                  </a:ext>
                </a:extLst>
              </p:cNvPr>
              <p:cNvSpPr txBox="1"/>
              <p:nvPr/>
            </p:nvSpPr>
            <p:spPr>
              <a:xfrm>
                <a:off x="5112777" y="5905225"/>
                <a:ext cx="9832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bn-BD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5D7D91-031D-4056-BCA2-2BEE033DA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777" y="5905225"/>
                <a:ext cx="98322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5A3E50-DE0B-49FE-80D6-9D07D341D5F9}"/>
              </a:ext>
            </a:extLst>
          </p:cNvPr>
          <p:cNvSpPr txBox="1"/>
          <p:nvPr/>
        </p:nvSpPr>
        <p:spPr>
          <a:xfrm>
            <a:off x="6194325" y="6046839"/>
            <a:ext cx="2187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latin typeface="Bradley Hand ITC" panose="03070402050302030203" pitchFamily="66" charset="0"/>
              </a:rPr>
              <a:t>(Ans)</a:t>
            </a:r>
            <a:endParaRPr lang="bn-BD" sz="4000" b="1" i="1" u="sng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5108DDB-226A-4ADE-8858-F3FFDB21992B}"/>
                  </a:ext>
                </a:extLst>
              </p:cNvPr>
              <p:cNvSpPr txBox="1"/>
              <p:nvPr/>
            </p:nvSpPr>
            <p:spPr>
              <a:xfrm>
                <a:off x="8281219" y="4089006"/>
                <a:ext cx="38099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bn-BD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bn-BD" sz="24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sSup>
                      <m:sSupPr>
                        <m:ctrlPr>
                          <a:rPr lang="bn-BD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হলে</m:t>
                    </m:r>
                    <m:r>
                      <m:rPr>
                        <m:nor/>
                      </m:rPr>
                      <a:rPr lang="bn-BD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কত?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5108DDB-226A-4ADE-8858-F3FFDB219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219" y="4089006"/>
                <a:ext cx="3809999" cy="1569660"/>
              </a:xfrm>
              <a:prstGeom prst="rect">
                <a:avLst/>
              </a:prstGeom>
              <a:blipFill rotWithShape="1">
                <a:blip r:embed="rId11"/>
                <a:stretch>
                  <a:fillRect l="-2400" t="-3113" r="-7040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4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E8E3AA8-D3AC-4B85-865F-BA3C00A88BE6}"/>
              </a:ext>
            </a:extLst>
          </p:cNvPr>
          <p:cNvGrpSpPr/>
          <p:nvPr/>
        </p:nvGrpSpPr>
        <p:grpSpPr>
          <a:xfrm>
            <a:off x="3598604" y="610226"/>
            <a:ext cx="4778479" cy="5637547"/>
            <a:chOff x="4306527" y="836997"/>
            <a:chExt cx="4778478" cy="518400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CE81F476-4C13-4286-ACE8-74E62C63B383}"/>
                </a:ext>
              </a:extLst>
            </p:cNvPr>
            <p:cNvSpPr txBox="1"/>
            <p:nvPr/>
          </p:nvSpPr>
          <p:spPr>
            <a:xfrm>
              <a:off x="4321276" y="2389239"/>
              <a:ext cx="4763729" cy="3631762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15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C4D0E8AB-952C-469E-9368-33C2DBD8B639}"/>
                </a:ext>
              </a:extLst>
            </p:cNvPr>
            <p:cNvSpPr/>
            <p:nvPr/>
          </p:nvSpPr>
          <p:spPr>
            <a:xfrm>
              <a:off x="4306527" y="836997"/>
              <a:ext cx="4763729" cy="1552241"/>
            </a:xfrm>
            <a:prstGeom prst="triangle">
              <a:avLst>
                <a:gd name="adj" fmla="val 503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/>
            </a:p>
          </p:txBody>
        </p:sp>
      </p:grpSp>
    </p:spTree>
    <p:extLst>
      <p:ext uri="{BB962C8B-B14F-4D97-AF65-F5344CB8AC3E}">
        <p14:creationId xmlns:p14="http://schemas.microsoft.com/office/powerpoint/2010/main" val="407244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73FDAE6B-A8AB-4AED-A018-0991D3BF0429}"/>
                  </a:ext>
                </a:extLst>
              </p:cNvPr>
              <p:cNvSpPr txBox="1"/>
              <p:nvPr/>
            </p:nvSpPr>
            <p:spPr>
              <a:xfrm>
                <a:off x="781665" y="1076388"/>
                <a:ext cx="1091221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</a:rPr>
                      <m:t>+</m:t>
                    </m:r>
                    <m:r>
                      <a:rPr lang="en-US" sz="4400" b="0" i="1" smtClean="0">
                        <a:latin typeface="Cambria Math"/>
                      </a:rPr>
                      <m:t>𝑧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bn-BD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4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44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sSup>
                      <m:sSupPr>
                        <m:ctrlPr>
                          <a:rPr lang="bn-BD" sz="4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bn-BD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bn-BD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bn-BD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4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হলে</m:t>
                    </m:r>
                    <m:r>
                      <m:rPr>
                        <m:nor/>
                      </m:rPr>
                      <a:rPr lang="bn-BD" sz="4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কত?</a:t>
                </a:r>
              </a:p>
              <a:p>
                <a:r>
                  <a:rPr lang="bn-BD" sz="4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4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কত?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FDAE6B-A8AB-4AED-A018-0991D3BF0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65" y="1076388"/>
                <a:ext cx="10912219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2235" t="-5460" b="-1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8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3DE5F4-C9DC-4923-B056-0666F9F85312}"/>
              </a:ext>
            </a:extLst>
          </p:cNvPr>
          <p:cNvSpPr txBox="1"/>
          <p:nvPr/>
        </p:nvSpPr>
        <p:spPr>
          <a:xfrm>
            <a:off x="3381727" y="2105561"/>
            <a:ext cx="5428547" cy="264687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34466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2350" y="0"/>
            <a:ext cx="12254350" cy="7106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02" y="1202417"/>
            <a:ext cx="1900390" cy="240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18811082">
            <a:off x="1316182" y="1967183"/>
            <a:ext cx="246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359238" y="2347593"/>
            <a:ext cx="803563" cy="296707"/>
          </a:xfrm>
          <a:prstGeom prst="rightArrow">
            <a:avLst>
              <a:gd name="adj1" fmla="val 73991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98327" y="845127"/>
            <a:ext cx="41009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সুজন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lvl="0" algn="ctr" defTabSz="914400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) </a:t>
            </a:r>
          </a:p>
          <a:p>
            <a:pPr lvl="0" algn="ctr" defTabSz="914400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ইসলামপুর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lvl="0" algn="ctr" defTabSz="914400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বিজয়নগর,ব্রাহ্মণবাড়ীয়া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lvl="0" algn="ctr" defTabSz="914400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নং01750805634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ইমেইল-mdsuzan482@gmail.com</a:t>
            </a:r>
          </a:p>
        </p:txBody>
      </p:sp>
    </p:spTree>
    <p:extLst>
      <p:ext uri="{BB962C8B-B14F-4D97-AF65-F5344CB8AC3E}">
        <p14:creationId xmlns:p14="http://schemas.microsoft.com/office/powerpoint/2010/main" val="864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473" y="1205345"/>
            <a:ext cx="2479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97528" y="2128675"/>
                <a:ext cx="9407236" cy="283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১</m:t>
                        </m:r>
                        <m:r>
                          <a:rPr lang="en-US" sz="4000" b="0" i="1" smtClean="0">
                            <a:latin typeface="Cambria Math"/>
                          </a:rPr>
                          <m:t>।</m:t>
                        </m:r>
                        <m:r>
                          <a:rPr lang="en-US" sz="4000" b="0" i="1" smtClean="0">
                            <a:latin typeface="Cambria Math"/>
                          </a:rPr>
                          <m:t>  (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40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সূত্রটি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-</a:t>
                </a:r>
              </a:p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২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।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সূত্রটির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জ্যামিতিক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-</a:t>
                </a:r>
              </a:p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৩।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সূত্রটি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প্রয়োগ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গাণিতিক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সমস্যার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8" y="2128675"/>
                <a:ext cx="9407236" cy="2831544"/>
              </a:xfrm>
              <a:prstGeom prst="rect">
                <a:avLst/>
              </a:prstGeom>
              <a:blipFill rotWithShape="1">
                <a:blip r:embed="rId2"/>
                <a:stretch>
                  <a:fillRect l="-2333" r="-65" b="-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1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সূত্র</a:t>
                </a:r>
                <a:endParaRPr lang="en-US" sz="4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8579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7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79162" y="1036814"/>
            <a:ext cx="4963709" cy="4516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75051" y="1036815"/>
            <a:ext cx="2481854" cy="223221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56905" y="1062891"/>
            <a:ext cx="1658383" cy="2232213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15287" y="1062892"/>
            <a:ext cx="823472" cy="223221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51726" y="2806895"/>
            <a:ext cx="1551380" cy="2496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44662" y="3910955"/>
            <a:ext cx="793618" cy="2491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54134" y="503321"/>
                <a:ext cx="5586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134" y="503321"/>
                <a:ext cx="55863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8000" y="503321"/>
                <a:ext cx="428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03321"/>
                <a:ext cx="42809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81550" y="503321"/>
                <a:ext cx="290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550" y="503321"/>
                <a:ext cx="29094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52800" y="2074351"/>
                <a:ext cx="360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074351"/>
                <a:ext cx="36021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41963" y="4055149"/>
                <a:ext cx="5126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63" y="4055149"/>
                <a:ext cx="51261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52800" y="5156589"/>
                <a:ext cx="360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156589"/>
                <a:ext cx="36021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31869" y="1968255"/>
                <a:ext cx="61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869" y="1968255"/>
                <a:ext cx="61920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72048" y="1889685"/>
                <a:ext cx="506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048" y="1889685"/>
                <a:ext cx="50638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360318" y="1873316"/>
                <a:ext cx="290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318" y="1873316"/>
                <a:ext cx="290945" cy="369332"/>
              </a:xfrm>
              <a:prstGeom prst="rect">
                <a:avLst/>
              </a:prstGeom>
              <a:blipFill rotWithShape="1">
                <a:blip r:embed="rId1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94214" y="3870483"/>
                <a:ext cx="4945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214" y="3870483"/>
                <a:ext cx="494513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25878" y="3870483"/>
                <a:ext cx="720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878" y="3870483"/>
                <a:ext cx="720436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381550" y="3870483"/>
                <a:ext cx="290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550" y="3870483"/>
                <a:ext cx="290945" cy="369332"/>
              </a:xfrm>
              <a:prstGeom prst="rect">
                <a:avLst/>
              </a:prstGeom>
              <a:blipFill rotWithShape="1">
                <a:blip r:embed="rId15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033451" y="4971922"/>
                <a:ext cx="4997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451" y="4971922"/>
                <a:ext cx="499752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8" y="4942425"/>
            <a:ext cx="4016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298198" y="5015505"/>
                <a:ext cx="457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198" y="5015505"/>
                <a:ext cx="45765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6487104" y="3295105"/>
            <a:ext cx="1628183" cy="1503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115288" y="3295105"/>
            <a:ext cx="823471" cy="14834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487104" y="4798732"/>
            <a:ext cx="1628183" cy="754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115287" y="4759780"/>
            <a:ext cx="823472" cy="766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6" grpId="0" animBg="1"/>
      <p:bldP spid="37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C123944F-9579-4CB7-A168-6A54974828B9}"/>
                  </a:ext>
                </a:extLst>
              </p:cNvPr>
              <p:cNvSpPr txBox="1"/>
              <p:nvPr/>
            </p:nvSpPr>
            <p:spPr>
              <a:xfrm>
                <a:off x="838380" y="472201"/>
                <a:ext cx="272747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23944F-9579-4CB7-A168-6A5497482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80" y="472201"/>
                <a:ext cx="2727478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D787A61-C7DD-4BA7-9971-F9F2DADA08DA}"/>
                  </a:ext>
                </a:extLst>
              </p:cNvPr>
              <p:cNvSpPr txBox="1"/>
              <p:nvPr/>
            </p:nvSpPr>
            <p:spPr>
              <a:xfrm>
                <a:off x="761294" y="1026199"/>
                <a:ext cx="658345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ac</m:t>
                    </m:r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bc +ac + </a:t>
                </a:r>
                <a:r>
                  <a:rPr lang="en-US" sz="36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bc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bn-BD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787A61-C7DD-4BA7-9971-F9F2DADA0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94" y="1026199"/>
                <a:ext cx="6583456" cy="1754326"/>
              </a:xfrm>
              <a:prstGeom prst="rect">
                <a:avLst/>
              </a:prstGeom>
              <a:blipFill rotWithShape="1">
                <a:blip r:embed="rId18"/>
                <a:stretch>
                  <a:fillRect l="-287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AA39000-66CA-4B5D-99A3-7511BCB4B068}"/>
                  </a:ext>
                </a:extLst>
              </p:cNvPr>
              <p:cNvSpPr txBox="1"/>
              <p:nvPr/>
            </p:nvSpPr>
            <p:spPr>
              <a:xfrm>
                <a:off x="716470" y="2973847"/>
                <a:ext cx="65156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bn-BD" sz="3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bc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</m:t>
                      </m:r>
                    </m:oMath>
                  </m:oMathPara>
                </a14:m>
                <a:endParaRPr lang="bn-BD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AA39000-66CA-4B5D-99A3-7511BCB4B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70" y="2973847"/>
                <a:ext cx="6515603" cy="64633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C5F8F7DB-C61D-40EE-A9CE-73F21700C1C3}"/>
                  </a:ext>
                </a:extLst>
              </p:cNvPr>
              <p:cNvSpPr txBox="1"/>
              <p:nvPr/>
            </p:nvSpPr>
            <p:spPr>
              <a:xfrm>
                <a:off x="3565858" y="5437277"/>
                <a:ext cx="259941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bn-BD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bn-BD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5F8F7DB-C61D-40EE-A9CE-73F21700C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858" y="5437277"/>
                <a:ext cx="2599415" cy="55399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79B65D80-0CCD-4EA0-9430-8479B0B13A79}"/>
                  </a:ext>
                </a:extLst>
              </p:cNvPr>
              <p:cNvSpPr txBox="1"/>
              <p:nvPr/>
            </p:nvSpPr>
            <p:spPr>
              <a:xfrm>
                <a:off x="3099209" y="4615242"/>
                <a:ext cx="72501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bn-BD" sz="36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bc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ac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bn-BD" sz="3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9B65D80-0CCD-4EA0-9430-8479B0B13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209" y="4615242"/>
                <a:ext cx="7250136" cy="646331"/>
              </a:xfrm>
              <a:prstGeom prst="rect">
                <a:avLst/>
              </a:prstGeom>
              <a:blipFill rotWithShape="1">
                <a:blip r:embed="rId21"/>
                <a:stretch>
                  <a:fillRect t="-19811" b="-29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FC23A2D3-F891-44F5-A028-084805207D01}"/>
                  </a:ext>
                </a:extLst>
              </p:cNvPr>
              <p:cNvSpPr txBox="1"/>
              <p:nvPr/>
            </p:nvSpPr>
            <p:spPr>
              <a:xfrm>
                <a:off x="495888" y="5382407"/>
                <a:ext cx="32567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bn-BD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bn-BD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bn-BD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BD" sz="3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C23A2D3-F891-44F5-A028-084805207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88" y="5382407"/>
                <a:ext cx="3256757" cy="64633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F2B7107F-9392-4A2C-A202-059E49762F5D}"/>
                  </a:ext>
                </a:extLst>
              </p:cNvPr>
              <p:cNvSpPr txBox="1"/>
              <p:nvPr/>
            </p:nvSpPr>
            <p:spPr>
              <a:xfrm>
                <a:off x="575187" y="4645741"/>
                <a:ext cx="267111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bn-BD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bn-BD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B7107F-9392-4A2C-A202-059E49762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87" y="4645741"/>
                <a:ext cx="2671119" cy="553998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B8732930-7589-4FA0-8FDD-BF572AD58499}"/>
                  </a:ext>
                </a:extLst>
              </p:cNvPr>
              <p:cNvSpPr txBox="1"/>
              <p:nvPr/>
            </p:nvSpPr>
            <p:spPr>
              <a:xfrm>
                <a:off x="6059489" y="5391113"/>
                <a:ext cx="39317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bc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ac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bn-BD" sz="3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8732930-7589-4FA0-8FDD-BF572AD58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489" y="5391113"/>
                <a:ext cx="3931761" cy="646331"/>
              </a:xfrm>
              <a:prstGeom prst="rect">
                <a:avLst/>
              </a:prstGeom>
              <a:blipFill rotWithShape="1">
                <a:blip r:embed="rId24"/>
                <a:stretch>
                  <a:fillRect t="-19811" b="-29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AD53FFEC-2FCD-46D0-8786-5F811C5F0F66}"/>
                  </a:ext>
                </a:extLst>
              </p:cNvPr>
              <p:cNvSpPr txBox="1"/>
              <p:nvPr/>
            </p:nvSpPr>
            <p:spPr>
              <a:xfrm>
                <a:off x="251717" y="6149574"/>
                <a:ext cx="3745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6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bc</m:t>
                      </m:r>
                      <m:r>
                        <a:rPr lang="en-US" sz="3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</m:t>
                      </m:r>
                      <m:r>
                        <a:rPr lang="en-US" sz="36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BD" sz="36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D53FFEC-2FCD-46D0-8786-5F811C5F0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17" y="6149574"/>
                <a:ext cx="3745096" cy="64633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10EF594E-BE81-4439-A7D5-861C1B3461B8}"/>
                  </a:ext>
                </a:extLst>
              </p:cNvPr>
              <p:cNvSpPr txBox="1"/>
              <p:nvPr/>
            </p:nvSpPr>
            <p:spPr>
              <a:xfrm>
                <a:off x="3752645" y="6149828"/>
                <a:ext cx="739638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bn-BD" sz="3600" i="1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bn-BD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0EF594E-BE81-4439-A7D5-861C1B346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645" y="6149828"/>
                <a:ext cx="7396387" cy="55399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36" y="74255"/>
            <a:ext cx="4606431" cy="408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24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39" grpId="0"/>
      <p:bldP spid="40" grpId="0"/>
      <p:bldP spid="41" grpId="0"/>
      <p:bldP spid="56" grpId="0"/>
      <p:bldP spid="58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287504B3-8F0E-4480-A8F9-A6D520D20563}"/>
                  </a:ext>
                </a:extLst>
              </p:cNvPr>
              <p:cNvSpPr txBox="1"/>
              <p:nvPr/>
            </p:nvSpPr>
            <p:spPr>
              <a:xfrm>
                <a:off x="879989" y="1534876"/>
                <a:ext cx="11312012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BD" sz="6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BD" sz="6600" dirty="0" smtClean="0"/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6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6600" dirty="0"/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𝑐𝑎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bn-BD" sz="6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6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6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6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6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BD" sz="6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6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6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মান নির্ণয় কর।</a:t>
                </a:r>
                <a:endParaRPr lang="bn-BD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87504B3-8F0E-4480-A8F9-A6D520D20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89" y="1534876"/>
                <a:ext cx="11312012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3664" t="-6796" b="-13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318742-B429-4D0F-918B-9A1B1F4F6ED8}"/>
              </a:ext>
            </a:extLst>
          </p:cNvPr>
          <p:cNvSpPr txBox="1"/>
          <p:nvPr/>
        </p:nvSpPr>
        <p:spPr>
          <a:xfrm>
            <a:off x="4011562" y="486698"/>
            <a:ext cx="4105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</a:p>
        </p:txBody>
      </p:sp>
    </p:spTree>
    <p:extLst>
      <p:ext uri="{BB962C8B-B14F-4D97-AF65-F5344CB8AC3E}">
        <p14:creationId xmlns:p14="http://schemas.microsoft.com/office/powerpoint/2010/main" val="79052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6B0C29-89FD-4855-A709-AA97D5ECE3E6}"/>
              </a:ext>
            </a:extLst>
          </p:cNvPr>
          <p:cNvSpPr txBox="1"/>
          <p:nvPr/>
        </p:nvSpPr>
        <p:spPr>
          <a:xfrm>
            <a:off x="3763049" y="838646"/>
            <a:ext cx="4336027" cy="923330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জানা প্রয়োজন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60A7035D-DB77-4D60-B7A5-E2663887E32C}"/>
                  </a:ext>
                </a:extLst>
              </p:cNvPr>
              <p:cNvSpPr txBox="1"/>
              <p:nvPr/>
            </p:nvSpPr>
            <p:spPr>
              <a:xfrm>
                <a:off x="1262806" y="4497502"/>
                <a:ext cx="3256757" cy="72000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bn-BD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bn-BD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bn-BD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BD" sz="36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A7035D-DB77-4D60-B7A5-E2663887E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806" y="4497502"/>
                <a:ext cx="3256757" cy="72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FCE23A5F-1C90-4A23-9254-00AAAEECBB63}"/>
                  </a:ext>
                </a:extLst>
              </p:cNvPr>
              <p:cNvSpPr txBox="1"/>
              <p:nvPr/>
            </p:nvSpPr>
            <p:spPr>
              <a:xfrm>
                <a:off x="4308748" y="4497501"/>
                <a:ext cx="2727478" cy="72000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bn-BD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bn-BD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E23A5F-1C90-4A23-9254-00AAAEECB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748" y="4497501"/>
                <a:ext cx="2727478" cy="72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A737308F-0457-4612-A196-FF5936C3D71F}"/>
                  </a:ext>
                </a:extLst>
              </p:cNvPr>
              <p:cNvSpPr txBox="1"/>
              <p:nvPr/>
            </p:nvSpPr>
            <p:spPr>
              <a:xfrm>
                <a:off x="7036226" y="4497501"/>
                <a:ext cx="3931761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bc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ac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bn-BD" sz="36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737308F-0457-4612-A196-FF5936C3D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226" y="4497501"/>
                <a:ext cx="3931761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9811" b="-29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B033FAA-6FAA-435C-9BB4-2455CBEDD2FB}"/>
                  </a:ext>
                </a:extLst>
              </p:cNvPr>
              <p:cNvSpPr txBox="1"/>
              <p:nvPr/>
            </p:nvSpPr>
            <p:spPr>
              <a:xfrm>
                <a:off x="1262806" y="2195552"/>
                <a:ext cx="9705181" cy="132343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BD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𝑐𝑎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BD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</a:t>
                </a:r>
                <a:endParaRPr lang="bn-BD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B033FAA-6FAA-435C-9BB4-2455CBEDD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806" y="2195552"/>
                <a:ext cx="9705181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1884" t="-6452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8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0BD95A-A8CB-49DE-85D9-F8DCF52F4B46}"/>
              </a:ext>
            </a:extLst>
          </p:cNvPr>
          <p:cNvSpPr txBox="1"/>
          <p:nvPr/>
        </p:nvSpPr>
        <p:spPr>
          <a:xfrm>
            <a:off x="2136059" y="383459"/>
            <a:ext cx="791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এর সমাধান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8D623CB0-E589-418E-9EE7-8BB1504C67B7}"/>
                  </a:ext>
                </a:extLst>
              </p:cNvPr>
              <p:cNvSpPr txBox="1"/>
              <p:nvPr/>
            </p:nvSpPr>
            <p:spPr>
              <a:xfrm>
                <a:off x="882446" y="1214456"/>
                <a:ext cx="537087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bn-BD" sz="32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623CB0-E589-418E-9EE7-8BB1504C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46" y="1214456"/>
                <a:ext cx="5370871" cy="1077218"/>
              </a:xfrm>
              <a:prstGeom prst="rect">
                <a:avLst/>
              </a:prstGeom>
              <a:blipFill>
                <a:blip r:embed="rId2"/>
                <a:stretch>
                  <a:fillRect l="-2951" t="-7345" b="-18079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A7DF8A09-FF5E-44A0-9CC6-7A65EA501F9C}"/>
                  </a:ext>
                </a:extLst>
              </p:cNvPr>
              <p:cNvSpPr/>
              <p:nvPr/>
            </p:nvSpPr>
            <p:spPr>
              <a:xfrm>
                <a:off x="1699651" y="2246074"/>
                <a:ext cx="41404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endParaRPr lang="bn-BD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DF8A09-FF5E-44A0-9CC6-7A65EA501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651" y="2246074"/>
                <a:ext cx="4140492" cy="584775"/>
              </a:xfrm>
              <a:prstGeom prst="rect">
                <a:avLst/>
              </a:prstGeom>
              <a:blipFill>
                <a:blip r:embed="rId3"/>
                <a:stretch>
                  <a:fillRect l="-3829" t="-13542" b="-33333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515F88-7CE6-4E00-A080-C8DB9159C165}"/>
              </a:ext>
            </a:extLst>
          </p:cNvPr>
          <p:cNvSpPr txBox="1"/>
          <p:nvPr/>
        </p:nvSpPr>
        <p:spPr>
          <a:xfrm>
            <a:off x="882444" y="2851601"/>
            <a:ext cx="381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36A0CFB-D64B-46CB-92A8-306C20194B20}"/>
                  </a:ext>
                </a:extLst>
              </p:cNvPr>
              <p:cNvSpPr txBox="1"/>
              <p:nvPr/>
            </p:nvSpPr>
            <p:spPr>
              <a:xfrm>
                <a:off x="2136059" y="3278032"/>
                <a:ext cx="32567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BD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6A0CFB-D64B-46CB-92A8-306C20194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059" y="3278032"/>
                <a:ext cx="32567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E105A31-55C6-4B7A-86EA-A11132245438}"/>
                  </a:ext>
                </a:extLst>
              </p:cNvPr>
              <p:cNvSpPr txBox="1"/>
              <p:nvPr/>
            </p:nvSpPr>
            <p:spPr>
              <a:xfrm>
                <a:off x="5166200" y="3308468"/>
                <a:ext cx="272747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105A31-55C6-4B7A-86EA-A11132245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200" y="3308468"/>
                <a:ext cx="272747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112C7C2-66AF-4624-A935-2DDC77D72F56}"/>
                  </a:ext>
                </a:extLst>
              </p:cNvPr>
              <p:cNvSpPr txBox="1"/>
              <p:nvPr/>
            </p:nvSpPr>
            <p:spPr>
              <a:xfrm>
                <a:off x="7732420" y="3262302"/>
                <a:ext cx="39317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bc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bn-BD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12C7C2-66AF-4624-A935-2DDC77D72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420" y="3262302"/>
                <a:ext cx="393176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9A1A9981-808A-426F-8B98-A8E2452D0C62}"/>
                  </a:ext>
                </a:extLst>
              </p:cNvPr>
              <p:cNvSpPr/>
              <p:nvPr/>
            </p:nvSpPr>
            <p:spPr>
              <a:xfrm>
                <a:off x="4702277" y="3954801"/>
                <a:ext cx="7360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1A9981-808A-426F-8B98-A8E2452D0C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277" y="3954801"/>
                <a:ext cx="73609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9DA35DD1-8959-4693-870A-A38E2F95D6DA}"/>
                  </a:ext>
                </a:extLst>
              </p:cNvPr>
              <p:cNvSpPr txBox="1"/>
              <p:nvPr/>
            </p:nvSpPr>
            <p:spPr>
              <a:xfrm>
                <a:off x="5166201" y="3946443"/>
                <a:ext cx="11300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A35DD1-8959-4693-870A-A38E2F95D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201" y="3946443"/>
                <a:ext cx="113005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E88DA56-ABF8-4EB0-8E71-4A66337FE267}"/>
                  </a:ext>
                </a:extLst>
              </p:cNvPr>
              <p:cNvSpPr txBox="1"/>
              <p:nvPr/>
            </p:nvSpPr>
            <p:spPr>
              <a:xfrm>
                <a:off x="6225456" y="3900618"/>
                <a:ext cx="39317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31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bn-BD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88DA56-ABF8-4EB0-8E71-4A66337FE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456" y="3900618"/>
                <a:ext cx="393176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61B4E55F-FB3F-4227-BABB-DDB0F621990B}"/>
                  </a:ext>
                </a:extLst>
              </p:cNvPr>
              <p:cNvSpPr/>
              <p:nvPr/>
            </p:nvSpPr>
            <p:spPr>
              <a:xfrm>
                <a:off x="4773077" y="4638601"/>
                <a:ext cx="7360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B4E55F-FB3F-4227-BABB-DDB0F62199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077" y="4638601"/>
                <a:ext cx="73609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AAA9761-2339-4522-8416-4F72B0696A85}"/>
                  </a:ext>
                </a:extLst>
              </p:cNvPr>
              <p:cNvSpPr txBox="1"/>
              <p:nvPr/>
            </p:nvSpPr>
            <p:spPr>
              <a:xfrm>
                <a:off x="5236999" y="4630244"/>
                <a:ext cx="7854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>
                          <a:latin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AA9761-2339-4522-8416-4F72B0696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999" y="4630244"/>
                <a:ext cx="785471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C135F18-3904-4DDC-B2B6-A9714455F0DB}"/>
                  </a:ext>
                </a:extLst>
              </p:cNvPr>
              <p:cNvSpPr txBox="1"/>
              <p:nvPr/>
            </p:nvSpPr>
            <p:spPr>
              <a:xfrm>
                <a:off x="5927798" y="4628582"/>
                <a:ext cx="39317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62</m:t>
                      </m:r>
                    </m:oMath>
                  </m:oMathPara>
                </a14:m>
                <a:endParaRPr lang="bn-BD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135F18-3904-4DDC-B2B6-A9714455F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798" y="4628582"/>
                <a:ext cx="3931761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5DF4C104-6900-4CAB-A5CF-F599FBDA5F32}"/>
                  </a:ext>
                </a:extLst>
              </p:cNvPr>
              <p:cNvSpPr/>
              <p:nvPr/>
            </p:nvSpPr>
            <p:spPr>
              <a:xfrm>
                <a:off x="4892518" y="5231733"/>
                <a:ext cx="10567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19</a:t>
                </a:r>
                <a:endParaRPr lang="bn-BD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DF4C104-6900-4CAB-A5CF-F599FBDA5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518" y="5231733"/>
                <a:ext cx="1056700" cy="584775"/>
              </a:xfrm>
              <a:prstGeom prst="rect">
                <a:avLst/>
              </a:prstGeom>
              <a:blipFill>
                <a:blip r:embed="rId13"/>
                <a:stretch>
                  <a:fillRect t="-16667" r="-13873" b="-30208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12F7B616-11FD-46F1-8E78-120D204E75DF}"/>
                  </a:ext>
                </a:extLst>
              </p:cNvPr>
              <p:cNvSpPr txBox="1"/>
              <p:nvPr/>
            </p:nvSpPr>
            <p:spPr>
              <a:xfrm>
                <a:off x="1828802" y="5974978"/>
                <a:ext cx="36803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bn-BD" sz="3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bn-BD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bn-BD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F7B616-11FD-46F1-8E78-120D204E7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2" y="5974978"/>
                <a:ext cx="3680375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7C8B383-C312-4A96-BAD2-379563851714}"/>
              </a:ext>
            </a:extLst>
          </p:cNvPr>
          <p:cNvSpPr/>
          <p:nvPr/>
        </p:nvSpPr>
        <p:spPr>
          <a:xfrm>
            <a:off x="5237001" y="6005757"/>
            <a:ext cx="636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19</a:t>
            </a:r>
            <a:endParaRPr lang="bn-BD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9D75879-AD3D-49FC-9794-0629C13484F2}"/>
              </a:ext>
            </a:extLst>
          </p:cNvPr>
          <p:cNvSpPr txBox="1"/>
          <p:nvPr/>
        </p:nvSpPr>
        <p:spPr>
          <a:xfrm>
            <a:off x="6132514" y="5976858"/>
            <a:ext cx="1983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lackadder ITC" panose="04020505051007020D02" pitchFamily="82" charset="0"/>
              </a:rPr>
              <a:t>(Ans)</a:t>
            </a:r>
            <a:endParaRPr lang="bn-BD" sz="4400" dirty="0">
              <a:latin typeface="Blackadder ITC" panose="04020505051007020D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8EBEB41D-CE74-4D53-B6DC-0D5233C04B74}"/>
                  </a:ext>
                </a:extLst>
              </p:cNvPr>
              <p:cNvSpPr txBox="1"/>
              <p:nvPr/>
            </p:nvSpPr>
            <p:spPr>
              <a:xfrm>
                <a:off x="6946490" y="1148417"/>
                <a:ext cx="5000939" cy="15081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BD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bn-BD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bn-BD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BD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bn-BD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</a:t>
                </a:r>
                <a:endParaRPr lang="bn-BD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EBEB41D-CE74-4D53-B6DC-0D5233C04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490" y="1148417"/>
                <a:ext cx="5000939" cy="1508105"/>
              </a:xfrm>
              <a:prstGeom prst="rect">
                <a:avLst/>
              </a:prstGeom>
              <a:blipFill rotWithShape="1">
                <a:blip r:embed="rId15"/>
                <a:stretch>
                  <a:fillRect l="-2561" t="-3629" b="-10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715</TotalTime>
  <Words>1315</Words>
  <Application>Microsoft Office PowerPoint</Application>
  <PresentationFormat>Custom</PresentationFormat>
  <Paragraphs>118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Integral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Biswas</dc:creator>
  <cp:lastModifiedBy>user</cp:lastModifiedBy>
  <cp:revision>85</cp:revision>
  <dcterms:created xsi:type="dcterms:W3CDTF">2020-05-10T08:12:27Z</dcterms:created>
  <dcterms:modified xsi:type="dcterms:W3CDTF">2020-05-31T05:50:25Z</dcterms:modified>
</cp:coreProperties>
</file>