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744" r:id="rId3"/>
    <p:sldMasterId id="2147483757" r:id="rId4"/>
    <p:sldMasterId id="2147483769" r:id="rId5"/>
    <p:sldMasterId id="2147483787" r:id="rId6"/>
    <p:sldMasterId id="2147483805" r:id="rId7"/>
  </p:sldMasterIdLst>
  <p:notesMasterIdLst>
    <p:notesMasterId r:id="rId33"/>
  </p:notesMasterIdLst>
  <p:sldIdLst>
    <p:sldId id="257" r:id="rId8"/>
    <p:sldId id="341" r:id="rId9"/>
    <p:sldId id="322" r:id="rId10"/>
    <p:sldId id="323" r:id="rId11"/>
    <p:sldId id="342" r:id="rId12"/>
    <p:sldId id="261" r:id="rId13"/>
    <p:sldId id="325" r:id="rId14"/>
    <p:sldId id="326" r:id="rId15"/>
    <p:sldId id="327" r:id="rId16"/>
    <p:sldId id="328" r:id="rId17"/>
    <p:sldId id="329" r:id="rId18"/>
    <p:sldId id="300" r:id="rId19"/>
    <p:sldId id="283" r:id="rId20"/>
    <p:sldId id="335" r:id="rId21"/>
    <p:sldId id="336" r:id="rId22"/>
    <p:sldId id="337" r:id="rId23"/>
    <p:sldId id="338" r:id="rId24"/>
    <p:sldId id="339" r:id="rId25"/>
    <p:sldId id="340" r:id="rId26"/>
    <p:sldId id="343" r:id="rId27"/>
    <p:sldId id="344" r:id="rId28"/>
    <p:sldId id="307" r:id="rId29"/>
    <p:sldId id="293" r:id="rId30"/>
    <p:sldId id="345" r:id="rId31"/>
    <p:sldId id="346" r:id="rId32"/>
  </p:sldIdLst>
  <p:sldSz cx="9144000" cy="6858000" type="screen4x3"/>
  <p:notesSz cx="6858000" cy="9144000"/>
  <p:embeddedFontLst>
    <p:embeddedFont>
      <p:font typeface="Verdana" pitchFamily="34" charset="0"/>
      <p:regular r:id="rId34"/>
      <p:bold r:id="rId35"/>
      <p:italic r:id="rId36"/>
      <p:boldItalic r:id="rId37"/>
    </p:embeddedFont>
    <p:embeddedFont>
      <p:font typeface="NikoshBAN" pitchFamily="2" charset="0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SutonnyMJ" pitchFamily="2" charset="0"/>
      <p:regular r:id="rId43"/>
      <p:bold r:id="rId44"/>
      <p:italic r:id="rId45"/>
      <p:boldItalic r:id="rId46"/>
    </p:embeddedFont>
    <p:embeddedFont>
      <p:font typeface="Garamond" pitchFamily="18" charset="0"/>
      <p:regular r:id="rId47"/>
      <p:bold r:id="rId48"/>
      <p:italic r:id="rId49"/>
    </p:embeddedFont>
    <p:embeddedFont>
      <p:font typeface="Calibri Light" pitchFamily="34" charset="0"/>
      <p:regular r:id="rId50"/>
      <p:italic r:id="rId51"/>
    </p:embeddedFont>
  </p:embeddedFontLst>
  <p:defaultTextStyle>
    <a:defPPr>
      <a:defRPr lang="en-US"/>
    </a:defPPr>
    <a:lvl1pPr marL="0" algn="l" defTabSz="913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3" algn="l" defTabSz="913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86" algn="l" defTabSz="913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8" algn="l" defTabSz="913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71" algn="l" defTabSz="913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64" algn="l" defTabSz="913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57" algn="l" defTabSz="913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48" algn="l" defTabSz="913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42" algn="l" defTabSz="913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00"/>
    <a:srgbClr val="CC0066"/>
    <a:srgbClr val="D60093"/>
    <a:srgbClr val="008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6.fntdata"/><Relationship Id="rId21" Type="http://schemas.openxmlformats.org/officeDocument/2006/relationships/slide" Target="slides/slide14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8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11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1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C7CDB-0EC3-4820-AC73-6F4E6BDFF35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364C7-BF11-4B43-9ED9-33B9856C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3" algn="l" defTabSz="913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86" algn="l" defTabSz="913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78" algn="l" defTabSz="913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71" algn="l" defTabSz="913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64" algn="l" defTabSz="913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57" algn="l" defTabSz="913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48" algn="l" defTabSz="913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42" algn="l" defTabSz="913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59BF4EE-D4E5-4BA7-B721-82856452C3A8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C14B0780-5904-45F7-B0CA-C1149AA9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3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E02C198D-FB7F-47C8-B142-954270036EDF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35E7529-1BD0-4F94-A421-04E04538C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724BB63-FFF5-4277-916C-4CC7C3B228BD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06DE1B0-EA99-4124-9263-5D3187C63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3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466D9BC-3B61-47D2-A547-1BEC05986E22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7410311-B69F-438F-80B7-7D406B29F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3" indent="0">
              <a:buNone/>
              <a:defRPr sz="2000" b="1"/>
            </a:lvl2pPr>
            <a:lvl3pPr marL="913986" indent="0">
              <a:buNone/>
              <a:defRPr sz="1800" b="1"/>
            </a:lvl3pPr>
            <a:lvl4pPr marL="1370978" indent="0">
              <a:buNone/>
              <a:defRPr sz="1600" b="1"/>
            </a:lvl4pPr>
            <a:lvl5pPr marL="1827971" indent="0">
              <a:buNone/>
              <a:defRPr sz="1600" b="1"/>
            </a:lvl5pPr>
            <a:lvl6pPr marL="2284964" indent="0">
              <a:buNone/>
              <a:defRPr sz="1600" b="1"/>
            </a:lvl6pPr>
            <a:lvl7pPr marL="2741957" indent="0">
              <a:buNone/>
              <a:defRPr sz="1600" b="1"/>
            </a:lvl7pPr>
            <a:lvl8pPr marL="3198948" indent="0">
              <a:buNone/>
              <a:defRPr sz="1600" b="1"/>
            </a:lvl8pPr>
            <a:lvl9pPr marL="36559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3" indent="0">
              <a:buNone/>
              <a:defRPr sz="2000" b="1"/>
            </a:lvl2pPr>
            <a:lvl3pPr marL="913986" indent="0">
              <a:buNone/>
              <a:defRPr sz="1800" b="1"/>
            </a:lvl3pPr>
            <a:lvl4pPr marL="1370978" indent="0">
              <a:buNone/>
              <a:defRPr sz="1600" b="1"/>
            </a:lvl4pPr>
            <a:lvl5pPr marL="1827971" indent="0">
              <a:buNone/>
              <a:defRPr sz="1600" b="1"/>
            </a:lvl5pPr>
            <a:lvl6pPr marL="2284964" indent="0">
              <a:buNone/>
              <a:defRPr sz="1600" b="1"/>
            </a:lvl6pPr>
            <a:lvl7pPr marL="2741957" indent="0">
              <a:buNone/>
              <a:defRPr sz="1600" b="1"/>
            </a:lvl7pPr>
            <a:lvl8pPr marL="3198948" indent="0">
              <a:buNone/>
              <a:defRPr sz="1600" b="1"/>
            </a:lvl8pPr>
            <a:lvl9pPr marL="36559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F9A97D1-8476-4324-A718-61A581150463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9ED849F-737E-48D9-8EC1-8E663B8BD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0F5F660-4139-4470-BC0D-D2CD94FFBA9B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3E8AEB5-F98B-4BF2-B50A-3CCC500C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CDBA2A4-E5D0-4DE3-946F-939C834295E2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DC6D009-9582-4684-89E7-436A3A34A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86" indent="0">
              <a:buNone/>
              <a:defRPr sz="1000"/>
            </a:lvl3pPr>
            <a:lvl4pPr marL="1370978" indent="0">
              <a:buNone/>
              <a:defRPr sz="900"/>
            </a:lvl4pPr>
            <a:lvl5pPr marL="1827971" indent="0">
              <a:buNone/>
              <a:defRPr sz="900"/>
            </a:lvl5pPr>
            <a:lvl6pPr marL="2284964" indent="0">
              <a:buNone/>
              <a:defRPr sz="900"/>
            </a:lvl6pPr>
            <a:lvl7pPr marL="2741957" indent="0">
              <a:buNone/>
              <a:defRPr sz="900"/>
            </a:lvl7pPr>
            <a:lvl8pPr marL="3198948" indent="0">
              <a:buNone/>
              <a:defRPr sz="900"/>
            </a:lvl8pPr>
            <a:lvl9pPr marL="36559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DA574D1-8630-4988-A4A5-1E7E30B2C320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15905A4-A892-4C3A-A4F4-D1369B6AE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93" indent="0">
              <a:buNone/>
              <a:defRPr sz="2800"/>
            </a:lvl2pPr>
            <a:lvl3pPr marL="913986" indent="0">
              <a:buNone/>
              <a:defRPr sz="2400"/>
            </a:lvl3pPr>
            <a:lvl4pPr marL="1370978" indent="0">
              <a:buNone/>
              <a:defRPr sz="2000"/>
            </a:lvl4pPr>
            <a:lvl5pPr marL="1827971" indent="0">
              <a:buNone/>
              <a:defRPr sz="2000"/>
            </a:lvl5pPr>
            <a:lvl6pPr marL="2284964" indent="0">
              <a:buNone/>
              <a:defRPr sz="2000"/>
            </a:lvl6pPr>
            <a:lvl7pPr marL="2741957" indent="0">
              <a:buNone/>
              <a:defRPr sz="2000"/>
            </a:lvl7pPr>
            <a:lvl8pPr marL="3198948" indent="0">
              <a:buNone/>
              <a:defRPr sz="2000"/>
            </a:lvl8pPr>
            <a:lvl9pPr marL="365594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86" indent="0">
              <a:buNone/>
              <a:defRPr sz="1000"/>
            </a:lvl3pPr>
            <a:lvl4pPr marL="1370978" indent="0">
              <a:buNone/>
              <a:defRPr sz="900"/>
            </a:lvl4pPr>
            <a:lvl5pPr marL="1827971" indent="0">
              <a:buNone/>
              <a:defRPr sz="900"/>
            </a:lvl5pPr>
            <a:lvl6pPr marL="2284964" indent="0">
              <a:buNone/>
              <a:defRPr sz="900"/>
            </a:lvl6pPr>
            <a:lvl7pPr marL="2741957" indent="0">
              <a:buNone/>
              <a:defRPr sz="900"/>
            </a:lvl7pPr>
            <a:lvl8pPr marL="3198948" indent="0">
              <a:buNone/>
              <a:defRPr sz="900"/>
            </a:lvl8pPr>
            <a:lvl9pPr marL="36559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9A9F3B0-E115-4BEC-964F-B390FFB9AC48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F5A843F-B2E7-4744-9068-8C8BCA50A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06C876E-30C1-4193-8B65-1631BFDFBD8F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E3CA55D-AA4C-490C-81DB-F6E0D7268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8E6DE9D-5E24-44F2-B1EB-4D7FD2B69802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948ED99-D608-45BB-8B2E-E2A3DB505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795413-B4B9-4947-83DE-34E83C3D30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140CE-EBD6-4155-88B2-A30E8DF0512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AD7329-BF9E-4CA2-B569-AC167C45780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7738D-7E5D-41D9-8E98-FAEBAD349C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BBC50E-0A8E-4A4D-A318-C266151917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3DAB6-C3FD-4295-A352-D8970019CD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CB7BFA-996A-4DCF-AAE0-9529BEEBE1D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58BE2C-BA2C-4EB6-A4A7-C01F5A4C839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37AEF-519B-43F7-8B34-FA6E6D7AB6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5D3D5-E195-42C7-B0FB-D16C659E7D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3C80B-7948-4959-A953-6103F9187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CB9E1E-B466-44EB-B1BC-EA377EB1EC7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7A4BC7-7808-4BE5-BFD5-9C41475AF10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BC730F-F796-4AF3-BF69-6C8DA6874D8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788A20-DFFA-40A4-9295-4A20E8AE6EB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3B5327-B845-49FB-A4B6-C460A2A15E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95D95-DC3F-4849-A4AB-2128BE6148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BA814-9C0E-40F6-BB0E-BB90F9D183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FB36B2-CC91-4223-9A0C-06FDB66318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45AF6-064D-4F7A-A68C-7EEA7045C12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8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04471-FD3C-498A-B8A1-1976357E9A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B0D258-ED85-45AB-8C27-441035589E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EC141-1FC2-4E05-BC1B-5A6DBD1E4DA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5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9CCF3A-B04A-4033-8388-CAB3CC15C7D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70498"/>
      </p:ext>
    </p:extLst>
  </p:cSld>
  <p:clrMapOvr>
    <a:masterClrMapping/>
  </p:clrMapOvr>
  <p:transition spd="slow" advClick="0" advTm="0"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BAE3D-DC9B-4B40-9CE8-4625A9FA8D4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22455"/>
      </p:ext>
    </p:extLst>
  </p:cSld>
  <p:clrMapOvr>
    <a:masterClrMapping/>
  </p:clrMapOvr>
  <p:transition spd="slow" advClick="0" advTm="0"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4DE7F-543F-417E-A76C-77E5245BE094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78532"/>
      </p:ext>
    </p:extLst>
  </p:cSld>
  <p:clrMapOvr>
    <a:masterClrMapping/>
  </p:clrMapOvr>
  <p:transition spd="slow" advClick="0" advTm="0">
    <p:blinds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419767-548A-4564-A5FE-51A2CFACD7C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45303"/>
      </p:ext>
    </p:extLst>
  </p:cSld>
  <p:clrMapOvr>
    <a:masterClrMapping/>
  </p:clrMapOvr>
  <p:transition spd="slow" advClick="0" advTm="0"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03CE1C-8C29-4E68-B443-F51402E93BD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04508"/>
      </p:ext>
    </p:extLst>
  </p:cSld>
  <p:clrMapOvr>
    <a:masterClrMapping/>
  </p:clrMapOvr>
  <p:transition spd="slow" advClick="0" advTm="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60B4F2-AE27-44CB-9785-381CE961E1D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83409"/>
      </p:ext>
    </p:extLst>
  </p:cSld>
  <p:clrMapOvr>
    <a:masterClrMapping/>
  </p:clrMapOvr>
  <p:transition spd="slow" advClick="0" advTm="0"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F13ED-5A68-4095-97D7-7616F7F70B1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50669"/>
      </p:ext>
    </p:extLst>
  </p:cSld>
  <p:clrMapOvr>
    <a:masterClrMapping/>
  </p:clrMapOvr>
  <p:transition spd="slow" advClick="0" advTm="0"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A1E0B-D7B2-41FD-8BAD-C528852275D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28250"/>
      </p:ext>
    </p:extLst>
  </p:cSld>
  <p:clrMapOvr>
    <a:masterClrMapping/>
  </p:clrMapOvr>
  <p:transition spd="slow" advClick="0" advTm="0">
    <p:blinds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82F6AA-4847-4CFC-A60C-332401E0284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06524"/>
      </p:ext>
    </p:extLst>
  </p:cSld>
  <p:clrMapOvr>
    <a:masterClrMapping/>
  </p:clrMapOvr>
  <p:transition spd="slow" advClick="0" advTm="0"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D44EFD-BE71-4752-B59E-38593BA6DB1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9794"/>
      </p:ext>
    </p:extLst>
  </p:cSld>
  <p:clrMapOvr>
    <a:masterClrMapping/>
  </p:clrMapOvr>
  <p:transition spd="slow" advClick="0" advTm="0"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CBB4F6-B0BD-4B93-A4EF-3A6309D1049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98410"/>
      </p:ext>
    </p:extLst>
  </p:cSld>
  <p:clrMapOvr>
    <a:masterClrMapping/>
  </p:clrMapOvr>
  <p:transition spd="slow" advClick="0" advTm="0"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7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044" y="5054600"/>
            <a:ext cx="673894" cy="2794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24EEE-2B61-4FDD-A285-2D7F77EDD92D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669" y="5054600"/>
            <a:ext cx="4064794" cy="2794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519" y="5054600"/>
            <a:ext cx="413147" cy="2794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68E70-7E87-4A5B-859D-3A15367731F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4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8732" y="2354263"/>
            <a:ext cx="65948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964A5-7858-4F68-9691-D06EA5FA2DAA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07D07-0081-488E-AD67-BF159E03D391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7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8732" y="3598863"/>
            <a:ext cx="65948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FDFA1-05EC-4A85-8F1D-0A5E1D5E5D7A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F88FD-A3D2-4D7E-9ACA-9A82F909D210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0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8732" y="2355850"/>
            <a:ext cx="65948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21972-6754-4305-85FB-DE07D63F4C65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028D2-2319-4652-8D31-7A36E580BA6A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1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3" indent="0">
              <a:buNone/>
              <a:defRPr sz="2000" b="1"/>
            </a:lvl2pPr>
            <a:lvl3pPr marL="913986" indent="0">
              <a:buNone/>
              <a:defRPr sz="1800" b="1"/>
            </a:lvl3pPr>
            <a:lvl4pPr marL="1370978" indent="0">
              <a:buNone/>
              <a:defRPr sz="1600" b="1"/>
            </a:lvl4pPr>
            <a:lvl5pPr marL="1827971" indent="0">
              <a:buNone/>
              <a:defRPr sz="1600" b="1"/>
            </a:lvl5pPr>
            <a:lvl6pPr marL="2284964" indent="0">
              <a:buNone/>
              <a:defRPr sz="1600" b="1"/>
            </a:lvl6pPr>
            <a:lvl7pPr marL="2741957" indent="0">
              <a:buNone/>
              <a:defRPr sz="1600" b="1"/>
            </a:lvl7pPr>
            <a:lvl8pPr marL="3198948" indent="0">
              <a:buNone/>
              <a:defRPr sz="1600" b="1"/>
            </a:lvl8pPr>
            <a:lvl9pPr marL="36559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3" indent="0">
              <a:buNone/>
              <a:defRPr sz="2000" b="1"/>
            </a:lvl2pPr>
            <a:lvl3pPr marL="913986" indent="0">
              <a:buNone/>
              <a:defRPr sz="1800" b="1"/>
            </a:lvl3pPr>
            <a:lvl4pPr marL="1370978" indent="0">
              <a:buNone/>
              <a:defRPr sz="1600" b="1"/>
            </a:lvl4pPr>
            <a:lvl5pPr marL="1827971" indent="0">
              <a:buNone/>
              <a:defRPr sz="1600" b="1"/>
            </a:lvl5pPr>
            <a:lvl6pPr marL="2284964" indent="0">
              <a:buNone/>
              <a:defRPr sz="1600" b="1"/>
            </a:lvl6pPr>
            <a:lvl7pPr marL="2741957" indent="0">
              <a:buNone/>
              <a:defRPr sz="1600" b="1"/>
            </a:lvl7pPr>
            <a:lvl8pPr marL="3198948" indent="0">
              <a:buNone/>
              <a:defRPr sz="1600" b="1"/>
            </a:lvl8pPr>
            <a:lvl9pPr marL="36559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732" y="2354263"/>
            <a:ext cx="65948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F4C34-F4DF-433E-87F7-B07EC63F8B73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6198F7-48FB-4CEF-BAD9-D0B5DD4F98B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8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8732" y="2354263"/>
            <a:ext cx="65948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E79C8-3190-4D01-B89D-E5EEC1A1C598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55EBE-08B6-4447-959C-0778A35C76C6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6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BB6AD-8454-41F1-B94E-A9B7F45B63B6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9AF3C-B813-42B4-A0BA-D1DEA752A38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3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8731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9CC1F-E6DD-4E6E-811A-8CB35BF698C9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20120-0985-4FA1-9650-B44B3AF53A90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29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10617-B736-4D14-A85E-E3BA734A1AF0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D19D0-D07D-4426-A0F5-938193D1370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1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AD522-0643-45B6-B244-81C3370EB25F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FD7DF-0510-4041-90D5-511995983A28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18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8731" y="4140200"/>
            <a:ext cx="66055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0211-5608-4E52-A129-E0E5DC88F8E3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448F9-AA76-4848-8E6E-B665812E839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3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0106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3097" y="2827339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8732" y="4140200"/>
            <a:ext cx="65948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8AF56-E702-4A70-A85C-6736A6CB2238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E5DA8-B53F-4C4A-84A6-76A23A51F8CC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4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09F28-C6C1-4A0B-90B6-F93313B53958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ABA30-D03B-45FC-9602-4C0758F59664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492" y="896938"/>
            <a:ext cx="45839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49766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8732" y="3429000"/>
            <a:ext cx="65948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F58D6-1D63-47E5-9AB1-C7387E425173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D7BA4-609E-49EF-BD83-C32D60F0949C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8731" y="3429000"/>
            <a:ext cx="66055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C0B17-C71A-4E98-875D-E60A76A2CB46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335EA-4533-4260-952F-3FA1FB5C6147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8731" y="2354263"/>
            <a:ext cx="66055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A38AA-DBE0-498B-94DD-6B84424C4FE0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E69E3-1873-4C3B-AE1D-38D01EB4FFB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9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019" y="906464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AE473-B518-45F0-ACD2-74CD6F58A110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9ECBB-C6F1-4647-98DD-63CA7588CDC6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4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7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044" y="5054600"/>
            <a:ext cx="673894" cy="2794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24EEE-2B61-4FDD-A285-2D7F77EDD92D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669" y="5054600"/>
            <a:ext cx="4064794" cy="2794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519" y="5054600"/>
            <a:ext cx="413147" cy="2794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68E70-7E87-4A5B-859D-3A15367731F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8732" y="2354263"/>
            <a:ext cx="65948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964A5-7858-4F68-9691-D06EA5FA2DAA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07D07-0081-488E-AD67-BF159E03D391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47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8732" y="3598863"/>
            <a:ext cx="65948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FDFA1-05EC-4A85-8F1D-0A5E1D5E5D7A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F88FD-A3D2-4D7E-9ACA-9A82F909D210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88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8732" y="2355850"/>
            <a:ext cx="65948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21972-6754-4305-85FB-DE07D63F4C65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028D2-2319-4652-8D31-7A36E580BA6A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3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732" y="2354263"/>
            <a:ext cx="65948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F4C34-F4DF-433E-87F7-B07EC63F8B73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6198F7-48FB-4CEF-BAD9-D0B5DD4F98B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27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8732" y="2354263"/>
            <a:ext cx="65948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E79C8-3190-4D01-B89D-E5EEC1A1C598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55EBE-08B6-4447-959C-0778A35C76C6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1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BB6AD-8454-41F1-B94E-A9B7F45B63B6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9AF3C-B813-42B4-A0BA-D1DEA752A38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6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8731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9CC1F-E6DD-4E6E-811A-8CB35BF698C9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20120-0985-4FA1-9650-B44B3AF53A90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5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10617-B736-4D14-A85E-E3BA734A1AF0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D19D0-D07D-4426-A0F5-938193D1370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AD522-0643-45B6-B244-81C3370EB25F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FD7DF-0510-4041-90D5-511995983A28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1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8731" y="4140200"/>
            <a:ext cx="66055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0211-5608-4E52-A129-E0E5DC88F8E3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448F9-AA76-4848-8E6E-B665812E839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6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0106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3097" y="2827339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8732" y="4140200"/>
            <a:ext cx="65948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8AF56-E702-4A70-A85C-6736A6CB2238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E5DA8-B53F-4C4A-84A6-76A23A51F8CC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09F28-C6C1-4A0B-90B6-F93313B53958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ABA30-D03B-45FC-9602-4C0758F59664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1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492" y="896938"/>
            <a:ext cx="45839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49766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8732" y="3429000"/>
            <a:ext cx="65948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F58D6-1D63-47E5-9AB1-C7387E425173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D7BA4-609E-49EF-BD83-C32D60F0949C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5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8731" y="3429000"/>
            <a:ext cx="66055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C0B17-C71A-4E98-875D-E60A76A2CB46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335EA-4533-4260-952F-3FA1FB5C6147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4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8731" y="2354263"/>
            <a:ext cx="66055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A38AA-DBE0-498B-94DD-6B84424C4FE0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E69E3-1873-4C3B-AE1D-38D01EB4FFB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3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019" y="906464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AE473-B518-45F0-ACD2-74CD6F58A110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9ECBB-C6F1-4647-98DD-63CA7588CDC6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7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86" indent="0">
              <a:buNone/>
              <a:defRPr sz="1000"/>
            </a:lvl3pPr>
            <a:lvl4pPr marL="1370978" indent="0">
              <a:buNone/>
              <a:defRPr sz="900"/>
            </a:lvl4pPr>
            <a:lvl5pPr marL="1827971" indent="0">
              <a:buNone/>
              <a:defRPr sz="900"/>
            </a:lvl5pPr>
            <a:lvl6pPr marL="2284964" indent="0">
              <a:buNone/>
              <a:defRPr sz="900"/>
            </a:lvl6pPr>
            <a:lvl7pPr marL="2741957" indent="0">
              <a:buNone/>
              <a:defRPr sz="900"/>
            </a:lvl7pPr>
            <a:lvl8pPr marL="3198948" indent="0">
              <a:buNone/>
              <a:defRPr sz="900"/>
            </a:lvl8pPr>
            <a:lvl9pPr marL="36559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38BB2-5170-406F-806D-F1054EB5FB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0CBA3-B85F-45FB-A487-19D0B381B6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031653"/>
      </p:ext>
    </p:extLst>
  </p:cSld>
  <p:clrMapOvr>
    <a:masterClrMapping/>
  </p:clrMapOvr>
  <p:transition spd="slow" advClick="0" advTm="0">
    <p:blinds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D67684-5697-4AE1-A270-841E4515B2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8A58B-0434-40C5-9922-0315414E1D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765962"/>
      </p:ext>
    </p:extLst>
  </p:cSld>
  <p:clrMapOvr>
    <a:masterClrMapping/>
  </p:clrMapOvr>
  <p:transition spd="slow" advClick="0" advTm="0">
    <p:blinds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07D08-2EE5-4853-8EAB-FA9B7B80049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099777-C4CB-4408-B11A-C2BF30E532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358237"/>
      </p:ext>
    </p:extLst>
  </p:cSld>
  <p:clrMapOvr>
    <a:masterClrMapping/>
  </p:clrMapOvr>
  <p:transition spd="slow" advClick="0" advTm="0">
    <p:blinds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644A0-917E-49A6-AF3F-BF69C4211E9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19F25-34CC-4274-BCF2-1502B0FF55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862497"/>
      </p:ext>
    </p:extLst>
  </p:cSld>
  <p:clrMapOvr>
    <a:masterClrMapping/>
  </p:clrMapOvr>
  <p:transition spd="slow" advClick="0" advTm="0">
    <p:blinds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8A5CC-4F3F-4DBC-A54E-C655B2EAF34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E8E3A-F5FD-4F60-820B-E657D324AE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461590"/>
      </p:ext>
    </p:extLst>
  </p:cSld>
  <p:clrMapOvr>
    <a:masterClrMapping/>
  </p:clrMapOvr>
  <p:transition spd="slow" advClick="0" advTm="0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BC842-3321-455D-9B6A-F14123A8E72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356E-59E9-4A6F-A155-4D5CF27CEF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88514"/>
      </p:ext>
    </p:extLst>
  </p:cSld>
  <p:clrMapOvr>
    <a:masterClrMapping/>
  </p:clrMapOvr>
  <p:transition spd="slow" advClick="0" advTm="0">
    <p:blinds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C332F-4634-4886-B0F9-A1DEC855E2B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39815-CCFC-4208-86B3-BE6D93EE93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221734"/>
      </p:ext>
    </p:extLst>
  </p:cSld>
  <p:clrMapOvr>
    <a:masterClrMapping/>
  </p:clrMapOvr>
  <p:transition spd="slow" advClick="0" advTm="0">
    <p:blinds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52271-3C59-4381-A922-4D4E6DBCA4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C61D0-8753-4878-B1A9-5A272FB7B2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221133"/>
      </p:ext>
    </p:extLst>
  </p:cSld>
  <p:clrMapOvr>
    <a:masterClrMapping/>
  </p:clrMapOvr>
  <p:transition spd="slow" advClick="0" advTm="0">
    <p:blinds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BE304-8E4A-4E37-A129-D6EF20167F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2E6AD-D535-4598-9EFD-7B6236E174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728274"/>
      </p:ext>
    </p:extLst>
  </p:cSld>
  <p:clrMapOvr>
    <a:masterClrMapping/>
  </p:clrMapOvr>
  <p:transition spd="slow" advClick="0" advTm="0">
    <p:blinds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282CA-7EF7-4F92-912A-BE8B2DF91E6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76985-0BC5-4155-9F79-5C44A68B88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32980"/>
      </p:ext>
    </p:extLst>
  </p:cSld>
  <p:clrMapOvr>
    <a:masterClrMapping/>
  </p:clrMapOvr>
  <p:transition spd="slow" advClick="0" advTm="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93" indent="0">
              <a:buNone/>
              <a:defRPr sz="2800"/>
            </a:lvl2pPr>
            <a:lvl3pPr marL="913986" indent="0">
              <a:buNone/>
              <a:defRPr sz="2400"/>
            </a:lvl3pPr>
            <a:lvl4pPr marL="1370978" indent="0">
              <a:buNone/>
              <a:defRPr sz="2000"/>
            </a:lvl4pPr>
            <a:lvl5pPr marL="1827971" indent="0">
              <a:buNone/>
              <a:defRPr sz="2000"/>
            </a:lvl5pPr>
            <a:lvl6pPr marL="2284964" indent="0">
              <a:buNone/>
              <a:defRPr sz="2000"/>
            </a:lvl6pPr>
            <a:lvl7pPr marL="2741957" indent="0">
              <a:buNone/>
              <a:defRPr sz="2000"/>
            </a:lvl7pPr>
            <a:lvl8pPr marL="3198948" indent="0">
              <a:buNone/>
              <a:defRPr sz="2000"/>
            </a:lvl8pPr>
            <a:lvl9pPr marL="365594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86" indent="0">
              <a:buNone/>
              <a:defRPr sz="1000"/>
            </a:lvl3pPr>
            <a:lvl4pPr marL="1370978" indent="0">
              <a:buNone/>
              <a:defRPr sz="900"/>
            </a:lvl4pPr>
            <a:lvl5pPr marL="1827971" indent="0">
              <a:buNone/>
              <a:defRPr sz="900"/>
            </a:lvl5pPr>
            <a:lvl6pPr marL="2284964" indent="0">
              <a:buNone/>
              <a:defRPr sz="900"/>
            </a:lvl6pPr>
            <a:lvl7pPr marL="2741957" indent="0">
              <a:buNone/>
              <a:defRPr sz="900"/>
            </a:lvl7pPr>
            <a:lvl8pPr marL="3198948" indent="0">
              <a:buNone/>
              <a:defRPr sz="900"/>
            </a:lvl8pPr>
            <a:lvl9pPr marL="36559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535DF-9F48-44E1-BD75-9313BCE023F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F7B27-5C09-4143-A6CC-67095A406F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339905"/>
      </p:ext>
    </p:extLst>
  </p:cSld>
  <p:clrMapOvr>
    <a:masterClrMapping/>
  </p:clrMapOvr>
  <p:transition spd="slow" advClick="0" advTm="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8" tIns="45699" rIns="91398" bIns="456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8" tIns="45699" rIns="91398" bIns="456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39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21" algn="l" defTabSz="9139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1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5" indent="-228495" algn="l" defTabSz="9139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495" algn="l" defTabSz="9139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0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3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6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38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3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8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1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48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fld id="{8647D952-1AF2-447E-90A5-23C7DB600EE3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fld id="{90EC6E0F-FE39-4440-A346-1558E1B7F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2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5pPr>
      <a:lvl6pPr marL="4569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6pPr>
      <a:lvl7pPr marL="9139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7pPr>
      <a:lvl8pPr marL="13709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8pPr>
      <a:lvl9pPr marL="18279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9pPr>
    </p:titleStyle>
    <p:bodyStyle>
      <a:lvl1pPr marL="342744" indent="-342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1" indent="-228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5" indent="-228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0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3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6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38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3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8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1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48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5C545-48A3-47DA-891D-63234DFD0A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D51FEC-26BA-4AFF-9ABF-779C827A940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2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35604-BD4E-4B82-B1E6-FA7093B9530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utonnyMJ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utonnyMJ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1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 advClick="0" advTm="0"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9"/>
            <a:ext cx="679966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9"/>
            <a:ext cx="679966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747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28FED-EF74-445C-854B-B3B83D3D2258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9519" y="5961063"/>
            <a:ext cx="39647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A02A5-48CD-4ECB-8AE1-598B4E14EE5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9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800"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05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9"/>
            <a:ext cx="679966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9"/>
            <a:ext cx="679966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747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28FED-EF74-445C-854B-B3B83D3D2258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9519" y="5961063"/>
            <a:ext cx="39647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A02A5-48CD-4ECB-8AE1-598B4E14EE5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8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800"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05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C6FDB-7883-4948-AC6E-7BDF0EB8447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DEE55-F90C-484B-BD7A-30933BD098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36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522" y="304803"/>
            <a:ext cx="2342982" cy="110795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66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98" y="1450896"/>
            <a:ext cx="2754252" cy="377131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1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"/>
            <a:ext cx="9144000" cy="6847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" y="595104"/>
            <a:ext cx="1505456" cy="646288"/>
          </a:xfrm>
          <a:prstGeom prst="rect">
            <a:avLst/>
          </a:prstGeom>
        </p:spPr>
        <p:txBody>
          <a:bodyPr wrap="none" lIns="91398" tIns="45699" rIns="91398" bIns="45699">
            <a:spAutoFit/>
          </a:bodyPr>
          <a:lstStyle/>
          <a:p>
            <a:pPr lvl="0"/>
            <a:r>
              <a:rPr lang="bn-IN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ফলাফলঃ</a:t>
            </a:r>
            <a:endParaRPr lang="en-US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626713"/>
            <a:ext cx="5410200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লেন্স দ্বারা সৃষ্ট প্রতিবিম্বের-</a:t>
            </a:r>
            <a:endParaRPr lang="en-US" sz="3600" b="1" dirty="0">
              <a:ln w="11430"/>
              <a:gradFill>
                <a:gsLst>
                  <a:gs pos="0">
                    <a:srgbClr val="CCAF0A">
                      <a:tint val="70000"/>
                      <a:satMod val="245000"/>
                    </a:srgbClr>
                  </a:gs>
                  <a:gs pos="75000">
                    <a:srgbClr val="CCAF0A">
                      <a:tint val="90000"/>
                      <a:shade val="60000"/>
                      <a:satMod val="240000"/>
                    </a:srgbClr>
                  </a:gs>
                  <a:gs pos="100000">
                    <a:srgbClr val="CCAF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" y="1161926"/>
            <a:ext cx="5010150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অবস্থানঃ </a:t>
            </a:r>
            <a:r>
              <a:rPr lang="en-US" sz="36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 </a:t>
            </a:r>
            <a:r>
              <a:rPr lang="bn-IN" sz="36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b="1" dirty="0" err="1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2f</a:t>
            </a:r>
            <a:r>
              <a:rPr lang="en-US" sz="36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মাঝে।</a:t>
            </a:r>
            <a:endParaRPr lang="en-US" sz="3600" b="1" dirty="0">
              <a:ln w="11430"/>
              <a:gradFill>
                <a:gsLst>
                  <a:gs pos="0">
                    <a:srgbClr val="CCAF0A">
                      <a:tint val="70000"/>
                      <a:satMod val="245000"/>
                    </a:srgbClr>
                  </a:gs>
                  <a:gs pos="75000">
                    <a:srgbClr val="CCAF0A">
                      <a:tint val="90000"/>
                      <a:shade val="60000"/>
                      <a:satMod val="240000"/>
                    </a:srgbClr>
                  </a:gs>
                  <a:gs pos="100000">
                    <a:srgbClr val="CCAF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1" y="1623167"/>
            <a:ext cx="3549285" cy="646288"/>
          </a:xfrm>
          <a:prstGeom prst="rect">
            <a:avLst/>
          </a:prstGeom>
        </p:spPr>
        <p:txBody>
          <a:bodyPr wrap="none" lIns="91398" tIns="45699" rIns="91398" bIns="45699">
            <a:spAutoFit/>
          </a:bodyPr>
          <a:lstStyle/>
          <a:p>
            <a:pPr lvl="0"/>
            <a:r>
              <a:rPr lang="bn-IN" sz="36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প্রকৃতিঃ বাস্তব ও উল্টো।</a:t>
            </a:r>
            <a:endParaRPr lang="en-US" sz="3600" b="1" dirty="0">
              <a:ln w="11430"/>
              <a:gradFill>
                <a:gsLst>
                  <a:gs pos="0">
                    <a:srgbClr val="CCAF0A">
                      <a:tint val="70000"/>
                      <a:satMod val="245000"/>
                    </a:srgbClr>
                  </a:gs>
                  <a:gs pos="75000">
                    <a:srgbClr val="CCAF0A">
                      <a:tint val="90000"/>
                      <a:shade val="60000"/>
                      <a:satMod val="240000"/>
                    </a:srgbClr>
                  </a:gs>
                  <a:gs pos="100000">
                    <a:srgbClr val="CCAF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" y="2076899"/>
            <a:ext cx="4572000" cy="646288"/>
          </a:xfrm>
          <a:prstGeom prst="rect">
            <a:avLst/>
          </a:prstGeom>
        </p:spPr>
        <p:txBody>
          <a:bodyPr lIns="91398" tIns="45699" rIns="91398" bIns="45699">
            <a:spAutoFit/>
          </a:bodyPr>
          <a:lstStyle/>
          <a:p>
            <a:pPr lvl="0"/>
            <a:r>
              <a:rPr lang="bn-IN" sz="36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আকৃতিঃ লক্ষবস্তুর চেয়ে ছোট।</a:t>
            </a:r>
            <a:endParaRPr lang="en-US" sz="3600" b="1" dirty="0">
              <a:ln w="11430"/>
              <a:gradFill>
                <a:gsLst>
                  <a:gs pos="0">
                    <a:srgbClr val="CCAF0A">
                      <a:tint val="70000"/>
                      <a:satMod val="245000"/>
                    </a:srgbClr>
                  </a:gs>
                  <a:gs pos="75000">
                    <a:srgbClr val="CCAF0A">
                      <a:tint val="90000"/>
                      <a:shade val="60000"/>
                      <a:satMod val="240000"/>
                    </a:srgbClr>
                  </a:gs>
                  <a:gs pos="100000">
                    <a:srgbClr val="CCAF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749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790335"/>
            <a:ext cx="8953500" cy="12002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 লেন্সের মধ্যভাগ মোটা ও প্রান্তভাগ সরু এবং অভিসারী     ক্ষমতা সম্পন্ন তা হলো উত্তল লেন্স। নিচে লেন্স, লেন্সের প্রতীক এবং অভিসারী ধর্মের চিত্রগুলি লক্ষ কর-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21.jpg"/>
          <p:cNvPicPr>
            <a:picLocks noChangeAspect="1"/>
          </p:cNvPicPr>
          <p:nvPr/>
        </p:nvPicPr>
        <p:blipFill rotWithShape="1">
          <a:blip r:embed="rId3" cstate="print"/>
          <a:srcRect t="6617" b="6619"/>
          <a:stretch/>
        </p:blipFill>
        <p:spPr>
          <a:xfrm>
            <a:off x="3848101" y="4324353"/>
            <a:ext cx="694832" cy="1813349"/>
          </a:xfrm>
          <a:prstGeom prst="rect">
            <a:avLst/>
          </a:prstGeom>
        </p:spPr>
      </p:pic>
      <p:pic>
        <p:nvPicPr>
          <p:cNvPr id="4" name="Picture 3" descr="12.jpg"/>
          <p:cNvPicPr>
            <a:picLocks noChangeAspect="1"/>
          </p:cNvPicPr>
          <p:nvPr/>
        </p:nvPicPr>
        <p:blipFill rotWithShape="1">
          <a:blip r:embed="rId4" cstate="print"/>
          <a:srcRect b="17844"/>
          <a:stretch/>
        </p:blipFill>
        <p:spPr>
          <a:xfrm>
            <a:off x="5861476" y="4104914"/>
            <a:ext cx="3187277" cy="1967337"/>
          </a:xfrm>
          <a:prstGeom prst="rect">
            <a:avLst/>
          </a:prstGeom>
        </p:spPr>
      </p:pic>
      <p:pic>
        <p:nvPicPr>
          <p:cNvPr id="5" name="Picture 4" descr="L272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175" y="3983680"/>
            <a:ext cx="2209800" cy="220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2" y="6193484"/>
            <a:ext cx="894712" cy="461622"/>
          </a:xfrm>
          <a:prstGeom prst="rect">
            <a:avLst/>
          </a:prstGeom>
        </p:spPr>
        <p:txBody>
          <a:bodyPr wrap="none" lIns="91398" tIns="45699" rIns="91398" bIns="45699">
            <a:spAutoFit/>
          </a:bodyPr>
          <a:lstStyle/>
          <a:p>
            <a:r>
              <a:rPr lang="bn-IN" sz="2400" b="1" dirty="0">
                <a:solidFill>
                  <a:prstClr val="black"/>
                </a:solidFill>
              </a:rPr>
              <a:t>লেন্স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3" y="6193484"/>
            <a:ext cx="2339017" cy="461622"/>
          </a:xfrm>
          <a:prstGeom prst="rect">
            <a:avLst/>
          </a:prstGeom>
        </p:spPr>
        <p:txBody>
          <a:bodyPr wrap="none" lIns="91398" tIns="45699" rIns="91398" bIns="45699">
            <a:spAutoFit/>
          </a:bodyPr>
          <a:lstStyle/>
          <a:p>
            <a:r>
              <a:rPr lang="bn-IN" sz="2400" b="1" dirty="0">
                <a:solidFill>
                  <a:prstClr val="black"/>
                </a:solidFill>
              </a:rPr>
              <a:t>লেন্সের প্রতীক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6193483"/>
            <a:ext cx="3048000" cy="461622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r>
              <a:rPr lang="bn-IN" sz="2400" b="1" dirty="0">
                <a:solidFill>
                  <a:prstClr val="black"/>
                </a:solidFill>
              </a:rPr>
              <a:t>অভিসারী ধর্মের চিত্র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1295403"/>
            <a:ext cx="4419600" cy="6462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 rtlCol="0">
            <a:spAutoFit/>
          </a:bodyPr>
          <a:lstStyle/>
          <a:p>
            <a:pPr marL="285621" indent="-285621">
              <a:buFont typeface="Wingdings" pitchFamily="2" charset="2"/>
              <a:buChar char="v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উত্তল লেন্স কাকে বলে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5861476" y="685802"/>
            <a:ext cx="2614219" cy="2104534"/>
          </a:xfrm>
          <a:prstGeom prst="su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r>
              <a:rPr lang="bn-I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</a:p>
          <a:p>
            <a:pPr algn="ctr"/>
            <a:r>
              <a:rPr lang="bn-I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 কর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73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  <p:bldP spid="10" grpId="1" animBg="1"/>
    </p:bldLst>
  </p:timing>
  <p:extLst mod="1">
    <p:ext uri="{E180D4A7-C9FB-4DFB-919C-405C955672EB}">
      <p14:showEvtLst xmlns:p14="http://schemas.microsoft.com/office/powerpoint/2010/main">
        <p14:triggerEvt type="onClick" time="5148" objId="10"/>
        <p14:triggerEvt type="onClick" time="11152" objId="10"/>
        <p14:triggerEvt type="onClick" time="25671" objId="10"/>
        <p14:triggerEvt type="onClick" time="28670" objId="10"/>
        <p14:triggerEvt type="onClick" time="32015" objId="10"/>
        <p14:triggerEvt type="onClick" time="33858" objId="10"/>
        <p14:triggerEvt type="onClick" time="36984" objId="10"/>
        <p14:triggerEvt type="onClick" time="38953" objId="10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295403"/>
            <a:ext cx="5695156" cy="6462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 rtlCol="0">
            <a:spAutoFit/>
          </a:bodyPr>
          <a:lstStyle/>
          <a:p>
            <a:pPr marL="456993" indent="-456993">
              <a:buFont typeface="Wingdings" pitchFamily="2" charset="2"/>
              <a:buChar char="v"/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বাস্তব প্রতিবিম্ব বলতে কী বুঝায় 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41731"/>
            <a:ext cx="5695156" cy="399930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5791200" y="697466"/>
            <a:ext cx="3352800" cy="2929770"/>
          </a:xfrm>
          <a:prstGeom prst="su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ক্লিক কর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750" y="2679321"/>
            <a:ext cx="1200150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লক্ষবস্তু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8150" y="3195667"/>
            <a:ext cx="2552700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বাস্তব প্রতিবিম্ব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800601"/>
            <a:ext cx="8686800" cy="17542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লক্ষ্য বস্তু থেকে আগত আলোক রশ্মি গুচ্ছ লেন্সে প্রতিসরণের পর প্রকৃত মিলনের ফলে যে প্রতিবিম্ব সৃষ্টি হয় তাকে বাস্তব প্রতিবিম্ব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/>
      <p:bldP spid="13" grpId="0"/>
      <p:bldP spid="4" grpId="0" animBg="1"/>
    </p:bldLst>
  </p:timing>
  <p:extLst mod="1">
    <p:ext uri="{E180D4A7-C9FB-4DFB-919C-405C955672EB}">
      <p14:showEvtLst xmlns:p14="http://schemas.microsoft.com/office/powerpoint/2010/main">
        <p14:triggerEvt type="onClick" time="2647" objId="10"/>
        <p14:triggerEvt type="onClick" time="13643" objId="10"/>
        <p14:triggerEvt type="onClick" time="16476" objId="10"/>
        <p14:triggerEvt type="onClick" time="19173" objId="10"/>
        <p14:triggerEvt type="onClick" time="26180" objId="10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11C3_0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3" y="2057400"/>
            <a:ext cx="6810375" cy="2609850"/>
          </a:xfrm>
          <a:prstGeom prst="rect">
            <a:avLst/>
          </a:prstGeom>
        </p:spPr>
      </p:pic>
      <p:pic>
        <p:nvPicPr>
          <p:cNvPr id="3" name="Picture 2" descr="candle-03.jpg"/>
          <p:cNvPicPr>
            <a:picLocks noChangeAspect="1"/>
          </p:cNvPicPr>
          <p:nvPr/>
        </p:nvPicPr>
        <p:blipFill>
          <a:blip r:embed="rId4" cstate="print"/>
          <a:srcRect l="41049" t="17833" r="43443"/>
          <a:stretch>
            <a:fillRect/>
          </a:stretch>
        </p:blipFill>
        <p:spPr>
          <a:xfrm>
            <a:off x="1690468" y="2514601"/>
            <a:ext cx="259590" cy="91467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842868" y="2404404"/>
            <a:ext cx="2998772" cy="244424"/>
            <a:chOff x="1564978" y="2500532"/>
            <a:chExt cx="2854622" cy="1905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564978" y="2604868"/>
              <a:ext cx="2854622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 rot="5400000">
              <a:off x="2933700" y="2538632"/>
              <a:ext cx="190500" cy="1143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76400" y="3310599"/>
            <a:ext cx="6934200" cy="211457"/>
            <a:chOff x="1438428" y="3384662"/>
            <a:chExt cx="6934200" cy="211457"/>
          </a:xfrm>
        </p:grpSpPr>
        <p:grpSp>
          <p:nvGrpSpPr>
            <p:cNvPr id="19" name="Group 18"/>
            <p:cNvGrpSpPr/>
            <p:nvPr/>
          </p:nvGrpSpPr>
          <p:grpSpPr>
            <a:xfrm>
              <a:off x="1438428" y="3400864"/>
              <a:ext cx="6934200" cy="190500"/>
              <a:chOff x="1438428" y="3400864"/>
              <a:chExt cx="6934200" cy="1905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1438428" y="3491132"/>
                <a:ext cx="6934200" cy="586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Isosceles Triangle 16"/>
              <p:cNvSpPr/>
              <p:nvPr/>
            </p:nvSpPr>
            <p:spPr>
              <a:xfrm rot="5400000">
                <a:off x="2933700" y="3438964"/>
                <a:ext cx="190500" cy="1143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Isosceles Triangle 23"/>
            <p:cNvSpPr/>
            <p:nvPr/>
          </p:nvSpPr>
          <p:spPr>
            <a:xfrm rot="5238799">
              <a:off x="5758259" y="3408402"/>
              <a:ext cx="211457" cy="16397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candle-03.jpg"/>
          <p:cNvPicPr>
            <a:picLocks noChangeAspect="1"/>
          </p:cNvPicPr>
          <p:nvPr/>
        </p:nvPicPr>
        <p:blipFill>
          <a:blip r:embed="rId5" cstate="print"/>
          <a:srcRect l="41049" t="17833" r="43443"/>
          <a:stretch>
            <a:fillRect/>
          </a:stretch>
        </p:blipFill>
        <p:spPr>
          <a:xfrm rot="10800000">
            <a:off x="8229600" y="3429000"/>
            <a:ext cx="381000" cy="1143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814668" y="2528668"/>
            <a:ext cx="3505200" cy="1981200"/>
            <a:chOff x="4800691" y="2486237"/>
            <a:chExt cx="3482532" cy="201355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800691" y="2486237"/>
              <a:ext cx="3482532" cy="2013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 rot="6481716">
              <a:off x="6970988" y="3726575"/>
              <a:ext cx="205017" cy="15614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10860" y="2528668"/>
            <a:ext cx="6394940" cy="1967132"/>
            <a:chOff x="1910860" y="2528668"/>
            <a:chExt cx="6394940" cy="19671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910860" y="2528668"/>
              <a:ext cx="6394940" cy="19671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43"/>
            <p:cNvSpPr/>
            <p:nvPr/>
          </p:nvSpPr>
          <p:spPr>
            <a:xfrm rot="6776029">
              <a:off x="3188981" y="2884049"/>
              <a:ext cx="275522" cy="1577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 rot="6776029">
              <a:off x="6465583" y="3894577"/>
              <a:ext cx="275522" cy="1577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59458" y="1579699"/>
            <a:ext cx="1600200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4820524">
            <a:off x="1560926" y="2079498"/>
            <a:ext cx="397271" cy="325929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4820524">
            <a:off x="4606614" y="1788227"/>
            <a:ext cx="397547" cy="386411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30604" y="1244028"/>
            <a:ext cx="949560" cy="58473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লেন্স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4820524">
            <a:off x="8146684" y="2942437"/>
            <a:ext cx="424334" cy="34459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579008" y="2404407"/>
            <a:ext cx="2517033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বাস্তব প্রতিবিম্ব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0" y="4756032"/>
            <a:ext cx="8951836" cy="17542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 বস্তু থেকে আগত আলোক রশ্মিগুচ্ছ লেন্সে প্রতিসরণের পর প্রকৃত মিলনের ফলে যে প্রতিবিম্ব সৃষ্টি হয় তাকে বাস্তব প্রতিবিম্ব বলে। চিত্রে বাস্তব প্রতিবিম্ব সৃষ্টির কৌশল দেখানো হয়েছে।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8868" y="276912"/>
            <a:ext cx="6211132" cy="646288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বাস্তব প্রতিবিম্ব সৃষ্টির আলোক রশ্মিচিত্র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31" grpId="0" animBg="1"/>
      <p:bldP spid="33" grpId="0"/>
      <p:bldP spid="34" grpId="0" animBg="1"/>
      <p:bldP spid="35" grpId="0"/>
      <p:bldP spid="4" grpId="0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Ribbon 11">
            <a:hlinkClick r:id="rId2" action="ppaction://hlinksldjump"/>
          </p:cNvPr>
          <p:cNvSpPr/>
          <p:nvPr/>
        </p:nvSpPr>
        <p:spPr>
          <a:xfrm>
            <a:off x="1524000" y="228600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বস্তুর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গঠন প্রক্রিয়ার বিশ্লেষণ   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526841" y="3152061"/>
            <a:ext cx="1153524" cy="1130068"/>
            <a:chOff x="2368047" y="1120590"/>
            <a:chExt cx="1877228" cy="2529168"/>
          </a:xfrm>
        </p:grpSpPr>
        <p:grpSp>
          <p:nvGrpSpPr>
            <p:cNvPr id="50" name="Group 49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55" name="Rectangle 54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Moon 52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73" name="Down Ribbon 72">
            <a:hlinkClick r:id="rId2" action="ppaction://hlinksldjump"/>
          </p:cNvPr>
          <p:cNvSpPr/>
          <p:nvPr/>
        </p:nvSpPr>
        <p:spPr>
          <a:xfrm>
            <a:off x="1524000" y="228600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বস্তুর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গঠন প্রক্রিয়ার বিশ্লেষণ   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-1" y="1773188"/>
            <a:ext cx="1381155" cy="2286001"/>
            <a:chOff x="2368047" y="1120590"/>
            <a:chExt cx="1877228" cy="2529168"/>
          </a:xfrm>
        </p:grpSpPr>
        <p:grpSp>
          <p:nvGrpSpPr>
            <p:cNvPr id="75" name="Group 74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Moon 77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76" name="Oval 75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41412" y="128804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724400" y="2057101"/>
            <a:ext cx="592804" cy="2920241"/>
            <a:chOff x="4724400" y="2556098"/>
            <a:chExt cx="512663" cy="1822450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9" t="6206" r="12587" b="6577"/>
            <a:stretch/>
          </p:blipFill>
          <p:spPr bwMode="auto">
            <a:xfrm>
              <a:off x="4724400" y="2556098"/>
              <a:ext cx="512663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TextBox 85"/>
            <p:cNvSpPr txBox="1"/>
            <p:nvPr/>
          </p:nvSpPr>
          <p:spPr>
            <a:xfrm>
              <a:off x="4761820" y="3282331"/>
              <a:ext cx="469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33400" y="2923720"/>
            <a:ext cx="8382000" cy="1065456"/>
            <a:chOff x="533400" y="2923720"/>
            <a:chExt cx="8382000" cy="1065456"/>
          </a:xfrm>
        </p:grpSpPr>
        <p:grpSp>
          <p:nvGrpSpPr>
            <p:cNvPr id="88" name="Group 87"/>
            <p:cNvGrpSpPr/>
            <p:nvPr/>
          </p:nvGrpSpPr>
          <p:grpSpPr>
            <a:xfrm>
              <a:off x="533400" y="2923720"/>
              <a:ext cx="8382000" cy="1027423"/>
              <a:chOff x="533400" y="2923720"/>
              <a:chExt cx="8382000" cy="1027423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533400" y="2959186"/>
                <a:ext cx="8382000" cy="991957"/>
                <a:chOff x="533400" y="2959186"/>
                <a:chExt cx="8382000" cy="991957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33400" y="3374015"/>
                  <a:ext cx="8382000" cy="577128"/>
                  <a:chOff x="533400" y="3374015"/>
                  <a:chExt cx="8382000" cy="577128"/>
                </a:xfrm>
              </p:grpSpPr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533400" y="3374015"/>
                    <a:ext cx="8382000" cy="235479"/>
                    <a:chOff x="457200" y="3741929"/>
                    <a:chExt cx="8382000" cy="235479"/>
                  </a:xfrm>
                </p:grpSpPr>
                <p:sp>
                  <p:nvSpPr>
                    <p:cNvPr id="96" name="Isosceles Triangle 95"/>
                    <p:cNvSpPr/>
                    <p:nvPr/>
                  </p:nvSpPr>
                  <p:spPr>
                    <a:xfrm rot="5552211">
                      <a:off x="4104829" y="3791572"/>
                      <a:ext cx="222201" cy="149472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457200" y="3741929"/>
                      <a:ext cx="8382000" cy="222201"/>
                      <a:chOff x="457200" y="3337059"/>
                      <a:chExt cx="8382000" cy="222201"/>
                    </a:xfrm>
                  </p:grpSpPr>
                  <p:cxnSp>
                    <p:nvCxnSpPr>
                      <p:cNvPr id="98" name="Straight Connector 97"/>
                      <p:cNvCxnSpPr/>
                      <p:nvPr/>
                    </p:nvCxnSpPr>
                    <p:spPr>
                      <a:xfrm flipV="1">
                        <a:off x="457200" y="3429000"/>
                        <a:ext cx="8382000" cy="38323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9" name="Isosceles Triangle 98"/>
                      <p:cNvSpPr/>
                      <p:nvPr/>
                    </p:nvSpPr>
                    <p:spPr>
                      <a:xfrm rot="5552211">
                        <a:off x="6521680" y="3373424"/>
                        <a:ext cx="222201" cy="149472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3437068" y="3427923"/>
                    <a:ext cx="68924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sz="28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8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93" name="TextBox 92"/>
                <p:cNvSpPr txBox="1"/>
                <p:nvPr/>
              </p:nvSpPr>
              <p:spPr>
                <a:xfrm>
                  <a:off x="6217528" y="2959186"/>
                  <a:ext cx="5625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sz="2800" b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7636609" y="2923720"/>
                <a:ext cx="609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2106550" y="3465956"/>
              <a:ext cx="609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65377" y="2364926"/>
            <a:ext cx="4218908" cy="103834"/>
            <a:chOff x="2106550" y="5225217"/>
            <a:chExt cx="5742050" cy="232381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2106550" y="5334000"/>
              <a:ext cx="574205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Isosceles Triangle 101"/>
            <p:cNvSpPr/>
            <p:nvPr/>
          </p:nvSpPr>
          <p:spPr>
            <a:xfrm rot="5400000">
              <a:off x="4060818" y="5290713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 rot="2240801">
            <a:off x="4576202" y="3472972"/>
            <a:ext cx="3780674" cy="186333"/>
            <a:chOff x="2106550" y="5225217"/>
            <a:chExt cx="5742050" cy="232381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2106550" y="5334000"/>
              <a:ext cx="574205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Isosceles Triangle 104"/>
            <p:cNvSpPr/>
            <p:nvPr/>
          </p:nvSpPr>
          <p:spPr>
            <a:xfrm rot="5400000">
              <a:off x="4060818" y="5290713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 rot="820915">
            <a:off x="678649" y="3267379"/>
            <a:ext cx="7637313" cy="172743"/>
            <a:chOff x="2106550" y="5225217"/>
            <a:chExt cx="5742050" cy="232381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2106550" y="5334000"/>
              <a:ext cx="574205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Isosceles Triangle 107"/>
            <p:cNvSpPr/>
            <p:nvPr/>
          </p:nvSpPr>
          <p:spPr>
            <a:xfrm rot="5400000">
              <a:off x="4060818" y="5290713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" name="Picture 1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8034">
            <a:off x="7130019" y="3903446"/>
            <a:ext cx="1710049" cy="12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Down Arrow 112"/>
          <p:cNvSpPr/>
          <p:nvPr/>
        </p:nvSpPr>
        <p:spPr>
          <a:xfrm rot="10597943">
            <a:off x="638300" y="3664957"/>
            <a:ext cx="278472" cy="459567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249" y="4059353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" name="Down Arrow 113"/>
          <p:cNvSpPr/>
          <p:nvPr/>
        </p:nvSpPr>
        <p:spPr>
          <a:xfrm rot="14741702">
            <a:off x="4426745" y="4264306"/>
            <a:ext cx="225336" cy="39914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rot="3610775">
            <a:off x="3692132" y="4280483"/>
            <a:ext cx="75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Down Arrow 114"/>
          <p:cNvSpPr/>
          <p:nvPr/>
        </p:nvSpPr>
        <p:spPr>
          <a:xfrm rot="565277">
            <a:off x="6952985" y="2862446"/>
            <a:ext cx="272741" cy="45441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16" name="TextBox 115"/>
          <p:cNvSpPr txBox="1"/>
          <p:nvPr/>
        </p:nvSpPr>
        <p:spPr>
          <a:xfrm rot="650423">
            <a:off x="6462647" y="2271946"/>
            <a:ext cx="1414614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565" y="5111837"/>
            <a:ext cx="388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ফোকাস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2319" y="5466545"/>
            <a:ext cx="548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প্রকৃতিঃ বাস্তব ও উল্টো অথবা অবাস্তব ও সোজা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9551" y="5821253"/>
            <a:ext cx="2660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আকৃতিঃ অত্যন্ত ছোট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0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3" grpId="0" animBg="1"/>
      <p:bldP spid="83" grpId="0"/>
      <p:bldP spid="113" grpId="0" animBg="1"/>
      <p:bldP spid="3" grpId="0"/>
      <p:bldP spid="114" grpId="0" animBg="1"/>
      <p:bldP spid="14" grpId="0"/>
      <p:bldP spid="115" grpId="0" animBg="1"/>
      <p:bldP spid="116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9353">
            <a:off x="7505420" y="4475279"/>
            <a:ext cx="1638602" cy="119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Down Ribbon 57">
            <a:hlinkClick r:id="rId3" action="ppaction://hlinksldjump"/>
          </p:cNvPr>
          <p:cNvSpPr/>
          <p:nvPr/>
        </p:nvSpPr>
        <p:spPr>
          <a:xfrm>
            <a:off x="1524000" y="228600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বস্তুর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গঠন প্রক্রিয়ার বিশ্লেষণ   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 rot="10800000">
            <a:off x="6977004" y="3026963"/>
            <a:ext cx="1406726" cy="1847700"/>
            <a:chOff x="2368047" y="1120590"/>
            <a:chExt cx="1877228" cy="2529168"/>
          </a:xfrm>
        </p:grpSpPr>
        <p:grpSp>
          <p:nvGrpSpPr>
            <p:cNvPr id="60" name="Group 59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65" name="Rectangle 64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Moon 62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67" name="Down Ribbon 66">
            <a:hlinkClick r:id="rId3" action="ppaction://hlinksldjump"/>
          </p:cNvPr>
          <p:cNvSpPr/>
          <p:nvPr/>
        </p:nvSpPr>
        <p:spPr>
          <a:xfrm>
            <a:off x="1524000" y="228600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বস্তুর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গঠন প্রক্রিয়ার বিশ্লেষণ   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820878" y="1807898"/>
            <a:ext cx="1381155" cy="2286001"/>
            <a:chOff x="2368047" y="1120590"/>
            <a:chExt cx="1877228" cy="2529168"/>
          </a:xfrm>
        </p:grpSpPr>
        <p:grpSp>
          <p:nvGrpSpPr>
            <p:cNvPr id="69" name="Group 68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10" name="Rectangle 109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Moon 71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117" name="Down Ribbon 116">
            <a:hlinkClick r:id="rId3" action="ppaction://hlinksldjump"/>
          </p:cNvPr>
          <p:cNvSpPr/>
          <p:nvPr/>
        </p:nvSpPr>
        <p:spPr>
          <a:xfrm>
            <a:off x="1524000" y="228600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বস্তুর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গঠন প্রক্রিয়ার বিশ্লেষণ   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41412" y="1288048"/>
            <a:ext cx="709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4697506" y="2057101"/>
            <a:ext cx="592804" cy="2920241"/>
            <a:chOff x="4724400" y="2556098"/>
            <a:chExt cx="512663" cy="1822450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9" t="6206" r="12587" b="6577"/>
            <a:stretch/>
          </p:blipFill>
          <p:spPr bwMode="auto">
            <a:xfrm>
              <a:off x="4724400" y="2556098"/>
              <a:ext cx="512663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4761820" y="3282331"/>
              <a:ext cx="469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33400" y="2923720"/>
            <a:ext cx="8382000" cy="1065456"/>
            <a:chOff x="533400" y="2923720"/>
            <a:chExt cx="8382000" cy="1065456"/>
          </a:xfrm>
        </p:grpSpPr>
        <p:grpSp>
          <p:nvGrpSpPr>
            <p:cNvPr id="123" name="Group 122"/>
            <p:cNvGrpSpPr/>
            <p:nvPr/>
          </p:nvGrpSpPr>
          <p:grpSpPr>
            <a:xfrm>
              <a:off x="533400" y="2923720"/>
              <a:ext cx="8382000" cy="1027423"/>
              <a:chOff x="533400" y="2923720"/>
              <a:chExt cx="8382000" cy="1027423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533400" y="2959186"/>
                <a:ext cx="8382000" cy="991957"/>
                <a:chOff x="533400" y="2959186"/>
                <a:chExt cx="8382000" cy="991957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533400" y="3374015"/>
                  <a:ext cx="8382000" cy="577128"/>
                  <a:chOff x="533400" y="3374015"/>
                  <a:chExt cx="8382000" cy="577128"/>
                </a:xfrm>
              </p:grpSpPr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533400" y="3374015"/>
                    <a:ext cx="8382000" cy="235479"/>
                    <a:chOff x="457200" y="3741929"/>
                    <a:chExt cx="8382000" cy="235479"/>
                  </a:xfrm>
                </p:grpSpPr>
                <p:sp>
                  <p:nvSpPr>
                    <p:cNvPr id="131" name="Isosceles Triangle 130"/>
                    <p:cNvSpPr/>
                    <p:nvPr/>
                  </p:nvSpPr>
                  <p:spPr>
                    <a:xfrm rot="5552211">
                      <a:off x="4104829" y="3791572"/>
                      <a:ext cx="222201" cy="149472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457200" y="3741929"/>
                      <a:ext cx="8382000" cy="222201"/>
                      <a:chOff x="457200" y="3337059"/>
                      <a:chExt cx="8382000" cy="222201"/>
                    </a:xfrm>
                  </p:grpSpPr>
                  <p:cxnSp>
                    <p:nvCxnSpPr>
                      <p:cNvPr id="133" name="Straight Connector 132"/>
                      <p:cNvCxnSpPr/>
                      <p:nvPr/>
                    </p:nvCxnSpPr>
                    <p:spPr>
                      <a:xfrm flipV="1">
                        <a:off x="457200" y="3429000"/>
                        <a:ext cx="8382000" cy="38323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4" name="Isosceles Triangle 133"/>
                      <p:cNvSpPr/>
                      <p:nvPr/>
                    </p:nvSpPr>
                    <p:spPr>
                      <a:xfrm rot="5552211">
                        <a:off x="6667319" y="3373424"/>
                        <a:ext cx="222201" cy="149472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3437068" y="3427923"/>
                    <a:ext cx="68924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sz="28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8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6217528" y="2959186"/>
                  <a:ext cx="5625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sz="2800" b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7909147" y="2923720"/>
                <a:ext cx="609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2106550" y="3465956"/>
              <a:ext cx="609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591956" y="2329197"/>
            <a:ext cx="3410349" cy="218806"/>
            <a:chOff x="2106550" y="5225217"/>
            <a:chExt cx="5742050" cy="232381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106550" y="5334000"/>
              <a:ext cx="574205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7" name="Isosceles Triangle 136"/>
            <p:cNvSpPr/>
            <p:nvPr/>
          </p:nvSpPr>
          <p:spPr>
            <a:xfrm rot="5400000">
              <a:off x="4060818" y="5290713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 rot="2240801">
            <a:off x="4953916" y="2414670"/>
            <a:ext cx="3062776" cy="2309730"/>
            <a:chOff x="2685199" y="3843304"/>
            <a:chExt cx="4651714" cy="2880528"/>
          </a:xfrm>
        </p:grpSpPr>
        <p:cxnSp>
          <p:nvCxnSpPr>
            <p:cNvPr id="139" name="Straight Connector 138"/>
            <p:cNvCxnSpPr/>
            <p:nvPr/>
          </p:nvCxnSpPr>
          <p:spPr>
            <a:xfrm rot="19359199">
              <a:off x="2685199" y="3843304"/>
              <a:ext cx="4651714" cy="28805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0" name="Isosceles Triangle 139"/>
            <p:cNvSpPr/>
            <p:nvPr/>
          </p:nvSpPr>
          <p:spPr>
            <a:xfrm rot="5400000">
              <a:off x="4036040" y="5264049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 rot="1013132">
            <a:off x="1502871" y="2621328"/>
            <a:ext cx="6582323" cy="1691214"/>
            <a:chOff x="2196982" y="4970399"/>
            <a:chExt cx="5438961" cy="776776"/>
          </a:xfrm>
        </p:grpSpPr>
        <p:cxnSp>
          <p:nvCxnSpPr>
            <p:cNvPr id="142" name="Straight Connector 141"/>
            <p:cNvCxnSpPr/>
            <p:nvPr/>
          </p:nvCxnSpPr>
          <p:spPr>
            <a:xfrm rot="20779085">
              <a:off x="2196982" y="4970399"/>
              <a:ext cx="5438961" cy="7767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3" name="Isosceles Triangle 142"/>
            <p:cNvSpPr/>
            <p:nvPr/>
          </p:nvSpPr>
          <p:spPr>
            <a:xfrm rot="5400000">
              <a:off x="3211667" y="5305237"/>
              <a:ext cx="84419" cy="74368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Down Arrow 144"/>
          <p:cNvSpPr/>
          <p:nvPr/>
        </p:nvSpPr>
        <p:spPr>
          <a:xfrm rot="10597943">
            <a:off x="1444872" y="3624424"/>
            <a:ext cx="278472" cy="459567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966894" y="4006595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Down Arrow 146"/>
          <p:cNvSpPr/>
          <p:nvPr/>
        </p:nvSpPr>
        <p:spPr>
          <a:xfrm rot="14741702">
            <a:off x="4426745" y="4264306"/>
            <a:ext cx="225336" cy="39914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 rot="3610775">
            <a:off x="3692132" y="4280483"/>
            <a:ext cx="75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Down Arrow 148"/>
          <p:cNvSpPr/>
          <p:nvPr/>
        </p:nvSpPr>
        <p:spPr>
          <a:xfrm rot="565277">
            <a:off x="7466573" y="2862624"/>
            <a:ext cx="272741" cy="45441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 rot="650423">
            <a:off x="6948507" y="2298197"/>
            <a:ext cx="1414614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0108" y="4950066"/>
            <a:ext cx="709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প্রধানফোকাস ও বক্রতার কেন্দ্রের মাঝখানে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538719" y="5345207"/>
            <a:ext cx="278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প্রকৃতিঃ বাস্তব ও উল্টো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431614" y="5740348"/>
            <a:ext cx="3885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আকৃতিঃ লক্ষ্যবস্তুর চেয়ে ছোট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51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7" grpId="0" animBg="1"/>
      <p:bldP spid="117" grpId="0" animBg="1"/>
      <p:bldP spid="118" grpId="0"/>
      <p:bldP spid="145" grpId="0" animBg="1"/>
      <p:bldP spid="146" grpId="0"/>
      <p:bldP spid="147" grpId="0" animBg="1"/>
      <p:bldP spid="148" grpId="0"/>
      <p:bldP spid="149" grpId="0" animBg="1"/>
      <p:bldP spid="150" grpId="0"/>
      <p:bldP spid="151" grpId="0"/>
      <p:bldP spid="152" grpId="0"/>
      <p:bldP spid="1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n Ribbon 57">
            <a:hlinkClick r:id="rId2" action="ppaction://hlinksldjump"/>
          </p:cNvPr>
          <p:cNvSpPr/>
          <p:nvPr/>
        </p:nvSpPr>
        <p:spPr>
          <a:xfrm>
            <a:off x="1524000" y="228600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বস্তুর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গঠন প্রক্রিয়ার বিশ্লেষণ   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 rot="10800000">
            <a:off x="6763451" y="2923545"/>
            <a:ext cx="1812608" cy="2680475"/>
            <a:chOff x="2368047" y="1120590"/>
            <a:chExt cx="1877228" cy="2529168"/>
          </a:xfrm>
        </p:grpSpPr>
        <p:grpSp>
          <p:nvGrpSpPr>
            <p:cNvPr id="60" name="Group 59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65" name="Rectangle 64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Moon 62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67" name="Down Ribbon 66">
            <a:hlinkClick r:id="rId2" action="ppaction://hlinksldjump"/>
          </p:cNvPr>
          <p:cNvSpPr/>
          <p:nvPr/>
        </p:nvSpPr>
        <p:spPr>
          <a:xfrm>
            <a:off x="1524000" y="228600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বস্তুর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গঠন প্রক্রিয়ার বিশ্লেষণ   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83175" y="1538357"/>
            <a:ext cx="1504662" cy="2690360"/>
            <a:chOff x="2368047" y="1120590"/>
            <a:chExt cx="1877228" cy="2529168"/>
          </a:xfrm>
        </p:grpSpPr>
        <p:grpSp>
          <p:nvGrpSpPr>
            <p:cNvPr id="69" name="Group 68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10" name="Rectangle 109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Moon 71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117" name="Down Ribbon 116">
            <a:hlinkClick r:id="rId2" action="ppaction://hlinksldjump"/>
          </p:cNvPr>
          <p:cNvSpPr/>
          <p:nvPr/>
        </p:nvSpPr>
        <p:spPr>
          <a:xfrm>
            <a:off x="1524000" y="228600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বস্তুর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গঠন প্রক্রিয়ার বিশ্লেষণ   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78445" y="1246968"/>
            <a:ext cx="613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4414274" y="2051830"/>
            <a:ext cx="592804" cy="2920241"/>
            <a:chOff x="4724746" y="2630370"/>
            <a:chExt cx="512663" cy="1822450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9" t="6206" r="12587" b="6577"/>
            <a:stretch/>
          </p:blipFill>
          <p:spPr bwMode="auto">
            <a:xfrm>
              <a:off x="4724746" y="2630370"/>
              <a:ext cx="512663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4764879" y="3247319"/>
              <a:ext cx="469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71" y="2918955"/>
            <a:ext cx="8382000" cy="1188272"/>
            <a:chOff x="533400" y="3081773"/>
            <a:chExt cx="8382000" cy="1188272"/>
          </a:xfrm>
        </p:grpSpPr>
        <p:grpSp>
          <p:nvGrpSpPr>
            <p:cNvPr id="123" name="Group 122"/>
            <p:cNvGrpSpPr/>
            <p:nvPr/>
          </p:nvGrpSpPr>
          <p:grpSpPr>
            <a:xfrm>
              <a:off x="533400" y="3081773"/>
              <a:ext cx="8382000" cy="1148203"/>
              <a:chOff x="533400" y="3081773"/>
              <a:chExt cx="8382000" cy="1148203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533400" y="3081773"/>
                <a:ext cx="8382000" cy="1148203"/>
                <a:chOff x="533400" y="3081773"/>
                <a:chExt cx="8382000" cy="1148203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533400" y="3639070"/>
                  <a:ext cx="8382000" cy="590906"/>
                  <a:chOff x="533400" y="3639070"/>
                  <a:chExt cx="8382000" cy="590906"/>
                </a:xfrm>
              </p:grpSpPr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533400" y="3639070"/>
                    <a:ext cx="8382000" cy="164800"/>
                    <a:chOff x="457200" y="4006984"/>
                    <a:chExt cx="8382000" cy="164800"/>
                  </a:xfrm>
                </p:grpSpPr>
                <p:sp>
                  <p:nvSpPr>
                    <p:cNvPr id="131" name="Isosceles Triangle 130"/>
                    <p:cNvSpPr/>
                    <p:nvPr/>
                  </p:nvSpPr>
                  <p:spPr>
                    <a:xfrm rot="5552211">
                      <a:off x="3888237" y="4024458"/>
                      <a:ext cx="129041" cy="127527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457200" y="4006984"/>
                      <a:ext cx="8382000" cy="164800"/>
                      <a:chOff x="457200" y="3602114"/>
                      <a:chExt cx="8382000" cy="164800"/>
                    </a:xfrm>
                  </p:grpSpPr>
                  <p:cxnSp>
                    <p:nvCxnSpPr>
                      <p:cNvPr id="133" name="Straight Connector 132"/>
                      <p:cNvCxnSpPr/>
                      <p:nvPr/>
                    </p:nvCxnSpPr>
                    <p:spPr>
                      <a:xfrm flipV="1">
                        <a:off x="457200" y="3658521"/>
                        <a:ext cx="8382000" cy="38323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4" name="Isosceles Triangle 133"/>
                      <p:cNvSpPr/>
                      <p:nvPr/>
                    </p:nvSpPr>
                    <p:spPr>
                      <a:xfrm rot="5552211">
                        <a:off x="6697619" y="3612651"/>
                        <a:ext cx="164800" cy="143726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3139765" y="3706756"/>
                    <a:ext cx="68924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sz="28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8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5961647" y="3081773"/>
                  <a:ext cx="5625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sz="2800" b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7287550" y="3124500"/>
                <a:ext cx="609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1674526" y="3746825"/>
              <a:ext cx="609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817689" y="2103171"/>
            <a:ext cx="2881538" cy="305850"/>
            <a:chOff x="2133346" y="5225217"/>
            <a:chExt cx="5742050" cy="232381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133346" y="5344217"/>
              <a:ext cx="574205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7" name="Isosceles Triangle 136"/>
            <p:cNvSpPr/>
            <p:nvPr/>
          </p:nvSpPr>
          <p:spPr>
            <a:xfrm rot="5400000">
              <a:off x="4060818" y="5290713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 rot="2624922">
            <a:off x="4487303" y="2427490"/>
            <a:ext cx="3647298" cy="2679303"/>
            <a:chOff x="2685199" y="3843304"/>
            <a:chExt cx="4651714" cy="2880528"/>
          </a:xfrm>
        </p:grpSpPr>
        <p:cxnSp>
          <p:nvCxnSpPr>
            <p:cNvPr id="139" name="Straight Connector 138"/>
            <p:cNvCxnSpPr/>
            <p:nvPr/>
          </p:nvCxnSpPr>
          <p:spPr>
            <a:xfrm rot="19359199">
              <a:off x="2685199" y="3843304"/>
              <a:ext cx="4651714" cy="28805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0" name="Isosceles Triangle 139"/>
            <p:cNvSpPr/>
            <p:nvPr/>
          </p:nvSpPr>
          <p:spPr>
            <a:xfrm rot="5400000">
              <a:off x="4036040" y="5264049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 rot="1279601">
            <a:off x="1661377" y="2674484"/>
            <a:ext cx="6447815" cy="1969529"/>
            <a:chOff x="2196982" y="4970399"/>
            <a:chExt cx="5438961" cy="776776"/>
          </a:xfrm>
        </p:grpSpPr>
        <p:cxnSp>
          <p:nvCxnSpPr>
            <p:cNvPr id="142" name="Straight Connector 141"/>
            <p:cNvCxnSpPr/>
            <p:nvPr/>
          </p:nvCxnSpPr>
          <p:spPr>
            <a:xfrm rot="20779085">
              <a:off x="2196982" y="4970399"/>
              <a:ext cx="5438961" cy="7767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3" name="Isosceles Triangle 142"/>
            <p:cNvSpPr/>
            <p:nvPr/>
          </p:nvSpPr>
          <p:spPr>
            <a:xfrm rot="5400000">
              <a:off x="3184436" y="5272432"/>
              <a:ext cx="84419" cy="74368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Down Arrow 144"/>
          <p:cNvSpPr/>
          <p:nvPr/>
        </p:nvSpPr>
        <p:spPr>
          <a:xfrm rot="19674562">
            <a:off x="1009729" y="2427262"/>
            <a:ext cx="283247" cy="38811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 rot="19911600">
            <a:off x="149022" y="2003592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Down Arrow 146"/>
          <p:cNvSpPr/>
          <p:nvPr/>
        </p:nvSpPr>
        <p:spPr>
          <a:xfrm rot="14741702">
            <a:off x="4074847" y="4183274"/>
            <a:ext cx="225336" cy="39914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 rot="3610775">
            <a:off x="3330410" y="4262242"/>
            <a:ext cx="75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Down Arrow 148"/>
          <p:cNvSpPr/>
          <p:nvPr/>
        </p:nvSpPr>
        <p:spPr>
          <a:xfrm rot="565277">
            <a:off x="7492395" y="2620989"/>
            <a:ext cx="272741" cy="45441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 rot="650423">
            <a:off x="6973292" y="2031122"/>
            <a:ext cx="1414614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0108" y="4950066"/>
            <a:ext cx="430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বক্রতার কেন্দ্রে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538719" y="5345207"/>
            <a:ext cx="278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প্রকৃতিঃ বাস্তব ও উল্টো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431614" y="5740348"/>
            <a:ext cx="3140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আকৃতিঃ লক্ষ্যবস্তুর সমান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9353">
            <a:off x="7423725" y="4662370"/>
            <a:ext cx="1638602" cy="119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3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7" grpId="0" animBg="1"/>
      <p:bldP spid="117" grpId="0" animBg="1"/>
      <p:bldP spid="118" grpId="0"/>
      <p:bldP spid="145" grpId="0" animBg="1"/>
      <p:bldP spid="146" grpId="0"/>
      <p:bldP spid="147" grpId="0" animBg="1"/>
      <p:bldP spid="148" grpId="0"/>
      <p:bldP spid="149" grpId="0" animBg="1"/>
      <p:bldP spid="150" grpId="0"/>
      <p:bldP spid="151" grpId="0"/>
      <p:bldP spid="152" grpId="0"/>
      <p:bldP spid="1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n Ribbon 57">
            <a:hlinkClick r:id="rId2" action="ppaction://hlinksldjump"/>
          </p:cNvPr>
          <p:cNvSpPr/>
          <p:nvPr/>
        </p:nvSpPr>
        <p:spPr>
          <a:xfrm>
            <a:off x="1379680" y="189040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বস্তুর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গঠন প্রক্রিয়ার বিশ্লেষণ   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 rot="10800000">
            <a:off x="7326072" y="2887823"/>
            <a:ext cx="1552912" cy="3716663"/>
            <a:chOff x="2368047" y="1120590"/>
            <a:chExt cx="1877228" cy="2529168"/>
          </a:xfrm>
        </p:grpSpPr>
        <p:grpSp>
          <p:nvGrpSpPr>
            <p:cNvPr id="60" name="Group 59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65" name="Rectangle 64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Moon 62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44155" y="2292713"/>
            <a:ext cx="1423017" cy="1947380"/>
            <a:chOff x="2368047" y="1120590"/>
            <a:chExt cx="1877228" cy="2529168"/>
          </a:xfrm>
        </p:grpSpPr>
        <p:grpSp>
          <p:nvGrpSpPr>
            <p:cNvPr id="69" name="Group 68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10" name="Rectangle 109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Moon 71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31489" y="1273074"/>
            <a:ext cx="771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প্রধানফোকাসের মাঝখানে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3190261" y="2277092"/>
            <a:ext cx="592804" cy="2920241"/>
            <a:chOff x="4724746" y="2630370"/>
            <a:chExt cx="512663" cy="1822450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9" t="6206" r="12587" b="6577"/>
            <a:stretch/>
          </p:blipFill>
          <p:spPr bwMode="auto">
            <a:xfrm>
              <a:off x="4724746" y="2630370"/>
              <a:ext cx="512663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4764879" y="3247319"/>
              <a:ext cx="469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7618" y="3150380"/>
            <a:ext cx="8194617" cy="1143129"/>
            <a:chOff x="245368" y="3048596"/>
            <a:chExt cx="8382000" cy="1075159"/>
          </a:xfrm>
        </p:grpSpPr>
        <p:grpSp>
          <p:nvGrpSpPr>
            <p:cNvPr id="123" name="Group 122"/>
            <p:cNvGrpSpPr/>
            <p:nvPr/>
          </p:nvGrpSpPr>
          <p:grpSpPr>
            <a:xfrm>
              <a:off x="245368" y="3048596"/>
              <a:ext cx="8382000" cy="1061281"/>
              <a:chOff x="245368" y="3048596"/>
              <a:chExt cx="8382000" cy="1061281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245368" y="3055972"/>
                <a:ext cx="8382000" cy="1053905"/>
                <a:chOff x="245368" y="3055972"/>
                <a:chExt cx="8382000" cy="1053905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245368" y="3512597"/>
                  <a:ext cx="8382000" cy="597280"/>
                  <a:chOff x="245368" y="3512597"/>
                  <a:chExt cx="8382000" cy="597280"/>
                </a:xfrm>
              </p:grpSpPr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245368" y="3512597"/>
                    <a:ext cx="8382000" cy="164800"/>
                    <a:chOff x="169168" y="3880511"/>
                    <a:chExt cx="8382000" cy="164800"/>
                  </a:xfrm>
                </p:grpSpPr>
                <p:sp>
                  <p:nvSpPr>
                    <p:cNvPr id="131" name="Isosceles Triangle 130"/>
                    <p:cNvSpPr/>
                    <p:nvPr/>
                  </p:nvSpPr>
                  <p:spPr>
                    <a:xfrm rot="5552211">
                      <a:off x="2839371" y="3916882"/>
                      <a:ext cx="129041" cy="127527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169168" y="3880511"/>
                      <a:ext cx="8382000" cy="164800"/>
                      <a:chOff x="169168" y="3475641"/>
                      <a:chExt cx="8382000" cy="164800"/>
                    </a:xfrm>
                  </p:grpSpPr>
                  <p:cxnSp>
                    <p:nvCxnSpPr>
                      <p:cNvPr id="133" name="Straight Connector 132"/>
                      <p:cNvCxnSpPr/>
                      <p:nvPr/>
                    </p:nvCxnSpPr>
                    <p:spPr>
                      <a:xfrm flipV="1">
                        <a:off x="169168" y="3537408"/>
                        <a:ext cx="8382000" cy="38323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4" name="Isosceles Triangle 133"/>
                      <p:cNvSpPr/>
                      <p:nvPr/>
                    </p:nvSpPr>
                    <p:spPr>
                      <a:xfrm rot="5552211">
                        <a:off x="6697619" y="3486178"/>
                        <a:ext cx="164800" cy="143726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2021895" y="3586657"/>
                    <a:ext cx="68924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sz="28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8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4961452" y="3055972"/>
                  <a:ext cx="5625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sz="2800" b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6366411" y="3048596"/>
                <a:ext cx="609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570836" y="3600535"/>
              <a:ext cx="609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479983" y="2741111"/>
            <a:ext cx="1956693" cy="195959"/>
            <a:chOff x="2252377" y="5289005"/>
            <a:chExt cx="5773492" cy="232381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7" name="Isosceles Triangle 136"/>
            <p:cNvSpPr/>
            <p:nvPr/>
          </p:nvSpPr>
          <p:spPr>
            <a:xfrm rot="5400000">
              <a:off x="4060818" y="5354501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 rot="1917323">
            <a:off x="3443272" y="2843642"/>
            <a:ext cx="4534247" cy="2783952"/>
            <a:chOff x="3057161" y="3655848"/>
            <a:chExt cx="5782917" cy="2993036"/>
          </a:xfrm>
        </p:grpSpPr>
        <p:cxnSp>
          <p:nvCxnSpPr>
            <p:cNvPr id="139" name="Straight Connector 138"/>
            <p:cNvCxnSpPr/>
            <p:nvPr/>
          </p:nvCxnSpPr>
          <p:spPr>
            <a:xfrm rot="19651097">
              <a:off x="3057161" y="3655848"/>
              <a:ext cx="5782917" cy="299303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0" name="Isosceles Triangle 139"/>
            <p:cNvSpPr/>
            <p:nvPr/>
          </p:nvSpPr>
          <p:spPr>
            <a:xfrm rot="5400000">
              <a:off x="3925522" y="5117701"/>
              <a:ext cx="232381" cy="101389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 rot="1473998">
            <a:off x="1221609" y="3520081"/>
            <a:ext cx="7142915" cy="1475690"/>
            <a:chOff x="2193523" y="4948142"/>
            <a:chExt cx="5438961" cy="776776"/>
          </a:xfrm>
        </p:grpSpPr>
        <p:cxnSp>
          <p:nvCxnSpPr>
            <p:cNvPr id="142" name="Straight Connector 141"/>
            <p:cNvCxnSpPr/>
            <p:nvPr/>
          </p:nvCxnSpPr>
          <p:spPr>
            <a:xfrm rot="20779085">
              <a:off x="2193523" y="4948142"/>
              <a:ext cx="5438961" cy="7767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3" name="Isosceles Triangle 142"/>
            <p:cNvSpPr/>
            <p:nvPr/>
          </p:nvSpPr>
          <p:spPr>
            <a:xfrm rot="5400000">
              <a:off x="3222598" y="5340456"/>
              <a:ext cx="84419" cy="74368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Down Arrow 144"/>
          <p:cNvSpPr/>
          <p:nvPr/>
        </p:nvSpPr>
        <p:spPr>
          <a:xfrm rot="19674562">
            <a:off x="899370" y="2763975"/>
            <a:ext cx="283247" cy="38811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 rot="19911600">
            <a:off x="104694" y="2407269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Down Arrow 146"/>
          <p:cNvSpPr/>
          <p:nvPr/>
        </p:nvSpPr>
        <p:spPr>
          <a:xfrm rot="14741702">
            <a:off x="2886444" y="4442882"/>
            <a:ext cx="225336" cy="39914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 rot="3610775">
            <a:off x="2183566" y="4546416"/>
            <a:ext cx="75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Down Arrow 148"/>
          <p:cNvSpPr/>
          <p:nvPr/>
        </p:nvSpPr>
        <p:spPr>
          <a:xfrm rot="565277">
            <a:off x="7777847" y="3023832"/>
            <a:ext cx="272741" cy="45441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 rot="21446929">
            <a:off x="7045764" y="2354158"/>
            <a:ext cx="1414614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17398" y="5285625"/>
            <a:ext cx="543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বক্রতার কেন্দ্রের বাইরে 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885774" y="5682935"/>
            <a:ext cx="278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প্রকৃতিঃ বাস্তব ও উল্টো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806536" y="6076422"/>
            <a:ext cx="354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আকৃতিঃ লক্ষ্যবস্তুর চেয়ে বড়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6139">
            <a:off x="7630807" y="5384324"/>
            <a:ext cx="1638602" cy="119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376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18" grpId="0"/>
      <p:bldP spid="145" grpId="0" animBg="1"/>
      <p:bldP spid="146" grpId="0"/>
      <p:bldP spid="147" grpId="0" animBg="1"/>
      <p:bldP spid="148" grpId="0"/>
      <p:bldP spid="149" grpId="0" animBg="1"/>
      <p:bldP spid="150" grpId="0"/>
      <p:bldP spid="151" grpId="0"/>
      <p:bldP spid="152" grpId="0"/>
      <p:bldP spid="1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n Ribbon 57">
            <a:hlinkClick r:id="rId2" action="ppaction://hlinksldjump"/>
          </p:cNvPr>
          <p:cNvSpPr/>
          <p:nvPr/>
        </p:nvSpPr>
        <p:spPr>
          <a:xfrm>
            <a:off x="1379680" y="189040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বস্তুর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গঠন প্রক্রিয়ার বিশ্লেষণ   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 rot="10800000">
            <a:off x="7181458" y="2758334"/>
            <a:ext cx="1737744" cy="4099665"/>
            <a:chOff x="2368047" y="1120590"/>
            <a:chExt cx="1877228" cy="2529168"/>
          </a:xfrm>
        </p:grpSpPr>
        <p:grpSp>
          <p:nvGrpSpPr>
            <p:cNvPr id="60" name="Group 59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65" name="Rectangle 64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Moon 62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102538" y="1999092"/>
            <a:ext cx="1504432" cy="2280544"/>
            <a:chOff x="2368047" y="1120590"/>
            <a:chExt cx="1877228" cy="2529168"/>
          </a:xfrm>
        </p:grpSpPr>
        <p:grpSp>
          <p:nvGrpSpPr>
            <p:cNvPr id="69" name="Group 68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10" name="Rectangle 109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Moon 71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31489" y="1273074"/>
            <a:ext cx="7711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প্রধানফোকাসের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3283894" y="2277091"/>
            <a:ext cx="592804" cy="2920241"/>
            <a:chOff x="4724746" y="2630370"/>
            <a:chExt cx="512663" cy="1822450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9" t="6206" r="12587" b="6577"/>
            <a:stretch/>
          </p:blipFill>
          <p:spPr bwMode="auto">
            <a:xfrm>
              <a:off x="4724746" y="2630370"/>
              <a:ext cx="512663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4764879" y="3247319"/>
              <a:ext cx="469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15815" y="3150380"/>
            <a:ext cx="8239488" cy="1143129"/>
            <a:chOff x="570836" y="3048596"/>
            <a:chExt cx="8427896" cy="1075159"/>
          </a:xfrm>
        </p:grpSpPr>
        <p:grpSp>
          <p:nvGrpSpPr>
            <p:cNvPr id="123" name="Group 122"/>
            <p:cNvGrpSpPr/>
            <p:nvPr/>
          </p:nvGrpSpPr>
          <p:grpSpPr>
            <a:xfrm>
              <a:off x="616732" y="3048596"/>
              <a:ext cx="8382000" cy="1061281"/>
              <a:chOff x="616732" y="3048596"/>
              <a:chExt cx="8382000" cy="1061281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616732" y="3055277"/>
                <a:ext cx="8382000" cy="1054600"/>
                <a:chOff x="616732" y="3055277"/>
                <a:chExt cx="8382000" cy="1054600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616732" y="3512597"/>
                  <a:ext cx="8382000" cy="597280"/>
                  <a:chOff x="616732" y="3512597"/>
                  <a:chExt cx="8382000" cy="597280"/>
                </a:xfrm>
              </p:grpSpPr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616732" y="3512597"/>
                    <a:ext cx="8382000" cy="164800"/>
                    <a:chOff x="540532" y="3880511"/>
                    <a:chExt cx="8382000" cy="164800"/>
                  </a:xfrm>
                </p:grpSpPr>
                <p:sp>
                  <p:nvSpPr>
                    <p:cNvPr id="131" name="Isosceles Triangle 130"/>
                    <p:cNvSpPr/>
                    <p:nvPr/>
                  </p:nvSpPr>
                  <p:spPr>
                    <a:xfrm rot="5552211">
                      <a:off x="2839371" y="3916882"/>
                      <a:ext cx="129041" cy="127527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540532" y="3880511"/>
                      <a:ext cx="8382000" cy="164800"/>
                      <a:chOff x="540532" y="3475641"/>
                      <a:chExt cx="8382000" cy="164800"/>
                    </a:xfrm>
                  </p:grpSpPr>
                  <p:cxnSp>
                    <p:nvCxnSpPr>
                      <p:cNvPr id="133" name="Straight Connector 132"/>
                      <p:cNvCxnSpPr/>
                      <p:nvPr/>
                    </p:nvCxnSpPr>
                    <p:spPr>
                      <a:xfrm flipV="1">
                        <a:off x="540532" y="3537408"/>
                        <a:ext cx="8382000" cy="38323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4" name="Isosceles Triangle 133"/>
                      <p:cNvSpPr/>
                      <p:nvPr/>
                    </p:nvSpPr>
                    <p:spPr>
                      <a:xfrm rot="5552211">
                        <a:off x="6697619" y="3486178"/>
                        <a:ext cx="164800" cy="143726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2021895" y="3586657"/>
                    <a:ext cx="68924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sz="28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8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5153666" y="3055277"/>
                  <a:ext cx="5625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sz="2800" b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6366411" y="3048596"/>
                <a:ext cx="609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570836" y="3600535"/>
              <a:ext cx="609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972620" y="2526808"/>
            <a:ext cx="1594354" cy="188706"/>
            <a:chOff x="2252377" y="5302445"/>
            <a:chExt cx="5773492" cy="127842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252377" y="5354908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7" name="Isosceles Triangle 136"/>
            <p:cNvSpPr/>
            <p:nvPr/>
          </p:nvSpPr>
          <p:spPr>
            <a:xfrm rot="5400000">
              <a:off x="4286781" y="5141974"/>
              <a:ext cx="127842" cy="44878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 rot="2183802">
            <a:off x="3469400" y="2788352"/>
            <a:ext cx="4534247" cy="2783952"/>
            <a:chOff x="3009262" y="3373896"/>
            <a:chExt cx="5782917" cy="2993036"/>
          </a:xfrm>
        </p:grpSpPr>
        <p:cxnSp>
          <p:nvCxnSpPr>
            <p:cNvPr id="139" name="Straight Connector 138"/>
            <p:cNvCxnSpPr/>
            <p:nvPr/>
          </p:nvCxnSpPr>
          <p:spPr>
            <a:xfrm rot="19651097">
              <a:off x="3009262" y="3373896"/>
              <a:ext cx="5782917" cy="299303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0" name="Isosceles Triangle 139"/>
            <p:cNvSpPr/>
            <p:nvPr/>
          </p:nvSpPr>
          <p:spPr>
            <a:xfrm rot="5400000">
              <a:off x="3705267" y="4841474"/>
              <a:ext cx="232381" cy="101389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 rot="2075482">
            <a:off x="1427227" y="3737471"/>
            <a:ext cx="6652845" cy="1698135"/>
            <a:chOff x="2203521" y="4945433"/>
            <a:chExt cx="5438961" cy="776776"/>
          </a:xfrm>
        </p:grpSpPr>
        <p:cxnSp>
          <p:nvCxnSpPr>
            <p:cNvPr id="142" name="Straight Connector 141"/>
            <p:cNvCxnSpPr/>
            <p:nvPr/>
          </p:nvCxnSpPr>
          <p:spPr>
            <a:xfrm rot="20779085">
              <a:off x="2203521" y="4945433"/>
              <a:ext cx="5438961" cy="7767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3" name="Isosceles Triangle 142"/>
            <p:cNvSpPr/>
            <p:nvPr/>
          </p:nvSpPr>
          <p:spPr>
            <a:xfrm rot="5400000">
              <a:off x="3014948" y="5289152"/>
              <a:ext cx="84419" cy="74368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Down Arrow 144"/>
          <p:cNvSpPr/>
          <p:nvPr/>
        </p:nvSpPr>
        <p:spPr>
          <a:xfrm rot="19674562">
            <a:off x="1357190" y="2803923"/>
            <a:ext cx="283247" cy="38811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 rot="19911600">
            <a:off x="628557" y="2342637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Down Arrow 146"/>
          <p:cNvSpPr/>
          <p:nvPr/>
        </p:nvSpPr>
        <p:spPr>
          <a:xfrm rot="14741702">
            <a:off x="2886444" y="4442882"/>
            <a:ext cx="225336" cy="39914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 rot="3610775">
            <a:off x="2183566" y="4546416"/>
            <a:ext cx="75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Down Arrow 148"/>
          <p:cNvSpPr/>
          <p:nvPr/>
        </p:nvSpPr>
        <p:spPr>
          <a:xfrm rot="565277">
            <a:off x="7912469" y="3158151"/>
            <a:ext cx="272741" cy="45441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 rot="21446929">
            <a:off x="7251935" y="2514306"/>
            <a:ext cx="1414614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32655" y="5286408"/>
            <a:ext cx="378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79246" y="5739259"/>
            <a:ext cx="538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প্রকৃতিঃ বাস্তব ও উল্টো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72383" y="6155722"/>
            <a:ext cx="354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আকৃতিঃ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অত্যান্ত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বিবর্ধিত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6139">
            <a:off x="7630807" y="5384324"/>
            <a:ext cx="1638602" cy="119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230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18" grpId="0"/>
      <p:bldP spid="145" grpId="0" animBg="1"/>
      <p:bldP spid="146" grpId="0"/>
      <p:bldP spid="147" grpId="0" animBg="1"/>
      <p:bldP spid="148" grpId="0"/>
      <p:bldP spid="149" grpId="0" animBg="1"/>
      <p:bldP spid="150" grpId="0"/>
      <p:bldP spid="151" grpId="0"/>
      <p:bldP spid="152" grpId="0"/>
      <p:bldP spid="1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n Ribbon 57">
            <a:hlinkClick r:id="rId2" action="ppaction://hlinksldjump"/>
          </p:cNvPr>
          <p:cNvSpPr/>
          <p:nvPr/>
        </p:nvSpPr>
        <p:spPr>
          <a:xfrm>
            <a:off x="2244575" y="161421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বস্তুর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অবস্থানে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r>
              <a:rPr kumimoji="0" lang="bn-IN" sz="28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গঠন প্রক্রিয়ার বিশ্লেষণ   </a:t>
            </a:r>
            <a:endParaRPr kumimoji="0" lang="en-US" sz="2800" b="1" i="0" u="none" strike="noStrike" kern="0" cap="none" spc="0" normalizeH="0" baseline="0" noProof="0" dirty="0" smtClean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-13145" y="-1152376"/>
            <a:ext cx="1938918" cy="6738046"/>
            <a:chOff x="2368046" y="1120590"/>
            <a:chExt cx="1877229" cy="2529168"/>
          </a:xfrm>
        </p:grpSpPr>
        <p:grpSp>
          <p:nvGrpSpPr>
            <p:cNvPr id="60" name="Group 59"/>
            <p:cNvGrpSpPr/>
            <p:nvPr/>
          </p:nvGrpSpPr>
          <p:grpSpPr>
            <a:xfrm>
              <a:off x="2368046" y="1120590"/>
              <a:ext cx="1877229" cy="2529168"/>
              <a:chOff x="2368046" y="1120590"/>
              <a:chExt cx="1877229" cy="252916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368046" y="1731870"/>
                <a:ext cx="1877229" cy="1917888"/>
                <a:chOff x="2368046" y="1731870"/>
                <a:chExt cx="1877229" cy="1917888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65" name="Rectangle 64"/>
                <p:cNvSpPr/>
                <p:nvPr/>
              </p:nvSpPr>
              <p:spPr>
                <a:xfrm>
                  <a:off x="2368046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Moon 62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766318" y="2526296"/>
            <a:ext cx="1476969" cy="2039056"/>
            <a:chOff x="2368047" y="1120590"/>
            <a:chExt cx="1877228" cy="2529168"/>
          </a:xfrm>
        </p:grpSpPr>
        <p:grpSp>
          <p:nvGrpSpPr>
            <p:cNvPr id="69" name="Group 68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10" name="Rectangle 109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Moon 71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4228081" y="1259820"/>
            <a:ext cx="4561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প্রধানফোকাস ও আলোক </a:t>
            </a:r>
          </a:p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 মাঝখানে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4458430" y="2592369"/>
            <a:ext cx="592804" cy="2920241"/>
            <a:chOff x="4724746" y="2630370"/>
            <a:chExt cx="512663" cy="1822450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9" t="6206" r="12587" b="6577"/>
            <a:stretch/>
          </p:blipFill>
          <p:spPr bwMode="auto">
            <a:xfrm>
              <a:off x="4724746" y="2630370"/>
              <a:ext cx="512663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4764879" y="3247319"/>
              <a:ext cx="469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60685" y="3459540"/>
            <a:ext cx="8194618" cy="1127428"/>
            <a:chOff x="616732" y="3035833"/>
            <a:chExt cx="8382000" cy="1060391"/>
          </a:xfrm>
        </p:grpSpPr>
        <p:grpSp>
          <p:nvGrpSpPr>
            <p:cNvPr id="123" name="Group 122"/>
            <p:cNvGrpSpPr/>
            <p:nvPr/>
          </p:nvGrpSpPr>
          <p:grpSpPr>
            <a:xfrm>
              <a:off x="616732" y="3035833"/>
              <a:ext cx="8382000" cy="1060391"/>
              <a:chOff x="616732" y="3035833"/>
              <a:chExt cx="8382000" cy="1060391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616732" y="3035833"/>
                <a:ext cx="8382000" cy="1060391"/>
                <a:chOff x="616732" y="3035833"/>
                <a:chExt cx="8382000" cy="1060391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616732" y="3512597"/>
                  <a:ext cx="8382000" cy="583627"/>
                  <a:chOff x="616732" y="3512597"/>
                  <a:chExt cx="8382000" cy="583627"/>
                </a:xfrm>
              </p:grpSpPr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616732" y="3512597"/>
                    <a:ext cx="8382000" cy="164800"/>
                    <a:chOff x="540532" y="3880511"/>
                    <a:chExt cx="8382000" cy="164800"/>
                  </a:xfrm>
                </p:grpSpPr>
                <p:sp>
                  <p:nvSpPr>
                    <p:cNvPr id="131" name="Isosceles Triangle 130"/>
                    <p:cNvSpPr/>
                    <p:nvPr/>
                  </p:nvSpPr>
                  <p:spPr>
                    <a:xfrm rot="5552211">
                      <a:off x="2839371" y="3916882"/>
                      <a:ext cx="129041" cy="127527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540532" y="3880511"/>
                      <a:ext cx="8382000" cy="164800"/>
                      <a:chOff x="540532" y="3475641"/>
                      <a:chExt cx="8382000" cy="164800"/>
                    </a:xfrm>
                  </p:grpSpPr>
                  <p:cxnSp>
                    <p:nvCxnSpPr>
                      <p:cNvPr id="133" name="Straight Connector 132"/>
                      <p:cNvCxnSpPr/>
                      <p:nvPr/>
                    </p:nvCxnSpPr>
                    <p:spPr>
                      <a:xfrm flipV="1">
                        <a:off x="540532" y="3537408"/>
                        <a:ext cx="8382000" cy="38323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4" name="Isosceles Triangle 133"/>
                      <p:cNvSpPr/>
                      <p:nvPr/>
                    </p:nvSpPr>
                    <p:spPr>
                      <a:xfrm rot="5552211">
                        <a:off x="6697619" y="3486178"/>
                        <a:ext cx="164800" cy="143726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3081298" y="3573004"/>
                    <a:ext cx="68924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sz="28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8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6029021" y="3035833"/>
                  <a:ext cx="5625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sz="2800" b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7217088" y="3035833"/>
                <a:ext cx="609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1629423" y="3550323"/>
              <a:ext cx="609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595719" y="2982484"/>
            <a:ext cx="1133310" cy="204468"/>
            <a:chOff x="2252377" y="5311807"/>
            <a:chExt cx="5773492" cy="1047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252377" y="5354908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7" name="Isosceles Triangle 136"/>
            <p:cNvSpPr/>
            <p:nvPr/>
          </p:nvSpPr>
          <p:spPr>
            <a:xfrm rot="5400000">
              <a:off x="4323527" y="5164951"/>
              <a:ext cx="104708" cy="39842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 rot="2433906">
            <a:off x="4715174" y="3096177"/>
            <a:ext cx="2619916" cy="2159904"/>
            <a:chOff x="4094346" y="3102498"/>
            <a:chExt cx="3341406" cy="2322120"/>
          </a:xfrm>
        </p:grpSpPr>
        <p:cxnSp>
          <p:nvCxnSpPr>
            <p:cNvPr id="139" name="Straight Connector 138"/>
            <p:cNvCxnSpPr/>
            <p:nvPr/>
          </p:nvCxnSpPr>
          <p:spPr>
            <a:xfrm rot="19166094">
              <a:off x="4094346" y="3102498"/>
              <a:ext cx="3341406" cy="23221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0" name="Isosceles Triangle 139"/>
            <p:cNvSpPr/>
            <p:nvPr/>
          </p:nvSpPr>
          <p:spPr>
            <a:xfrm rot="5400000">
              <a:off x="4443849" y="4237347"/>
              <a:ext cx="232381" cy="101389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 rot="2287978">
            <a:off x="3168555" y="3846638"/>
            <a:ext cx="4066118" cy="1233343"/>
            <a:chOff x="3568674" y="4537246"/>
            <a:chExt cx="5438961" cy="776776"/>
          </a:xfrm>
        </p:grpSpPr>
        <p:cxnSp>
          <p:nvCxnSpPr>
            <p:cNvPr id="142" name="Straight Connector 141"/>
            <p:cNvCxnSpPr/>
            <p:nvPr/>
          </p:nvCxnSpPr>
          <p:spPr>
            <a:xfrm rot="20779085">
              <a:off x="3568674" y="4537246"/>
              <a:ext cx="5438961" cy="7767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3" name="Isosceles Triangle 142"/>
            <p:cNvSpPr/>
            <p:nvPr/>
          </p:nvSpPr>
          <p:spPr>
            <a:xfrm rot="5400000">
              <a:off x="4375724" y="4837927"/>
              <a:ext cx="84419" cy="74368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Down Arrow 144"/>
          <p:cNvSpPr/>
          <p:nvPr/>
        </p:nvSpPr>
        <p:spPr>
          <a:xfrm rot="18294053">
            <a:off x="3049119" y="3286221"/>
            <a:ext cx="288141" cy="39332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 rot="18510543">
            <a:off x="2146535" y="3001747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Down Arrow 146"/>
          <p:cNvSpPr/>
          <p:nvPr/>
        </p:nvSpPr>
        <p:spPr>
          <a:xfrm rot="14741702">
            <a:off x="4067850" y="4532768"/>
            <a:ext cx="225336" cy="39914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 rot="3610775">
            <a:off x="3403195" y="4655390"/>
            <a:ext cx="75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Down Arrow 148"/>
          <p:cNvSpPr/>
          <p:nvPr/>
        </p:nvSpPr>
        <p:spPr>
          <a:xfrm rot="18431342">
            <a:off x="503706" y="1233138"/>
            <a:ext cx="261845" cy="34590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 rot="19120254">
            <a:off x="-321943" y="752496"/>
            <a:ext cx="1414614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41401" y="5490089"/>
            <a:ext cx="596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বস্তু যে পাশে প্রতিবিম্ব সেই পাশে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506551" y="5847573"/>
            <a:ext cx="354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450737" y="6183297"/>
            <a:ext cx="269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বিবর্ধিত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6139">
            <a:off x="6475124" y="5101059"/>
            <a:ext cx="1638602" cy="119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 flipV="1">
            <a:off x="1059439" y="563753"/>
            <a:ext cx="3577403" cy="2482375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1060953" y="618975"/>
            <a:ext cx="2582922" cy="2471142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758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18" grpId="0"/>
      <p:bldP spid="145" grpId="0" animBg="1"/>
      <p:bldP spid="146" grpId="0"/>
      <p:bldP spid="147" grpId="0" animBg="1"/>
      <p:bldP spid="148" grpId="0"/>
      <p:bldP spid="149" grpId="0" animBg="1"/>
      <p:bldP spid="150" grpId="0"/>
      <p:bldP spid="151" grpId="0"/>
      <p:bldP spid="152" grpId="0"/>
      <p:bldP spid="1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3581400" y="566738"/>
            <a:ext cx="1905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423988"/>
            <a:ext cx="69199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32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মোঃহাবিবুর রহমান </a:t>
            </a:r>
            <a:endParaRPr kumimoji="0" lang="en-US" sz="32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</a:t>
            </a:r>
            <a:r>
              <a:rPr kumimoji="0" lang="bn-I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ইনস্ট্রাক্টর (পদার্থবিজ্ঞান)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টেকনিক্যাল স্কুল ও কলেজ </a:t>
            </a:r>
            <a:endParaRPr kumimoji="0" lang="bn-BD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কিশোরগঞ্জ</a:t>
            </a:r>
            <a:r>
              <a:rPr kumimoji="0" lang="bn-IN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r>
              <a:rPr kumimoji="0" lang="bn-BD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0171</a:t>
            </a:r>
            <a:r>
              <a:rPr kumimoji="0" lang="bn-IN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৫৩৪২৯৩৪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</a:t>
            </a:r>
            <a:r>
              <a:rPr kumimoji="0" lang="en-US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দশম</a:t>
            </a:r>
            <a:r>
              <a:rPr kumimoji="0" lang="en-US" sz="32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পদার্থ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বিজ্ঞান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অধ্যায়ঃ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bn-B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90</a:t>
            </a:r>
            <a:r>
              <a:rPr kumimoji="0" lang="bn-B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মিনিট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560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>
            <a:fillRect/>
          </a:stretch>
        </p:blipFill>
        <p:spPr bwMode="auto">
          <a:xfrm rot="-216284">
            <a:off x="5768975" y="1793875"/>
            <a:ext cx="13636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2" y="1713746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-1659938">
            <a:off x="1933575" y="4784725"/>
            <a:ext cx="482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2236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22576" y="4500617"/>
            <a:ext cx="5897424" cy="11744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উত্তল লেন্সে 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লক্ষবস্তু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প্রধানফোকাস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মেরুর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মাঝে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অবস্থিত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</a:t>
            </a:r>
            <a:r>
              <a:rPr kumimoji="0" lang="bn-IN" sz="2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ম্ব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অংকন</a:t>
            </a:r>
            <a:r>
              <a:rPr kumimoji="0" lang="bn-IN" sz="2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কর।  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24-Point Star 7"/>
          <p:cNvSpPr/>
          <p:nvPr/>
        </p:nvSpPr>
        <p:spPr>
          <a:xfrm>
            <a:off x="1956226" y="511274"/>
            <a:ext cx="4908458" cy="937344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487" y="564448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</a:t>
            </a:r>
            <a:r>
              <a:rPr kumimoji="0" lang="en-US" sz="4800" b="1" i="0" u="none" strike="noStrike" kern="1200" cap="none" spc="0" normalizeH="0" baseline="0" noProof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4800" b="1" i="0" u="none" strike="noStrike" kern="1200" cap="none" spc="0" normalizeH="0" baseline="0" noProof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1" i="0" u="none" strike="noStrike" kern="1200" cap="none" spc="0" normalizeH="0" baseline="0" noProof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Down Ribbon 5">
            <a:hlinkClick r:id="rId2" action="ppaction://hlinksldjump"/>
          </p:cNvPr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sng" strike="noStrike" kern="120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hlinkClick r:id="rId2" action="ppaction://hlinksldjump"/>
              </a:rPr>
              <a:t>না পারলে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sng" strike="noStrike" kern="120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hlinkClick r:id="rId2" action="ppaction://hlinksldjump"/>
              </a:rPr>
              <a:t>এখানে ক্লিক কর </a:t>
            </a:r>
            <a:endParaRPr kumimoji="0" lang="en-US" sz="2800" b="1" i="0" u="sng" strike="noStrike" kern="120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465310" cy="24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65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750"/>
                            </p:stCondLst>
                            <p:childTnLst>
                              <p:par>
                                <p:cTn id="39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build="allAtOnce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-13145" y="-1152376"/>
            <a:ext cx="1938918" cy="6738046"/>
            <a:chOff x="2368046" y="1120590"/>
            <a:chExt cx="1877229" cy="2529168"/>
          </a:xfrm>
        </p:grpSpPr>
        <p:grpSp>
          <p:nvGrpSpPr>
            <p:cNvPr id="60" name="Group 59"/>
            <p:cNvGrpSpPr/>
            <p:nvPr/>
          </p:nvGrpSpPr>
          <p:grpSpPr>
            <a:xfrm>
              <a:off x="2368046" y="1120590"/>
              <a:ext cx="1877229" cy="2529168"/>
              <a:chOff x="2368046" y="1120590"/>
              <a:chExt cx="1877229" cy="252916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368046" y="1731870"/>
                <a:ext cx="1877229" cy="1917888"/>
                <a:chOff x="2368046" y="1731870"/>
                <a:chExt cx="1877229" cy="1917888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65" name="Rectangle 64"/>
                <p:cNvSpPr/>
                <p:nvPr/>
              </p:nvSpPr>
              <p:spPr>
                <a:xfrm>
                  <a:off x="2368046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Moon 62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766318" y="2526296"/>
            <a:ext cx="1476969" cy="2039056"/>
            <a:chOff x="2368047" y="1120590"/>
            <a:chExt cx="1877228" cy="2529168"/>
          </a:xfrm>
        </p:grpSpPr>
        <p:grpSp>
          <p:nvGrpSpPr>
            <p:cNvPr id="69" name="Group 68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10" name="Rectangle 109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Moon 71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2277093" y="181597"/>
            <a:ext cx="4561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লক্ষ্যবস্তু</a:t>
            </a:r>
            <a:r>
              <a:rPr kumimoji="0" lang="bn-IN" sz="32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প্রধানফোকাস ও আলোক </a:t>
            </a:r>
          </a:p>
          <a:p>
            <a:pPr marL="0" marR="0" lvl="0" indent="0" algn="l" defTabSz="913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কেন্দ্রের মাঝখানে </a:t>
            </a: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অবস্থানের</a:t>
            </a: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4458430" y="2592369"/>
            <a:ext cx="592804" cy="2920241"/>
            <a:chOff x="4724746" y="2630370"/>
            <a:chExt cx="512663" cy="1822450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9" t="6206" r="12587" b="6577"/>
            <a:stretch/>
          </p:blipFill>
          <p:spPr bwMode="auto">
            <a:xfrm>
              <a:off x="4724746" y="2630370"/>
              <a:ext cx="512663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4764879" y="3247319"/>
              <a:ext cx="469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60685" y="3459540"/>
            <a:ext cx="8194618" cy="1127428"/>
            <a:chOff x="616732" y="3035833"/>
            <a:chExt cx="8382000" cy="1060391"/>
          </a:xfrm>
        </p:grpSpPr>
        <p:grpSp>
          <p:nvGrpSpPr>
            <p:cNvPr id="123" name="Group 122"/>
            <p:cNvGrpSpPr/>
            <p:nvPr/>
          </p:nvGrpSpPr>
          <p:grpSpPr>
            <a:xfrm>
              <a:off x="616732" y="3035833"/>
              <a:ext cx="8382000" cy="1060391"/>
              <a:chOff x="616732" y="3035833"/>
              <a:chExt cx="8382000" cy="1060391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616732" y="3035833"/>
                <a:ext cx="8382000" cy="1060391"/>
                <a:chOff x="616732" y="3035833"/>
                <a:chExt cx="8382000" cy="1060391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616732" y="3512597"/>
                  <a:ext cx="8382000" cy="583627"/>
                  <a:chOff x="616732" y="3512597"/>
                  <a:chExt cx="8382000" cy="583627"/>
                </a:xfrm>
              </p:grpSpPr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616732" y="3512597"/>
                    <a:ext cx="8382000" cy="164800"/>
                    <a:chOff x="540532" y="3880511"/>
                    <a:chExt cx="8382000" cy="164800"/>
                  </a:xfrm>
                </p:grpSpPr>
                <p:sp>
                  <p:nvSpPr>
                    <p:cNvPr id="131" name="Isosceles Triangle 130"/>
                    <p:cNvSpPr/>
                    <p:nvPr/>
                  </p:nvSpPr>
                  <p:spPr>
                    <a:xfrm rot="5552211">
                      <a:off x="2839371" y="3916882"/>
                      <a:ext cx="129041" cy="127527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39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540532" y="3880511"/>
                      <a:ext cx="8382000" cy="164800"/>
                      <a:chOff x="540532" y="3475641"/>
                      <a:chExt cx="8382000" cy="164800"/>
                    </a:xfrm>
                  </p:grpSpPr>
                  <p:cxnSp>
                    <p:nvCxnSpPr>
                      <p:cNvPr id="133" name="Straight Connector 132"/>
                      <p:cNvCxnSpPr/>
                      <p:nvPr/>
                    </p:nvCxnSpPr>
                    <p:spPr>
                      <a:xfrm flipV="1">
                        <a:off x="540532" y="3537408"/>
                        <a:ext cx="8382000" cy="38323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4" name="Isosceles Triangle 133"/>
                      <p:cNvSpPr/>
                      <p:nvPr/>
                    </p:nvSpPr>
                    <p:spPr>
                      <a:xfrm rot="5552211">
                        <a:off x="6697619" y="3486178"/>
                        <a:ext cx="164800" cy="143726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398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3081298" y="3573004"/>
                    <a:ext cx="68924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398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F</a:t>
                    </a:r>
                    <a:r>
                      <a:rPr kumimoji="0" lang="en-US" sz="28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</a:t>
                    </a:r>
                    <a:endParaRPr kumimoji="0" lang="en-US" sz="2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6029021" y="3035833"/>
                  <a:ext cx="5625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3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</a:t>
                  </a:r>
                  <a:r>
                    <a:rPr kumimoji="0" lang="en-US" sz="2800" b="1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2</a:t>
                  </a:r>
                  <a:endParaRPr kumimoji="0" lang="en-US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7217088" y="3035833"/>
                <a:ext cx="609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39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kumimoji="0" lang="en-US" sz="2800" b="1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endParaRPr kumimoji="0" lang="en-US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1629423" y="3550323"/>
              <a:ext cx="609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r>
                <a:rPr kumimoji="0" lang="en-US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595719" y="2982484"/>
            <a:ext cx="1133310" cy="204468"/>
            <a:chOff x="2252377" y="5311807"/>
            <a:chExt cx="5773492" cy="1047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252377" y="5354908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7" name="Isosceles Triangle 136"/>
            <p:cNvSpPr/>
            <p:nvPr/>
          </p:nvSpPr>
          <p:spPr>
            <a:xfrm rot="5400000">
              <a:off x="4323527" y="5164951"/>
              <a:ext cx="104708" cy="39842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 rot="2433906">
            <a:off x="4715174" y="3096177"/>
            <a:ext cx="2619916" cy="2159904"/>
            <a:chOff x="4094346" y="3102498"/>
            <a:chExt cx="3341406" cy="2322120"/>
          </a:xfrm>
        </p:grpSpPr>
        <p:cxnSp>
          <p:nvCxnSpPr>
            <p:cNvPr id="139" name="Straight Connector 138"/>
            <p:cNvCxnSpPr/>
            <p:nvPr/>
          </p:nvCxnSpPr>
          <p:spPr>
            <a:xfrm rot="19166094">
              <a:off x="4094346" y="3102498"/>
              <a:ext cx="3341406" cy="23221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0" name="Isosceles Triangle 139"/>
            <p:cNvSpPr/>
            <p:nvPr/>
          </p:nvSpPr>
          <p:spPr>
            <a:xfrm rot="5400000">
              <a:off x="4443849" y="4237347"/>
              <a:ext cx="232381" cy="101389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 rot="2287978">
            <a:off x="3168555" y="3846638"/>
            <a:ext cx="4066118" cy="1233343"/>
            <a:chOff x="3568674" y="4537246"/>
            <a:chExt cx="5438961" cy="776776"/>
          </a:xfrm>
        </p:grpSpPr>
        <p:cxnSp>
          <p:nvCxnSpPr>
            <p:cNvPr id="142" name="Straight Connector 141"/>
            <p:cNvCxnSpPr/>
            <p:nvPr/>
          </p:nvCxnSpPr>
          <p:spPr>
            <a:xfrm rot="20779085">
              <a:off x="3568674" y="4537246"/>
              <a:ext cx="5438961" cy="7767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3" name="Isosceles Triangle 142"/>
            <p:cNvSpPr/>
            <p:nvPr/>
          </p:nvSpPr>
          <p:spPr>
            <a:xfrm rot="5400000">
              <a:off x="4375724" y="4837927"/>
              <a:ext cx="84419" cy="74368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5" name="Down Arrow 144"/>
          <p:cNvSpPr/>
          <p:nvPr/>
        </p:nvSpPr>
        <p:spPr>
          <a:xfrm rot="18294053">
            <a:off x="3049119" y="3286221"/>
            <a:ext cx="288141" cy="39332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 rot="18510543">
            <a:off x="2146535" y="3001747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লক্ষ্যবস্তু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7" name="Down Arrow 146"/>
          <p:cNvSpPr/>
          <p:nvPr/>
        </p:nvSpPr>
        <p:spPr>
          <a:xfrm rot="14741702">
            <a:off x="4067850" y="4532768"/>
            <a:ext cx="225336" cy="39914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 rot="3610775">
            <a:off x="3403195" y="4655390"/>
            <a:ext cx="75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লেন্স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9" name="Down Arrow 148"/>
          <p:cNvSpPr/>
          <p:nvPr/>
        </p:nvSpPr>
        <p:spPr>
          <a:xfrm rot="18431342">
            <a:off x="503706" y="1233138"/>
            <a:ext cx="261845" cy="34590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 rot="19120254">
            <a:off x="-321943" y="752496"/>
            <a:ext cx="1414614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marL="0" marR="0" lvl="0" indent="0" algn="l" defTabSz="913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প্রতিবিম্ব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41401" y="5490089"/>
            <a:ext cx="596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প্রতিবিম্বের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অবস্থানঃ</a:t>
            </a:r>
            <a:r>
              <a:rPr kumimoji="0" lang="bn-I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বস্তু যে পাশে প্রতিবিম্ব সেই পাশে 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506551" y="5847573"/>
            <a:ext cx="354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প্রকৃতিঃ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অবাস্তব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সোজা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450737" y="6183297"/>
            <a:ext cx="269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আকৃতিঃ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বিবর্ধিত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6139">
            <a:off x="6475124" y="5101059"/>
            <a:ext cx="1638602" cy="119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 flipV="1">
            <a:off x="1059439" y="563753"/>
            <a:ext cx="3577403" cy="2482375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1060953" y="618975"/>
            <a:ext cx="2582922" cy="2471142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0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500"/>
                            </p:stCondLst>
                            <p:childTnLst>
                              <p:par>
                                <p:cTn id="4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0"/>
                            </p:stCondLst>
                            <p:childTnLst>
                              <p:par>
                                <p:cTn id="5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500"/>
                            </p:stCondLst>
                            <p:childTnLst>
                              <p:par>
                                <p:cTn id="6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45" grpId="0" animBg="1"/>
      <p:bldP spid="146" grpId="0"/>
      <p:bldP spid="147" grpId="0" animBg="1"/>
      <p:bldP spid="148" grpId="0"/>
      <p:bldP spid="149" grpId="0" animBg="1"/>
      <p:bldP spid="150" grpId="0"/>
      <p:bldP spid="151" grpId="0"/>
      <p:bldP spid="152" grpId="0"/>
      <p:bldP spid="1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300" y="159604"/>
            <a:ext cx="2971800" cy="8309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u="sng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পাঠ মূল্যায়ন</a:t>
            </a:r>
            <a:endParaRPr lang="en-US" sz="4800" b="1" u="sng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1" y="2017933"/>
            <a:ext cx="2712517" cy="646288"/>
          </a:xfrm>
          <a:prstGeom prst="rect">
            <a:avLst/>
          </a:prstGeom>
        </p:spPr>
        <p:txBody>
          <a:bodyPr wrap="none" lIns="91398" tIns="45699" rIns="91398" bIns="45699">
            <a:spAutoFit/>
          </a:bodyPr>
          <a:lstStyle/>
          <a:p>
            <a:pPr marL="456993" indent="-456993">
              <a:buFont typeface="Wingdings" pitchFamily="2" charset="2"/>
              <a:buChar char="v"/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 কী ?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950" y="2534842"/>
            <a:ext cx="6172200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marL="456993" indent="-456993">
              <a:buFont typeface="Wingdings" pitchFamily="2" charset="2"/>
              <a:buChar char="v"/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বাস্তব প্রতিবিম্ব বলতে কী বুঝায় 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2050" y="1466852"/>
            <a:ext cx="4419600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marL="285621" indent="-285621">
              <a:buFont typeface="Wingdings" pitchFamily="2" charset="2"/>
              <a:buChar char="v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লেন্স কাকে বলে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646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7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2263" y="361950"/>
            <a:ext cx="6450588" cy="2476500"/>
            <a:chOff x="838200" y="845821"/>
            <a:chExt cx="4572000" cy="2971800"/>
          </a:xfrm>
        </p:grpSpPr>
        <p:pic>
          <p:nvPicPr>
            <p:cNvPr id="3" name="Picture 2" descr="school-building-hi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845821"/>
              <a:ext cx="4572000" cy="29718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049558" y="1200459"/>
              <a:ext cx="2149283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bn-BD" sz="4400" b="1" kern="0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4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-19050" y="3429003"/>
            <a:ext cx="9144000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marL="571240" indent="-571240">
              <a:buFont typeface="Wingdings" pitchFamily="2" charset="2"/>
              <a:buChar char="v"/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কীভাবে প্রতিবিম্বের প্রকৃতি নির্ণয় করা যায় তার ব্যাখ্যা দাও 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73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111500"/>
            <a:ext cx="354012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246188" y="1071563"/>
            <a:ext cx="2487612" cy="1774825"/>
          </a:xfrm>
          <a:prstGeom prst="wedgeEllipseCallout">
            <a:avLst/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419600" y="1524000"/>
            <a:ext cx="4191000" cy="1652588"/>
          </a:xfrm>
          <a:prstGeom prst="wedgeRectCallout">
            <a:avLst>
              <a:gd name="adj1" fmla="val -92266"/>
              <a:gd name="adj2" fmla="val 89096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3271" y="1636933"/>
            <a:ext cx="400733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জানালা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দৃশ্য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কম্পিউটার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সারাবিশ্ব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1" y="1147864"/>
            <a:ext cx="2362199" cy="2509736"/>
          </a:xfrm>
          <a:prstGeom prst="rect">
            <a:avLst/>
          </a:prstGeom>
        </p:spPr>
        <p:txBody>
          <a:bodyPr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ডিজিটাল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  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658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  <a:ea typeface="+mn-ea"/>
              </a:rPr>
              <a:t> </a:t>
            </a: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আল্লাহ্‌ আমাদের উপর সহায় হউন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আজ এ পর্যন্তই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খোদা হাফেজ।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543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7206" y="2743203"/>
            <a:ext cx="2911014" cy="3230925"/>
          </a:xfrm>
          <a:prstGeom prst="rect">
            <a:avLst/>
          </a:prstGeom>
        </p:spPr>
      </p:pic>
      <p:pic>
        <p:nvPicPr>
          <p:cNvPr id="3" name="Picture 2" descr="images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2267129"/>
            <a:ext cx="1676400" cy="33673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2775" y="1066801"/>
            <a:ext cx="2819400" cy="1200286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</a:p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কী?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3" y="1942415"/>
            <a:ext cx="12795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8566" y="1639851"/>
            <a:ext cx="3393610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এটি একটি উত্তল লেন্স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7789" y="3436344"/>
            <a:ext cx="12795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7173911" y="3779838"/>
            <a:ext cx="1447800" cy="58473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এটি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023590" y="3443714"/>
            <a:ext cx="3810000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এটি একটি প্রজ্জলিত মোম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781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1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3" y="885411"/>
            <a:ext cx="1279525" cy="163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132157"/>
            <a:ext cx="2819400" cy="120028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</a:p>
          <a:p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এটিকে কী বলে 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1550" y="629514"/>
            <a:ext cx="4114800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এটিকে বাস্তব প্রতিবিম্ব বলে।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701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4" y="299718"/>
            <a:ext cx="8489576" cy="625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25122" y="470206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</a:t>
            </a:r>
            <a:r>
              <a:rPr kumimoji="0" lang="en-US" sz="3600" b="1" i="0" u="none" strike="noStrike" kern="1200" cap="none" spc="0" normalizeH="0" baseline="0" noProof="0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3600" b="1" i="0" u="none" strike="noStrike" kern="1200" cap="none" spc="0" normalizeH="0" baseline="0" noProof="0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শিরোনাম</a:t>
            </a:r>
            <a:r>
              <a:rPr kumimoji="0" lang="en-US" sz="3600" b="1" i="0" u="none" strike="noStrike" kern="1200" cap="none" spc="0" normalizeH="0" baseline="0" noProof="0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4646" y="1287025"/>
            <a:ext cx="547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rgbClr val="C04F32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rgbClr val="C04F32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উত্তল</a:t>
            </a:r>
            <a:r>
              <a:rPr kumimoji="0" lang="bn-IN" sz="3600" b="1" i="0" u="none" strike="noStrike" kern="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rgbClr val="C04F32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লেন্সে</a:t>
            </a:r>
            <a:r>
              <a:rPr kumimoji="0" lang="bn-IN" sz="3600" b="1" i="0" u="none" strike="noStrike" kern="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rgbClr val="C04F32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প্রতিবিম্ব সৃষ্টি ও প্রদর্শন।  </a:t>
            </a:r>
            <a:endParaRPr kumimoji="0" lang="en-US" sz="500" b="1" i="0" u="none" strike="noStrike" kern="0" cap="none" spc="0" normalizeH="0" baseline="0" noProof="0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66FF33"/>
              </a:solidFill>
              <a:effectLst>
                <a:outerShdw dist="38100" dir="2700000" algn="tl" rotWithShape="0">
                  <a:srgbClr val="C04F32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884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0" y="1296087"/>
            <a:ext cx="4210050" cy="6462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282716"/>
            <a:ext cx="2590800" cy="8309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" y="2518025"/>
            <a:ext cx="7372350" cy="6462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 rtlCol="0">
            <a:spAutoFit/>
          </a:bodyPr>
          <a:lstStyle/>
          <a:p>
            <a:pPr marL="571240" indent="-571240">
              <a:buFont typeface="Wingdings" pitchFamily="2" charset="2"/>
              <a:buChar char="v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প্রতিবিম্ব কী তা ব্যাখ্যা করতে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" y="3543302"/>
            <a:ext cx="7924800" cy="6462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 rtlCol="0">
            <a:spAutoFit/>
          </a:bodyPr>
          <a:lstStyle/>
          <a:p>
            <a:pPr marL="456993" indent="-456993">
              <a:buFont typeface="Wingdings" pitchFamily="2" charset="2"/>
              <a:buChar char="v"/>
            </a:pPr>
            <a:r>
              <a:rPr lang="bn-IN" sz="3200" b="1" dirty="0"/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বাস্তব প্রতিবিম্বের বৈশিষ্ট বিশ্লেষণ করতে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50" y="3011957"/>
            <a:ext cx="8382000" cy="6462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 rtlCol="0">
            <a:spAutoFit/>
          </a:bodyPr>
          <a:lstStyle/>
          <a:p>
            <a:pPr marL="456993" indent="-456993">
              <a:buFont typeface="Wingdings" pitchFamily="2" charset="2"/>
              <a:buChar char="v"/>
            </a:pPr>
            <a:r>
              <a:rPr lang="bn-IN" sz="3200" b="1" dirty="0"/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প্রতিবিম্ব কীভাবে সৃষ্টি হয় তা বর্ণনা করতে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2075077"/>
            <a:ext cx="6324600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marL="285621" indent="-285621">
              <a:buFont typeface="Wingdings" pitchFamily="2" charset="2"/>
              <a:buChar char="v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উত্তল লেন্স কাকে বলে তা বলতে পারবে।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olour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5300" y="367724"/>
            <a:ext cx="685800" cy="685800"/>
          </a:xfrm>
          <a:prstGeom prst="rect">
            <a:avLst/>
          </a:prstGeom>
        </p:spPr>
      </p:pic>
      <p:pic>
        <p:nvPicPr>
          <p:cNvPr id="9" name="Picture 8" descr="colour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" y="355312"/>
            <a:ext cx="685800" cy="685800"/>
          </a:xfrm>
          <a:prstGeom prst="rect">
            <a:avLst/>
          </a:prstGeom>
        </p:spPr>
      </p:pic>
      <p:pic>
        <p:nvPicPr>
          <p:cNvPr id="10" name="Picture 9" descr="colour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" y="5715000"/>
            <a:ext cx="685800" cy="685800"/>
          </a:xfrm>
          <a:prstGeom prst="rect">
            <a:avLst/>
          </a:prstGeom>
        </p:spPr>
      </p:pic>
      <p:pic>
        <p:nvPicPr>
          <p:cNvPr id="11" name="Picture 10" descr="colour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5715000"/>
            <a:ext cx="685800" cy="68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906" y="4151216"/>
            <a:ext cx="8180294" cy="17542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 rtlCol="0">
            <a:spAutoFit/>
          </a:bodyPr>
          <a:lstStyle/>
          <a:p>
            <a:pPr marL="456993" indent="-456993">
              <a:buFont typeface="Wingdings" pitchFamily="2" charset="2"/>
              <a:buChar char="v"/>
            </a:pPr>
            <a:r>
              <a:rPr lang="bn-IN" sz="3200" b="1" dirty="0"/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অক্ষের উপর লক্ষ্যবস্তুর বিভিন্ন অবস্থনের জন্যে প্রতিবিম্বের অবস্থান, প্রকৃতি ও আকৃতি ব্যাখ্যা করতে পারবে।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721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505200"/>
            <a:ext cx="2743200" cy="3352800"/>
          </a:xfrm>
          <a:prstGeom prst="rect">
            <a:avLst/>
          </a:prstGeom>
        </p:spPr>
      </p:pic>
      <p:pic>
        <p:nvPicPr>
          <p:cNvPr id="3" name="Picture 2" descr="images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2253" y="3505200"/>
            <a:ext cx="1523671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4948" y="228600"/>
            <a:ext cx="4767852" cy="7693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>
            <a:spAutoFit/>
          </a:bodyPr>
          <a:lstStyle/>
          <a:p>
            <a:r>
              <a:rPr lang="bn-IN" sz="4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উপকরণ বা </a:t>
            </a:r>
            <a:r>
              <a:rPr lang="en-US" sz="44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654" y="1611753"/>
            <a:ext cx="4114800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উত্তল</a:t>
            </a: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লেন্স</a:t>
            </a:r>
            <a:endParaRPr lang="en-US" sz="36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604" y="2057403"/>
            <a:ext cx="4303796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২।একটি </a:t>
            </a:r>
            <a:r>
              <a:rPr lang="en-US" sz="3600" b="1" dirty="0" err="1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প্রজ্জলিত</a:t>
            </a:r>
            <a:r>
              <a:rPr lang="en-US" sz="36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মোম</a:t>
            </a:r>
            <a:endParaRPr lang="en-US" sz="36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33" y="3505200"/>
            <a:ext cx="478155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1604" y="2514603"/>
            <a:ext cx="6056396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b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প্রয়োজনীয় স্ট্যান্ডসহ আলোক বেঞ্চ </a:t>
            </a:r>
            <a:endParaRPr lang="en-US" sz="3600" b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654" y="1049733"/>
            <a:ext cx="634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এই পরীক্ষণটি সম্পন্ন করার জন্যে প্রয়োজন-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274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1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362636"/>
            <a:ext cx="4573958" cy="6462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>
            <a:spAutoFit/>
          </a:bodyPr>
          <a:lstStyle/>
          <a:p>
            <a:pPr>
              <a:defRPr/>
            </a:pPr>
            <a:r>
              <a:rPr lang="bn-IN" sz="3600" u="sng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উপস্থাপন বা কাজের ধারা</a:t>
            </a:r>
            <a:r>
              <a:rPr lang="bn-IN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" y="1110645"/>
            <a:ext cx="9124950" cy="5231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>
            <a:spAutoFit/>
          </a:bodyPr>
          <a:lstStyle/>
          <a:p>
            <a:pPr>
              <a:defRPr/>
            </a:pPr>
            <a:r>
              <a:rPr lang="en-US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bn-IN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উত্তল লেন্সকে</a:t>
            </a:r>
            <a:r>
              <a:rPr lang="en-US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চিত্রানুযায়ী স্ট্যান্ডের সাহায্যে অপটিক্যাল বেঞ্চের ওপর স্থাপন করা হয়।</a:t>
            </a:r>
            <a:endParaRPr 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349" y="1576716"/>
            <a:ext cx="7353300" cy="4616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>
            <a:spAutoFit/>
          </a:bodyPr>
          <a:lstStyle/>
          <a:p>
            <a:pPr>
              <a:defRPr/>
            </a:pPr>
            <a:r>
              <a:rPr lang="bn-IN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চিত্রানুযায়ী লেন্সের সামনে একটি মোম প্রজ্জলিত করে রাখা হয়।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8448">
            <a:off x="5762999" y="3717100"/>
            <a:ext cx="12795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8448">
            <a:off x="3448424" y="4397312"/>
            <a:ext cx="12795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9070401">
            <a:off x="6442476" y="4761950"/>
            <a:ext cx="1075229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লেন্স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904511">
            <a:off x="4065121" y="5423129"/>
            <a:ext cx="1151017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>
              <a:defRPr/>
            </a:pPr>
            <a:r>
              <a:rPr lang="bn-IN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মোম</a:t>
            </a:r>
            <a:r>
              <a:rPr lang="bn-IN" kern="0" dirty="0">
                <a:solidFill>
                  <a:sysClr val="windowText" lastClr="000000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71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1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0313" y="362637"/>
            <a:ext cx="4450172" cy="6462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398" tIns="45699" rIns="91398" bIns="45699">
            <a:spAutoFit/>
          </a:bodyPr>
          <a:lstStyle/>
          <a:p>
            <a:r>
              <a:rPr lang="bn-IN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উপস্থাপন বা কাজের ধারা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3" y="1078976"/>
            <a:ext cx="9143999" cy="4616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>
            <a:spAutoFit/>
          </a:bodyPr>
          <a:lstStyle/>
          <a:p>
            <a:pPr>
              <a:defRPr/>
            </a:pPr>
            <a:r>
              <a:rPr lang="bn-IN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প্রতিবিম্বটিকে দেখার জন্যে চিত্রানুযায়ী লেন্সের পেছনে সাদা কাগজ দিয়ে পর্দার ব্যবস্থা করা হয়। 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3" y="1455689"/>
            <a:ext cx="8253679" cy="4616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>
            <a:spAutoFit/>
          </a:bodyPr>
          <a:lstStyle/>
          <a:p>
            <a:pPr>
              <a:defRPr/>
            </a:pPr>
            <a:r>
              <a:rPr lang="bn-IN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প্রতিবিম্বটিকে স্পস্টকরে দেখার জন্যে  লেন্সটিকে সামনে বা পেছনে সরানো হয়।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5620" y="3192835"/>
            <a:ext cx="12795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1295">
            <a:off x="5763000" y="3717100"/>
            <a:ext cx="12795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9911089">
            <a:off x="8117639" y="4339720"/>
            <a:ext cx="760075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>
              <a:defRPr/>
            </a:pPr>
            <a:r>
              <a:rPr lang="bn-IN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পর্দা</a:t>
            </a:r>
            <a:r>
              <a:rPr lang="bn-IN" kern="0" dirty="0">
                <a:solidFill>
                  <a:sysClr val="windowText" lastClr="000000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954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0.00833 L -0.07934 0.0564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8.2|5.4|4.3|10.6|13.2|2.6|3.1|3.1|1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3|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6|7.8|5.8|2.6|6.6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|3.9|1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2|4|3.9|3.9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1|6.4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5.5|1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3.5|4.5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>
          <a:blip xmlns:r="http://schemas.openxmlformats.org/officeDocument/2006/relationships" r:embed="rId1"/>
          <a:stretch>
            <a:fillRect b="-1245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6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742</Words>
  <Application>Microsoft Office PowerPoint</Application>
  <PresentationFormat>On-screen Show (4:3)</PresentationFormat>
  <Paragraphs>178</Paragraphs>
  <Slides>25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Arial</vt:lpstr>
      <vt:lpstr>Times New Roman</vt:lpstr>
      <vt:lpstr>Verdana</vt:lpstr>
      <vt:lpstr>NikoshBAN</vt:lpstr>
      <vt:lpstr>Calibri</vt:lpstr>
      <vt:lpstr>SutonnyMJ</vt:lpstr>
      <vt:lpstr>Garamond</vt:lpstr>
      <vt:lpstr>Calibri Light</vt:lpstr>
      <vt:lpstr>Wingdings</vt:lpstr>
      <vt:lpstr>Vrinda</vt:lpstr>
      <vt:lpstr>Office Theme</vt:lpstr>
      <vt:lpstr>1_Office Theme</vt:lpstr>
      <vt:lpstr>4_Office Theme</vt:lpstr>
      <vt:lpstr>5_Office Theme</vt:lpstr>
      <vt:lpstr>Organic</vt:lpstr>
      <vt:lpstr>1_Organic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user</cp:lastModifiedBy>
  <cp:revision>514</cp:revision>
  <dcterms:created xsi:type="dcterms:W3CDTF">2006-08-16T00:00:00Z</dcterms:created>
  <dcterms:modified xsi:type="dcterms:W3CDTF">2020-06-01T12:11:08Z</dcterms:modified>
</cp:coreProperties>
</file>