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1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4346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6344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205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8058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1210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0305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959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33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8671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065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1856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61194" cy="6858000"/>
          </a:xfrm>
          <a:prstGeom prst="rect">
            <a:avLst/>
          </a:prstGeom>
        </p:spPr>
      </p:pic>
      <p:sp>
        <p:nvSpPr>
          <p:cNvPr id="5" name="Flowchart: Punched Tape 4"/>
          <p:cNvSpPr/>
          <p:nvPr/>
        </p:nvSpPr>
        <p:spPr>
          <a:xfrm>
            <a:off x="1676400" y="304800"/>
            <a:ext cx="5791200" cy="2590800"/>
          </a:xfrm>
          <a:prstGeom prst="flowChartPunchedTap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/>
              <a:t>WELCOME</a:t>
            </a:r>
            <a:endParaRPr lang="en-US" sz="66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1</a:t>
            </a:r>
            <a:r>
              <a:rPr lang="en-US" sz="3200" b="1" dirty="0" smtClean="0"/>
              <a:t>.</a:t>
            </a:r>
            <a:r>
              <a:rPr lang="en-US" sz="4800" b="1" dirty="0" smtClean="0"/>
              <a:t>When was </a:t>
            </a:r>
            <a:r>
              <a:rPr lang="en-US" sz="4800" b="1" dirty="0" err="1" smtClean="0"/>
              <a:t>Hason</a:t>
            </a:r>
            <a:r>
              <a:rPr lang="en-US" sz="4800" b="1" dirty="0" smtClean="0"/>
              <a:t> Raja born?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6000" b="1" dirty="0" smtClean="0"/>
              <a:t>2.When his book “</a:t>
            </a:r>
            <a:r>
              <a:rPr lang="en-US" sz="6000" b="1" dirty="0" err="1" smtClean="0"/>
              <a:t>Hason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Udas</a:t>
            </a:r>
            <a:r>
              <a:rPr lang="en-US" sz="6000" b="1" dirty="0" smtClean="0"/>
              <a:t>” was </a:t>
            </a:r>
            <a:r>
              <a:rPr lang="en-US" sz="6000" b="1" dirty="0" err="1" smtClean="0"/>
              <a:t>published?t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FF00"/>
                </a:solidFill>
              </a:rPr>
              <a:t>GROUP WORK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Monotype Corsiva" pitchFamily="66" charset="0"/>
              </a:rPr>
              <a:t>Read the text and make a five sentences from the table;</a:t>
            </a:r>
            <a:endParaRPr lang="en-US" sz="36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7562227"/>
              </p:ext>
            </p:extLst>
          </p:nvPr>
        </p:nvGraphicFramePr>
        <p:xfrm>
          <a:off x="10551" y="599048"/>
          <a:ext cx="9144000" cy="6248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286000"/>
                <a:gridCol w="4419600"/>
              </a:tblGrid>
              <a:tr h="1052732">
                <a:tc rowSpan="5">
                  <a:txBody>
                    <a:bodyPr/>
                    <a:lstStyle/>
                    <a:p>
                      <a:pPr lvl="0" algn="l"/>
                      <a:r>
                        <a:rPr lang="en-US" sz="3600" b="1" dirty="0" err="1" smtClean="0">
                          <a:solidFill>
                            <a:srgbClr val="0070C0"/>
                          </a:solidFill>
                        </a:rPr>
                        <a:t>Hason</a:t>
                      </a:r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 Raja</a:t>
                      </a:r>
                    </a:p>
                    <a:p>
                      <a:pPr lvl="0" algn="l"/>
                      <a:r>
                        <a:rPr lang="en-US" sz="3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His songs</a:t>
                      </a:r>
                    </a:p>
                    <a:p>
                      <a:pPr lvl="0" algn="l"/>
                      <a:r>
                        <a:rPr lang="en-US" sz="3600" b="1" dirty="0" smtClean="0">
                          <a:solidFill>
                            <a:srgbClr val="002060"/>
                          </a:solidFill>
                        </a:rPr>
                        <a:t>He</a:t>
                      </a:r>
                      <a:endParaRPr 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rgbClr val="002060"/>
                          </a:solidFill>
                        </a:rPr>
                        <a:t>Are</a:t>
                      </a:r>
                    </a:p>
                    <a:p>
                      <a:r>
                        <a:rPr lang="en-US" sz="3600" b="0" dirty="0" smtClean="0">
                          <a:solidFill>
                            <a:srgbClr val="FFFF00"/>
                          </a:solidFill>
                        </a:rPr>
                        <a:t>Was</a:t>
                      </a:r>
                      <a:r>
                        <a:rPr lang="en-US" sz="3600" b="0" dirty="0" smtClean="0"/>
                        <a:t> </a:t>
                      </a:r>
                      <a:r>
                        <a:rPr lang="en-US" sz="3600" b="0" dirty="0" smtClean="0">
                          <a:solidFill>
                            <a:srgbClr val="FF0000"/>
                          </a:solidFill>
                        </a:rPr>
                        <a:t>brought</a:t>
                      </a:r>
                      <a:r>
                        <a:rPr lang="en-US" sz="3600" b="0" dirty="0" smtClean="0"/>
                        <a:t> </a:t>
                      </a:r>
                      <a:r>
                        <a:rPr lang="en-US" sz="3600" b="0" dirty="0" smtClean="0">
                          <a:solidFill>
                            <a:srgbClr val="FF0000"/>
                          </a:solidFill>
                        </a:rPr>
                        <a:t>up</a:t>
                      </a:r>
                    </a:p>
                    <a:p>
                      <a:r>
                        <a:rPr lang="en-US" sz="3600" b="0" dirty="0" smtClean="0">
                          <a:solidFill>
                            <a:srgbClr val="002060"/>
                          </a:solidFill>
                        </a:rPr>
                        <a:t>Found</a:t>
                      </a:r>
                    </a:p>
                    <a:p>
                      <a:r>
                        <a:rPr lang="en-US" sz="3600" b="0" dirty="0" smtClean="0">
                          <a:solidFill>
                            <a:srgbClr val="FFFF00"/>
                          </a:solidFill>
                        </a:rPr>
                        <a:t>Is</a:t>
                      </a:r>
                    </a:p>
                    <a:p>
                      <a:r>
                        <a:rPr lang="en-US" sz="3600" b="0" dirty="0" smtClean="0">
                          <a:solidFill>
                            <a:srgbClr val="002060"/>
                          </a:solidFill>
                        </a:rPr>
                        <a:t>called</a:t>
                      </a:r>
                      <a:endParaRPr lang="en-US" sz="36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2060"/>
                          </a:solidFill>
                        </a:rPr>
                        <a:t>In the midst</a:t>
                      </a:r>
                      <a:r>
                        <a:rPr lang="en-US" sz="3200" b="1" baseline="0" dirty="0" smtClean="0">
                          <a:solidFill>
                            <a:srgbClr val="002060"/>
                          </a:solidFill>
                        </a:rPr>
                        <a:t> of comfort and pleasure.</a:t>
                      </a:r>
                      <a:endParaRPr lang="en-US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4349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70C0"/>
                          </a:solidFill>
                        </a:rPr>
                        <a:t>All sorts</a:t>
                      </a:r>
                      <a:r>
                        <a:rPr lang="en-US" sz="3200" b="1" baseline="0" dirty="0" smtClean="0">
                          <a:solidFill>
                            <a:srgbClr val="0070C0"/>
                          </a:solidFill>
                        </a:rPr>
                        <a:t> of pleasure and comfort insignificantly.</a:t>
                      </a:r>
                      <a:endParaRPr lang="en-US" sz="32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1125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A famous mystic poet in Bangladesh.</a:t>
                      </a:r>
                      <a:endParaRPr lang="en-US" sz="32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796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Himself</a:t>
                      </a:r>
                      <a:r>
                        <a:rPr lang="en-US" sz="3200" b="1" baseline="0" dirty="0" smtClean="0"/>
                        <a:t> ‘</a:t>
                      </a:r>
                      <a:r>
                        <a:rPr lang="en-US" sz="3200" b="1" baseline="0" dirty="0" err="1" smtClean="0"/>
                        <a:t>Pagla</a:t>
                      </a:r>
                      <a:r>
                        <a:rPr lang="en-US" sz="3200" b="1" baseline="0" dirty="0" smtClean="0"/>
                        <a:t> </a:t>
                      </a:r>
                      <a:r>
                        <a:rPr lang="en-US" sz="3200" b="1" dirty="0" err="1" smtClean="0"/>
                        <a:t>Hason</a:t>
                      </a:r>
                      <a:r>
                        <a:rPr lang="en-US" sz="3200" b="1" dirty="0" smtClean="0"/>
                        <a:t> Raja’</a:t>
                      </a:r>
                      <a:endParaRPr lang="en-US" sz="32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0796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Popular not only in Bangladesh but also in west Bengal</a:t>
                      </a:r>
                      <a:r>
                        <a:rPr lang="en-US" sz="3200" b="1" baseline="0" dirty="0" smtClean="0"/>
                        <a:t> in India</a:t>
                      </a:r>
                      <a:endParaRPr lang="en-US" sz="32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429000" y="9378"/>
            <a:ext cx="2743200" cy="646331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Evaluation</a:t>
            </a:r>
            <a:r>
              <a:rPr lang="en-US" sz="3600" b="1" dirty="0" smtClean="0"/>
              <a:t>;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709"/>
            <a:ext cx="914400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(a) When was </a:t>
            </a:r>
            <a:r>
              <a:rPr lang="en-US" sz="3600" b="1" dirty="0" err="1" smtClean="0"/>
              <a:t>Hason</a:t>
            </a:r>
            <a:r>
              <a:rPr lang="en-US" sz="3600" b="1" dirty="0" smtClean="0"/>
              <a:t> raja born?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447800"/>
            <a:ext cx="91440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Hason</a:t>
            </a:r>
            <a:r>
              <a:rPr lang="en-US" sz="3600" b="1" dirty="0"/>
              <a:t> </a:t>
            </a:r>
            <a:r>
              <a:rPr lang="en-US" sz="3600" b="1" dirty="0" smtClean="0"/>
              <a:t>raja was born in 1854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176194"/>
            <a:ext cx="9144000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(b) Where did he come from?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971800"/>
            <a:ext cx="91440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Ans</a:t>
            </a:r>
            <a:r>
              <a:rPr lang="en-US" sz="3600" b="1" dirty="0" smtClean="0"/>
              <a:t>; He came from </a:t>
            </a:r>
            <a:r>
              <a:rPr lang="en-US" sz="3600" b="1" dirty="0" err="1" smtClean="0"/>
              <a:t>Sylhet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648612"/>
            <a:ext cx="91440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(c) What was his childhood like?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419600"/>
            <a:ext cx="91440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Ans</a:t>
            </a:r>
            <a:r>
              <a:rPr lang="en-US" sz="3600" b="1" dirty="0" smtClean="0"/>
              <a:t>; Full of luxury, comfort and pleasure.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181600"/>
            <a:ext cx="91440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(d) How many songs did </a:t>
            </a:r>
            <a:r>
              <a:rPr lang="en-US" sz="3600" b="1" dirty="0" err="1" smtClean="0"/>
              <a:t>Hason</a:t>
            </a:r>
            <a:r>
              <a:rPr lang="en-US" sz="3600" b="1" dirty="0" smtClean="0"/>
              <a:t> Raja write?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6019800"/>
            <a:ext cx="91440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Ans</a:t>
            </a:r>
            <a:r>
              <a:rPr lang="en-US" sz="3600" b="1" dirty="0" smtClean="0"/>
              <a:t>; 500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51" y="12544"/>
            <a:ext cx="9144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52400" y="32825"/>
            <a:ext cx="4724400" cy="3011658"/>
            <a:chOff x="228600" y="36342"/>
            <a:chExt cx="8458200" cy="3849858"/>
          </a:xfrm>
        </p:grpSpPr>
        <p:sp>
          <p:nvSpPr>
            <p:cNvPr id="7" name="Up Arrow 6"/>
            <p:cNvSpPr/>
            <p:nvPr/>
          </p:nvSpPr>
          <p:spPr>
            <a:xfrm>
              <a:off x="228600" y="36342"/>
              <a:ext cx="8458200" cy="3657600"/>
            </a:xfrm>
            <a:prstGeom prst="upArrow">
              <a:avLst>
                <a:gd name="adj1" fmla="val 68042"/>
                <a:gd name="adj2" fmla="val 4961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038600" y="1981200"/>
              <a:ext cx="914400" cy="171274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867400" y="2286000"/>
              <a:ext cx="685800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362200" y="2286000"/>
              <a:ext cx="762000" cy="838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33400" y="1752600"/>
              <a:ext cx="8001000" cy="112542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600200" y="3693942"/>
              <a:ext cx="5715000" cy="192258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838200" y="228600"/>
              <a:ext cx="7010400" cy="1447800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Left Arrow 17"/>
          <p:cNvSpPr/>
          <p:nvPr/>
        </p:nvSpPr>
        <p:spPr>
          <a:xfrm>
            <a:off x="4582549" y="1004964"/>
            <a:ext cx="4561449" cy="2438400"/>
          </a:xfrm>
          <a:prstGeom prst="lef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Home work</a:t>
            </a:r>
            <a:endParaRPr lang="en-US" sz="54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551" y="3810000"/>
            <a:ext cx="9133449" cy="280076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Write a paragraph based on the text’s information about  “</a:t>
            </a:r>
            <a:r>
              <a:rPr lang="en-US" sz="4400" b="1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Hason</a:t>
            </a:r>
            <a:r>
              <a:rPr lang="en-US" sz="4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Raja’. The paragraph should not exceed 70 words.</a:t>
            </a:r>
            <a:endParaRPr lang="en-US" sz="44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418" y="0"/>
            <a:ext cx="916141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2200" y="609600"/>
            <a:ext cx="4419600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THANK     YOU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9800" y="1981200"/>
            <a:ext cx="2819400" cy="338828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228600" y="533400"/>
            <a:ext cx="61417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u="sng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Prepred</a:t>
            </a:r>
            <a:r>
              <a:rPr lang="en-US" b="1" u="sng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u="sng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endParaRPr lang="en-US" b="1" u="sng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438400"/>
            <a:ext cx="54102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Md. </a:t>
            </a:r>
            <a:r>
              <a:rPr lang="en-US" sz="5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Mukul</a:t>
            </a:r>
            <a:r>
              <a:rPr lang="en-US" sz="5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Mia                                                                                 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M.A in English,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B.Ed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English Teacher</a:t>
            </a:r>
          </a:p>
          <a:p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M.A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Sattar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Adarsha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High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School,Kurigram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Mob:0171717171741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E-mail:mukulict30@gmail.com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761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495181"/>
          </a:xfrm>
          <a:prstGeom prst="rect">
            <a:avLst/>
          </a:prstGeom>
          <a:solidFill>
            <a:srgbClr val="00B050"/>
          </a:solidFill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8800" b="1" dirty="0" smtClean="0">
              <a:solidFill>
                <a:srgbClr val="FFC000"/>
              </a:solidFill>
            </a:endParaRPr>
          </a:p>
          <a:p>
            <a:pPr algn="ctr"/>
            <a:r>
              <a:rPr lang="en-US" sz="8800" b="1" dirty="0" smtClean="0">
                <a:solidFill>
                  <a:srgbClr val="FFC000"/>
                </a:solidFill>
              </a:rPr>
              <a:t>Class-vi</a:t>
            </a:r>
          </a:p>
          <a:p>
            <a:pPr algn="ctr"/>
            <a:r>
              <a:rPr lang="en-US" sz="7200" b="1" dirty="0" smtClean="0">
                <a:solidFill>
                  <a:srgbClr val="FFC000"/>
                </a:solidFill>
              </a:rPr>
              <a:t>Lesson-17</a:t>
            </a:r>
          </a:p>
          <a:p>
            <a:pPr algn="ctr"/>
            <a:r>
              <a:rPr lang="en-US" sz="4400" b="1" dirty="0" smtClean="0">
                <a:solidFill>
                  <a:srgbClr val="FFC000"/>
                </a:solidFill>
              </a:rPr>
              <a:t>Subject-English 1</a:t>
            </a:r>
            <a:r>
              <a:rPr lang="en-US" sz="4400" b="1" baseline="30000" dirty="0" smtClean="0">
                <a:solidFill>
                  <a:srgbClr val="FFC000"/>
                </a:solidFill>
              </a:rPr>
              <a:t>st</a:t>
            </a:r>
            <a:r>
              <a:rPr lang="en-US" sz="4400" b="1" dirty="0" smtClean="0">
                <a:solidFill>
                  <a:srgbClr val="FFC000"/>
                </a:solidFill>
              </a:rPr>
              <a:t> Paper</a:t>
            </a:r>
            <a:endParaRPr lang="en-US" sz="4000" b="1" dirty="0" smtClean="0">
              <a:solidFill>
                <a:srgbClr val="FFC000"/>
              </a:solidFill>
            </a:endParaRPr>
          </a:p>
          <a:p>
            <a:pPr algn="ctr"/>
            <a:r>
              <a:rPr lang="en-US" sz="4800" dirty="0" smtClean="0">
                <a:solidFill>
                  <a:srgbClr val="FFC000"/>
                </a:solidFill>
              </a:rPr>
              <a:t>Title of the lesson- </a:t>
            </a:r>
          </a:p>
          <a:p>
            <a:pPr algn="ctr"/>
            <a:r>
              <a:rPr lang="en-US" sz="9600" b="1" dirty="0" smtClean="0"/>
              <a:t>“</a:t>
            </a:r>
            <a:r>
              <a:rPr lang="en-US" sz="9600" b="1" dirty="0" err="1" smtClean="0"/>
              <a:t>Hason</a:t>
            </a:r>
            <a:r>
              <a:rPr lang="en-US" sz="9600" b="1" dirty="0" smtClean="0"/>
              <a:t> raja”</a:t>
            </a:r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308" y="0"/>
            <a:ext cx="5152292" cy="684793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181600" y="0"/>
            <a:ext cx="3962400" cy="684793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Look at the picture.</a:t>
            </a:r>
          </a:p>
          <a:p>
            <a:pPr algn="ctr"/>
            <a:endParaRPr lang="en-US" sz="3600" b="1" dirty="0" smtClean="0">
              <a:ln w="11430"/>
              <a:solidFill>
                <a:srgbClr val="FF000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 you know who is the man?</a:t>
            </a:r>
          </a:p>
          <a:p>
            <a:pPr algn="ctr"/>
            <a:endParaRPr lang="en-US" sz="36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2" y="0"/>
            <a:ext cx="5556738" cy="6829704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5562600" y="0"/>
            <a:ext cx="3581400" cy="6829704"/>
          </a:xfrm>
          <a:prstGeom prst="rect">
            <a:avLst/>
          </a:prstGeom>
          <a:solidFill>
            <a:schemeClr val="accent6">
              <a:lumMod val="5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4400" b="1" dirty="0" smtClean="0"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Do you know who is the man?</a:t>
            </a:r>
            <a:endParaRPr lang="en-US" sz="4400" b="1" dirty="0">
              <a:solidFill>
                <a:srgbClr val="00B0F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8206" y="12894"/>
            <a:ext cx="9152206" cy="6845105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 flipH="1">
            <a:off x="304801" y="990600"/>
            <a:ext cx="2743200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 today’s topic is</a:t>
            </a:r>
          </a:p>
          <a:p>
            <a:r>
              <a:rPr lang="en-US" sz="2400" dirty="0" smtClean="0"/>
              <a:t>HASON RAJA;</a:t>
            </a:r>
          </a:p>
          <a:p>
            <a:r>
              <a:rPr lang="en-US" sz="2400" dirty="0" smtClean="0"/>
              <a:t>The mystic bard of Bangladesh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729430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en-US" sz="6000" b="1" dirty="0">
                <a:solidFill>
                  <a:srgbClr val="002060"/>
                </a:solidFill>
                <a:latin typeface="Monotype Corsiva" pitchFamily="66" charset="0"/>
              </a:rPr>
              <a:t>By the end of the lesson        </a:t>
            </a:r>
            <a:r>
              <a:rPr lang="en-US" sz="6000" b="1" dirty="0" smtClean="0">
                <a:solidFill>
                  <a:srgbClr val="002060"/>
                </a:solidFill>
                <a:latin typeface="Monotype Corsiva" pitchFamily="66" charset="0"/>
              </a:rPr>
              <a:t>Students will </a:t>
            </a:r>
            <a:r>
              <a:rPr lang="en-US" sz="6000" b="1" dirty="0">
                <a:solidFill>
                  <a:srgbClr val="002060"/>
                </a:solidFill>
                <a:latin typeface="Monotype Corsiva" pitchFamily="66" charset="0"/>
              </a:rPr>
              <a:t>be able to</a:t>
            </a:r>
            <a:r>
              <a:rPr lang="en-US" sz="6000" b="1" dirty="0" smtClean="0">
                <a:solidFill>
                  <a:srgbClr val="002060"/>
                </a:solidFill>
                <a:latin typeface="Monotype Corsiva" pitchFamily="66" charset="0"/>
              </a:rPr>
              <a:t>—</a:t>
            </a:r>
            <a:endParaRPr lang="en-US" sz="6000" b="1" dirty="0">
              <a:solidFill>
                <a:srgbClr val="002060"/>
              </a:solidFill>
              <a:latin typeface="Monotype Corsiva" pitchFamily="66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6000" b="1" dirty="0">
                <a:solidFill>
                  <a:srgbClr val="002060"/>
                </a:solidFill>
                <a:latin typeface="NikoshBAN "/>
              </a:rPr>
              <a:t>Ask and </a:t>
            </a:r>
            <a:r>
              <a:rPr lang="en-US" sz="6000" b="1" dirty="0" smtClean="0">
                <a:solidFill>
                  <a:srgbClr val="002060"/>
                </a:solidFill>
                <a:latin typeface="NikoshBAN "/>
              </a:rPr>
              <a:t>answer   question</a:t>
            </a:r>
            <a:endParaRPr lang="en-US" sz="6000" b="1" dirty="0">
              <a:solidFill>
                <a:srgbClr val="002060"/>
              </a:solidFill>
              <a:latin typeface="NikoshBAN 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4800" b="1" dirty="0">
                <a:solidFill>
                  <a:srgbClr val="002060"/>
                </a:solidFill>
                <a:latin typeface="NikoshBAN "/>
              </a:rPr>
              <a:t>Read and </a:t>
            </a:r>
            <a:r>
              <a:rPr lang="en-US" sz="4800" b="1" dirty="0" smtClean="0">
                <a:solidFill>
                  <a:srgbClr val="002060"/>
                </a:solidFill>
                <a:latin typeface="NikoshBAN "/>
              </a:rPr>
              <a:t>understand text.</a:t>
            </a:r>
            <a:endParaRPr lang="en-US" sz="4800" b="1" dirty="0">
              <a:solidFill>
                <a:srgbClr val="002060"/>
              </a:solidFill>
              <a:latin typeface="NikoshBAN 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6000" b="1" dirty="0">
                <a:solidFill>
                  <a:srgbClr val="002060"/>
                </a:solidFill>
                <a:latin typeface="NikoshBAN "/>
              </a:rPr>
              <a:t>Write </a:t>
            </a:r>
            <a:r>
              <a:rPr lang="en-US" sz="6000" b="1" dirty="0" smtClean="0">
                <a:solidFill>
                  <a:srgbClr val="002060"/>
                </a:solidFill>
                <a:latin typeface="NikoshBAN "/>
              </a:rPr>
              <a:t>short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6000" b="1" dirty="0" smtClean="0">
                <a:solidFill>
                  <a:srgbClr val="002060"/>
                </a:solidFill>
                <a:latin typeface="NikoshBAN "/>
              </a:rPr>
              <a:t>composition</a:t>
            </a:r>
            <a:r>
              <a:rPr lang="en-US" sz="6000" b="1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</a:p>
          <a:p>
            <a:pPr marL="285750" indent="-285750"/>
            <a:endParaRPr lang="en-US" sz="6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895600" y="17585"/>
            <a:ext cx="25908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Vocabulary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75639"/>
            <a:ext cx="2971800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mystic</a:t>
            </a:r>
            <a:endParaRPr lang="en-US" sz="44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691027"/>
            <a:ext cx="495300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supernatural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600200"/>
            <a:ext cx="2971800" cy="76944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meditation</a:t>
            </a:r>
            <a:endParaRPr lang="en-US" sz="44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59348" y="1600200"/>
            <a:ext cx="49530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Thought, contemplation.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2667000"/>
            <a:ext cx="28956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bard</a:t>
            </a:r>
            <a:endParaRPr lang="en-US" sz="44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4800" y="2667000"/>
            <a:ext cx="4953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Poet, lyricist</a:t>
            </a:r>
            <a:endParaRPr lang="en-US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1652" y="3498557"/>
            <a:ext cx="2940148" cy="76944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luxury</a:t>
            </a:r>
            <a:endParaRPr lang="en-US" sz="44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91000" y="3429000"/>
            <a:ext cx="4953000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Lavishness, opulence.</a:t>
            </a:r>
            <a:endParaRPr lang="en-US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4572000"/>
            <a:ext cx="2971800" cy="76944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crazy</a:t>
            </a:r>
            <a:endParaRPr lang="en-US" sz="44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4572000"/>
            <a:ext cx="49530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Wild, passionate, mad.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06780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Read the text and answer the question;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46331"/>
            <a:ext cx="2095500" cy="26860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95500" y="914400"/>
            <a:ext cx="697230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Hason</a:t>
            </a:r>
            <a:r>
              <a:rPr lang="en-US" sz="3600" b="1" dirty="0" smtClean="0"/>
              <a:t> Raja was born in 1854 in a </a:t>
            </a:r>
            <a:r>
              <a:rPr lang="en-US" sz="3600" b="1" dirty="0" err="1" smtClean="0"/>
              <a:t>welthy</a:t>
            </a:r>
            <a:r>
              <a:rPr lang="en-US" sz="3600" b="1" dirty="0" smtClean="0"/>
              <a:t> landlord’s family in </a:t>
            </a:r>
            <a:r>
              <a:rPr lang="en-US" sz="3600" b="1" dirty="0" err="1" smtClean="0"/>
              <a:t>Sylhet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062675" y="2105351"/>
            <a:ext cx="6972300" cy="120032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He did not receive much formal education.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4992" y="3432027"/>
            <a:ext cx="6972300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In his youth, he led a life of luxury.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892" y="4477434"/>
            <a:ext cx="9097108" cy="230832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Hason</a:t>
            </a:r>
            <a:r>
              <a:rPr lang="en-US" sz="3600" b="1" dirty="0" smtClean="0"/>
              <a:t> Raja wrote a lot of songs, about a thousand in number.</a:t>
            </a:r>
          </a:p>
          <a:p>
            <a:r>
              <a:rPr lang="en-US" sz="3600" b="1" dirty="0" smtClean="0"/>
              <a:t>His book called ‘ </a:t>
            </a:r>
            <a:r>
              <a:rPr lang="en-US" sz="3600" b="1" dirty="0" err="1" smtClean="0"/>
              <a:t>Hason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Udash</a:t>
            </a:r>
            <a:r>
              <a:rPr lang="en-US" sz="3600" b="1" dirty="0" smtClean="0"/>
              <a:t>’ was a published in 1906.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  <p:bldP spid="9" grpId="0" build="allAtOnce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360</Words>
  <Application>Microsoft Office PowerPoint</Application>
  <PresentationFormat>On-screen Show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ADIAN</dc:creator>
  <cp:lastModifiedBy>USER</cp:lastModifiedBy>
  <cp:revision>97</cp:revision>
  <dcterms:created xsi:type="dcterms:W3CDTF">2006-08-16T00:00:00Z</dcterms:created>
  <dcterms:modified xsi:type="dcterms:W3CDTF">2020-06-01T14:46:24Z</dcterms:modified>
</cp:coreProperties>
</file>