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8" r:id="rId6"/>
    <p:sldId id="271" r:id="rId7"/>
    <p:sldId id="279" r:id="rId8"/>
    <p:sldId id="270" r:id="rId9"/>
    <p:sldId id="260" r:id="rId10"/>
    <p:sldId id="261" r:id="rId11"/>
    <p:sldId id="280" r:id="rId12"/>
    <p:sldId id="281" r:id="rId13"/>
    <p:sldId id="275" r:id="rId14"/>
    <p:sldId id="277" r:id="rId15"/>
    <p:sldId id="262" r:id="rId16"/>
    <p:sldId id="263" r:id="rId17"/>
    <p:sldId id="264"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60"/>
  </p:normalViewPr>
  <p:slideViewPr>
    <p:cSldViewPr snapToGrid="0">
      <p:cViewPr varScale="1">
        <p:scale>
          <a:sx n="63" d="100"/>
          <a:sy n="63" d="100"/>
        </p:scale>
        <p:origin x="19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DDD53A-373E-4F1E-AC2F-1B26F43BF0A9}"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BA68-3F33-400E-998E-00E82789C6DC}" type="slidenum">
              <a:rPr lang="en-US" smtClean="0"/>
              <a:t>‹#›</a:t>
            </a:fld>
            <a:endParaRPr lang="en-US"/>
          </a:p>
        </p:txBody>
      </p:sp>
    </p:spTree>
    <p:extLst>
      <p:ext uri="{BB962C8B-B14F-4D97-AF65-F5344CB8AC3E}">
        <p14:creationId xmlns:p14="http://schemas.microsoft.com/office/powerpoint/2010/main" val="375716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D53A-373E-4F1E-AC2F-1B26F43BF0A9}"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BA68-3F33-400E-998E-00E82789C6DC}" type="slidenum">
              <a:rPr lang="en-US" smtClean="0"/>
              <a:t>‹#›</a:t>
            </a:fld>
            <a:endParaRPr lang="en-US"/>
          </a:p>
        </p:txBody>
      </p:sp>
    </p:spTree>
    <p:extLst>
      <p:ext uri="{BB962C8B-B14F-4D97-AF65-F5344CB8AC3E}">
        <p14:creationId xmlns:p14="http://schemas.microsoft.com/office/powerpoint/2010/main" val="391002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D53A-373E-4F1E-AC2F-1B26F43BF0A9}"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BA68-3F33-400E-998E-00E82789C6DC}" type="slidenum">
              <a:rPr lang="en-US" smtClean="0"/>
              <a:t>‹#›</a:t>
            </a:fld>
            <a:endParaRPr lang="en-US"/>
          </a:p>
        </p:txBody>
      </p:sp>
    </p:spTree>
    <p:extLst>
      <p:ext uri="{BB962C8B-B14F-4D97-AF65-F5344CB8AC3E}">
        <p14:creationId xmlns:p14="http://schemas.microsoft.com/office/powerpoint/2010/main" val="1376054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D53A-373E-4F1E-AC2F-1B26F43BF0A9}"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BA68-3F33-400E-998E-00E82789C6DC}" type="slidenum">
              <a:rPr lang="en-US" smtClean="0"/>
              <a:t>‹#›</a:t>
            </a:fld>
            <a:endParaRPr lang="en-US"/>
          </a:p>
        </p:txBody>
      </p:sp>
    </p:spTree>
    <p:extLst>
      <p:ext uri="{BB962C8B-B14F-4D97-AF65-F5344CB8AC3E}">
        <p14:creationId xmlns:p14="http://schemas.microsoft.com/office/powerpoint/2010/main" val="398155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DD53A-373E-4F1E-AC2F-1B26F43BF0A9}"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BA68-3F33-400E-998E-00E82789C6DC}" type="slidenum">
              <a:rPr lang="en-US" smtClean="0"/>
              <a:t>‹#›</a:t>
            </a:fld>
            <a:endParaRPr lang="en-US"/>
          </a:p>
        </p:txBody>
      </p:sp>
    </p:spTree>
    <p:extLst>
      <p:ext uri="{BB962C8B-B14F-4D97-AF65-F5344CB8AC3E}">
        <p14:creationId xmlns:p14="http://schemas.microsoft.com/office/powerpoint/2010/main" val="18041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DDD53A-373E-4F1E-AC2F-1B26F43BF0A9}"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2BA68-3F33-400E-998E-00E82789C6DC}" type="slidenum">
              <a:rPr lang="en-US" smtClean="0"/>
              <a:t>‹#›</a:t>
            </a:fld>
            <a:endParaRPr lang="en-US"/>
          </a:p>
        </p:txBody>
      </p:sp>
    </p:spTree>
    <p:extLst>
      <p:ext uri="{BB962C8B-B14F-4D97-AF65-F5344CB8AC3E}">
        <p14:creationId xmlns:p14="http://schemas.microsoft.com/office/powerpoint/2010/main" val="298414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DDD53A-373E-4F1E-AC2F-1B26F43BF0A9}" type="datetimeFigureOut">
              <a:rPr lang="en-US" smtClean="0"/>
              <a:t>6/10/2020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72BA68-3F33-400E-998E-00E82789C6DC}" type="slidenum">
              <a:rPr lang="en-US" smtClean="0"/>
              <a:t>‹#›</a:t>
            </a:fld>
            <a:endParaRPr lang="en-US"/>
          </a:p>
        </p:txBody>
      </p:sp>
    </p:spTree>
    <p:extLst>
      <p:ext uri="{BB962C8B-B14F-4D97-AF65-F5344CB8AC3E}">
        <p14:creationId xmlns:p14="http://schemas.microsoft.com/office/powerpoint/2010/main" val="141117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DDD53A-373E-4F1E-AC2F-1B26F43BF0A9}" type="datetimeFigureOut">
              <a:rPr lang="en-US" smtClean="0"/>
              <a:t>6/10/2020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2BA68-3F33-400E-998E-00E82789C6DC}" type="slidenum">
              <a:rPr lang="en-US" smtClean="0"/>
              <a:t>‹#›</a:t>
            </a:fld>
            <a:endParaRPr lang="en-US"/>
          </a:p>
        </p:txBody>
      </p:sp>
    </p:spTree>
    <p:extLst>
      <p:ext uri="{BB962C8B-B14F-4D97-AF65-F5344CB8AC3E}">
        <p14:creationId xmlns:p14="http://schemas.microsoft.com/office/powerpoint/2010/main" val="345849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DD53A-373E-4F1E-AC2F-1B26F43BF0A9}" type="datetimeFigureOut">
              <a:rPr lang="en-US" smtClean="0"/>
              <a:t>6/10/2020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72BA68-3F33-400E-998E-00E82789C6DC}" type="slidenum">
              <a:rPr lang="en-US" smtClean="0"/>
              <a:t>‹#›</a:t>
            </a:fld>
            <a:endParaRPr lang="en-US"/>
          </a:p>
        </p:txBody>
      </p:sp>
    </p:spTree>
    <p:extLst>
      <p:ext uri="{BB962C8B-B14F-4D97-AF65-F5344CB8AC3E}">
        <p14:creationId xmlns:p14="http://schemas.microsoft.com/office/powerpoint/2010/main" val="132043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DD53A-373E-4F1E-AC2F-1B26F43BF0A9}"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2BA68-3F33-400E-998E-00E82789C6DC}" type="slidenum">
              <a:rPr lang="en-US" smtClean="0"/>
              <a:t>‹#›</a:t>
            </a:fld>
            <a:endParaRPr lang="en-US"/>
          </a:p>
        </p:txBody>
      </p:sp>
    </p:spTree>
    <p:extLst>
      <p:ext uri="{BB962C8B-B14F-4D97-AF65-F5344CB8AC3E}">
        <p14:creationId xmlns:p14="http://schemas.microsoft.com/office/powerpoint/2010/main" val="236441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DD53A-373E-4F1E-AC2F-1B26F43BF0A9}"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2BA68-3F33-400E-998E-00E82789C6DC}" type="slidenum">
              <a:rPr lang="en-US" smtClean="0"/>
              <a:t>‹#›</a:t>
            </a:fld>
            <a:endParaRPr lang="en-US"/>
          </a:p>
        </p:txBody>
      </p:sp>
    </p:spTree>
    <p:extLst>
      <p:ext uri="{BB962C8B-B14F-4D97-AF65-F5344CB8AC3E}">
        <p14:creationId xmlns:p14="http://schemas.microsoft.com/office/powerpoint/2010/main" val="347895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DD53A-373E-4F1E-AC2F-1B26F43BF0A9}" type="datetimeFigureOut">
              <a:rPr lang="en-US" smtClean="0"/>
              <a:t>6/10/2020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2BA68-3F33-400E-998E-00E82789C6DC}" type="slidenum">
              <a:rPr lang="en-US" smtClean="0"/>
              <a:t>‹#›</a:t>
            </a:fld>
            <a:endParaRPr lang="en-US"/>
          </a:p>
        </p:txBody>
      </p:sp>
    </p:spTree>
    <p:extLst>
      <p:ext uri="{BB962C8B-B14F-4D97-AF65-F5344CB8AC3E}">
        <p14:creationId xmlns:p14="http://schemas.microsoft.com/office/powerpoint/2010/main" val="3295309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64" y="372979"/>
            <a:ext cx="10371220" cy="6136105"/>
          </a:xfrm>
          <a:prstGeom prst="rect">
            <a:avLst/>
          </a:prstGeom>
        </p:spPr>
      </p:pic>
    </p:spTree>
    <p:extLst>
      <p:ext uri="{BB962C8B-B14F-4D97-AF65-F5344CB8AC3E}">
        <p14:creationId xmlns:p14="http://schemas.microsoft.com/office/powerpoint/2010/main" val="3672960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810" y="2401761"/>
            <a:ext cx="2580473" cy="31197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833" y="757962"/>
            <a:ext cx="8343556" cy="4273547"/>
          </a:xfrm>
          <a:prstGeom prst="rect">
            <a:avLst/>
          </a:prstGeom>
        </p:spPr>
      </p:pic>
      <p:pic>
        <p:nvPicPr>
          <p:cNvPr id="9" name="Picture 8"/>
          <p:cNvPicPr>
            <a:picLocks noChangeAspect="1"/>
          </p:cNvPicPr>
          <p:nvPr/>
        </p:nvPicPr>
        <p:blipFill>
          <a:blip r:embed="rId4"/>
          <a:stretch>
            <a:fillRect/>
          </a:stretch>
        </p:blipFill>
        <p:spPr>
          <a:xfrm>
            <a:off x="4393703" y="3785118"/>
            <a:ext cx="4956304" cy="186675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7164" y="2894736"/>
            <a:ext cx="3077004" cy="217200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319" y="324853"/>
            <a:ext cx="10027976" cy="6280483"/>
          </a:xfrm>
          <a:prstGeom prst="rect">
            <a:avLst/>
          </a:prstGeom>
        </p:spPr>
      </p:pic>
    </p:spTree>
    <p:extLst>
      <p:ext uri="{BB962C8B-B14F-4D97-AF65-F5344CB8AC3E}">
        <p14:creationId xmlns:p14="http://schemas.microsoft.com/office/powerpoint/2010/main" val="272571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843" y="1997839"/>
            <a:ext cx="10849233" cy="4585871"/>
          </a:xfrm>
          <a:prstGeom prst="rect">
            <a:avLst/>
          </a:prstGeom>
          <a:solidFill>
            <a:schemeClr val="accent2">
              <a:lumMod val="40000"/>
              <a:lumOff val="60000"/>
            </a:schemeClr>
          </a:solidFill>
        </p:spPr>
        <p:txBody>
          <a:bodyPr wrap="square">
            <a:spAutoFit/>
          </a:bodyPr>
          <a:lstStyle/>
          <a:p>
            <a:pPr algn="r" rtl="1"/>
            <a:r>
              <a:rPr lang="ar-SA" sz="3600" b="1" dirty="0"/>
              <a:t>أمر</a:t>
            </a:r>
            <a:r>
              <a:rPr lang="ar-SA" sz="3200" b="1" dirty="0"/>
              <a:t> الله جل و على نبيه( ص )فى هذه الآيأت الكريمة –أن يعبده فى حأل كونه مخلصأ له فى عبأدته –من جميع أنوأع اشرك صغيرهأ و كبيرهأ –فألأخلاص هو أن يجعل المسلم كل أعمأله لله سبحأنه إبتغأ ء مرضأته –وليس طلب للريأء والسمعة –فهو لا يعمل ليرأه النأس –ويتحدثو عن أعمأله –ويمدحوه ويثنوا عليه فعلى ألمسلم أن يخلص النية فى كل عمل يقوم به حتى يتقبله الله منه لآن الآعمل لآ تقبل إلآبشرطين –ألآخلآص وألمتأبعة للرسول (ص)عن أبى أمأمة ألبأهلى قأل جأء رجل إلى ألنبى ص فقأل أرأيت رجلآ غزأ يلتمس</a:t>
            </a:r>
            <a:r>
              <a:rPr lang="en-US" sz="3200" b="1" dirty="0"/>
              <a:t> </a:t>
            </a:r>
            <a:r>
              <a:rPr lang="ar-SA" sz="3200" b="1" dirty="0"/>
              <a:t>ألآجر والذكر ؟مأله ؟ فقأل رسولالله لآ شيءله فأعأدهآ ثلآث مرأت يقول لهرسول ألله ص  لآشيء  له ثم قأل إن ألله لآيقبل من إلعمل إلآ مأكأن له خألصأ وأبتغي به وجهه .روأه ألنسأءى </a:t>
            </a:r>
            <a:r>
              <a:rPr lang="ar-SA" b="1" dirty="0"/>
              <a:t>.  </a:t>
            </a:r>
            <a:r>
              <a:rPr lang="ar-SA" sz="1050" b="1" dirty="0"/>
              <a:t>- </a:t>
            </a:r>
            <a:endParaRPr lang="en-US" dirty="0"/>
          </a:p>
        </p:txBody>
      </p:sp>
      <p:sp>
        <p:nvSpPr>
          <p:cNvPr id="3" name="Rectangle 2"/>
          <p:cNvSpPr/>
          <p:nvPr/>
        </p:nvSpPr>
        <p:spPr>
          <a:xfrm>
            <a:off x="3468130" y="0"/>
            <a:ext cx="6096000" cy="1754326"/>
          </a:xfrm>
          <a:prstGeom prst="rect">
            <a:avLst/>
          </a:prstGeom>
        </p:spPr>
        <p:txBody>
          <a:bodyPr>
            <a:spAutoFit/>
          </a:bodyPr>
          <a:lstStyle/>
          <a:p>
            <a:pPr algn="ctr" rtl="1"/>
            <a:r>
              <a:rPr lang="ar-SA" sz="3600" b="1" dirty="0"/>
              <a:t>ألنص المدروس </a:t>
            </a:r>
            <a:br>
              <a:rPr lang="ar-SA" sz="3600" b="1" dirty="0"/>
            </a:br>
            <a:r>
              <a:rPr lang="ar-SA" sz="3600" b="1" dirty="0"/>
              <a:t/>
            </a:r>
            <a:br>
              <a:rPr lang="ar-SA" sz="3600" b="1" dirty="0"/>
            </a:br>
            <a:r>
              <a:rPr lang="ar-SA" sz="3600" b="1" dirty="0"/>
              <a:t>إقرأ النص التألية</a:t>
            </a:r>
            <a:r>
              <a:rPr lang="en-US" sz="3600" b="1" dirty="0"/>
              <a:t>   </a:t>
            </a:r>
            <a:r>
              <a:rPr lang="ar-SA" sz="3600" b="1" dirty="0"/>
              <a:t>ترجمةلغة البنغأ لية</a:t>
            </a:r>
            <a:endParaRPr lang="en-US" sz="3600" b="1" dirty="0"/>
          </a:p>
        </p:txBody>
      </p:sp>
    </p:spTree>
    <p:extLst>
      <p:ext uri="{BB962C8B-B14F-4D97-AF65-F5344CB8AC3E}">
        <p14:creationId xmlns:p14="http://schemas.microsoft.com/office/powerpoint/2010/main" val="3964657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75" y="613611"/>
            <a:ext cx="10056275" cy="5835315"/>
          </a:xfrm>
          <a:prstGeom prst="rect">
            <a:avLst/>
          </a:prstGeom>
        </p:spPr>
      </p:pic>
    </p:spTree>
    <p:extLst>
      <p:ext uri="{BB962C8B-B14F-4D97-AF65-F5344CB8AC3E}">
        <p14:creationId xmlns:p14="http://schemas.microsoft.com/office/powerpoint/2010/main" val="4265267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9232" y="0"/>
            <a:ext cx="10792326" cy="685799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b="1" dirty="0" smtClean="0"/>
              <a:t>١- </a:t>
            </a:r>
            <a:r>
              <a:rPr lang="ar-SA" sz="2800" b="1" u="sng" dirty="0" smtClean="0"/>
              <a:t>ألسوال :</a:t>
            </a:r>
            <a:r>
              <a:rPr lang="ar-SA" sz="2800" b="1" dirty="0" smtClean="0"/>
              <a:t>–ما هوألآخلاص ؟</a:t>
            </a:r>
            <a:endParaRPr lang="ar-SA" sz="2800" b="1" dirty="0"/>
          </a:p>
          <a:p>
            <a:pPr algn="r" rtl="1"/>
            <a:r>
              <a:rPr lang="ar-SA" sz="2800" b="1" dirty="0" smtClean="0"/>
              <a:t>الجواب : ألاخلاص مصدر من باب إفعأل معنأه فى اللغة إختيأر ألشىء خأليأ عن ألكنس . وفى ألاصطلاح ألآخلاص هو  أن يجعل ألمسلم كل أعمأله لله سبحأنه إبتغأء مرضأته بدون ألريأء وألشمعة .</a:t>
            </a:r>
            <a:endParaRPr lang="en-US" sz="2800" b="1" dirty="0" smtClean="0"/>
          </a:p>
          <a:p>
            <a:pPr algn="r" rtl="1"/>
            <a:r>
              <a:rPr lang="ar-SA" sz="2800" b="1" dirty="0" smtClean="0"/>
              <a:t>٢ – </a:t>
            </a:r>
            <a:r>
              <a:rPr lang="ar-SA" sz="2800" b="1" u="sng" dirty="0" smtClean="0"/>
              <a:t>ألسوأل:</a:t>
            </a:r>
            <a:r>
              <a:rPr lang="ar-SA" sz="2800" b="1" dirty="0" smtClean="0"/>
              <a:t>- مأ همأ الشرطأن لقبول العبادة - بين بالدليل ؟ </a:t>
            </a:r>
          </a:p>
          <a:p>
            <a:pPr algn="r" rtl="1"/>
            <a:r>
              <a:rPr lang="ar-SA" sz="2800" b="1" dirty="0" smtClean="0"/>
              <a:t>ألجوأب :– لا تقبل ألعبادة إلا بشرطين هما : ١ ألاخلاص  ٢ ألمتابعة للزسول (ص )  قال الله تعالى-إنأ أنزلنأ إليك الكتاب بالحق فاعبد الله مخلصأ له الدين .وقأل .قل إنى امرت إن أعبدألله مخلصأ له الدين .وقال رسول الله ص إن ألله لا يقبل من العمل إلامأ كان له خألصأ وابتغى به وجهه –</a:t>
            </a:r>
            <a:endParaRPr lang="en-US" sz="2800" b="1" dirty="0" smtClean="0"/>
          </a:p>
          <a:p>
            <a:pPr algn="r" rtl="1"/>
            <a:r>
              <a:rPr lang="ar-SA" sz="2800" b="1" dirty="0" smtClean="0"/>
              <a:t>٣ –</a:t>
            </a:r>
            <a:r>
              <a:rPr lang="ar-SA" sz="2800" b="1" u="sng" dirty="0" smtClean="0"/>
              <a:t>ألسوأل</a:t>
            </a:r>
            <a:r>
              <a:rPr lang="ar-SA" sz="2800" b="1" dirty="0" smtClean="0"/>
              <a:t> : مأذأ يجب على ألمسلم ؟</a:t>
            </a:r>
          </a:p>
          <a:p>
            <a:pPr algn="r" rtl="1"/>
            <a:r>
              <a:rPr lang="ar-SA" sz="2800" b="1" dirty="0" smtClean="0"/>
              <a:t>ألجوأب :– يجب على ألمسلم أن يخلص النية فى كل عمل يقوم به حتى يتقبله ألله منه </a:t>
            </a:r>
            <a:r>
              <a:rPr lang="ar-SA" sz="3200" b="1" dirty="0" smtClean="0"/>
              <a:t>–</a:t>
            </a:r>
          </a:p>
          <a:p>
            <a:pPr algn="r" rtl="1"/>
            <a:endParaRPr lang="en-US" sz="2800" dirty="0"/>
          </a:p>
        </p:txBody>
      </p:sp>
      <p:sp>
        <p:nvSpPr>
          <p:cNvPr id="2" name="Rectangle 1"/>
          <p:cNvSpPr/>
          <p:nvPr/>
        </p:nvSpPr>
        <p:spPr>
          <a:xfrm>
            <a:off x="2568388" y="40341"/>
            <a:ext cx="2837330" cy="75303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t>ألسوأل و ألجوأب </a:t>
            </a:r>
            <a:endParaRPr lang="en-US" sz="3600" b="1" dirty="0"/>
          </a:p>
        </p:txBody>
      </p:sp>
      <p:sp>
        <p:nvSpPr>
          <p:cNvPr id="4" name="Rectangle 3"/>
          <p:cNvSpPr/>
          <p:nvPr/>
        </p:nvSpPr>
        <p:spPr>
          <a:xfrm>
            <a:off x="5405718" y="40341"/>
            <a:ext cx="2662517" cy="75303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t>প্রশ্ন ও উত্তর </a:t>
            </a:r>
            <a:endParaRPr lang="en-US" sz="4000" dirty="0"/>
          </a:p>
        </p:txBody>
      </p:sp>
      <p:sp>
        <p:nvSpPr>
          <p:cNvPr id="5" name="Rectangle 4"/>
          <p:cNvSpPr/>
          <p:nvPr/>
        </p:nvSpPr>
        <p:spPr>
          <a:xfrm>
            <a:off x="469232" y="6185647"/>
            <a:ext cx="10792326" cy="672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329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59" y="1573305"/>
            <a:ext cx="11546541" cy="3416320"/>
          </a:xfrm>
          <a:prstGeom prst="rect">
            <a:avLst/>
          </a:prstGeom>
          <a:solidFill>
            <a:schemeClr val="accent5">
              <a:lumMod val="40000"/>
              <a:lumOff val="60000"/>
            </a:schemeClr>
          </a:solidFill>
        </p:spPr>
        <p:txBody>
          <a:bodyPr wrap="square">
            <a:spAutoFit/>
          </a:bodyPr>
          <a:lstStyle/>
          <a:p>
            <a:pPr algn="r" rtl="1"/>
            <a:r>
              <a:rPr lang="ar-SA" sz="3600" b="1" dirty="0"/>
              <a:t>٤ – </a:t>
            </a:r>
            <a:r>
              <a:rPr lang="ar-SA" sz="3600" b="1" u="sng" dirty="0"/>
              <a:t>ألسوأل :</a:t>
            </a:r>
            <a:r>
              <a:rPr lang="ar-SA" sz="3600" b="1" dirty="0"/>
              <a:t>– فيمأ سأل الرجل رسول الله  ومأ أجأب ؟</a:t>
            </a:r>
          </a:p>
          <a:p>
            <a:pPr algn="r" rtl="1"/>
            <a:r>
              <a:rPr lang="ar-SA" sz="3600" b="1" dirty="0"/>
              <a:t>ألجوأب : سأل الرجل رسول ألله عن رجل غزا متمنيأ الآجر والسمعة فما له – فأجأب الرسول أن لا شىء له –</a:t>
            </a:r>
          </a:p>
          <a:p>
            <a:pPr algn="r" rtl="1"/>
            <a:r>
              <a:rPr lang="ar-SA" sz="3600" b="1" dirty="0"/>
              <a:t>٥ -</a:t>
            </a:r>
            <a:r>
              <a:rPr lang="ar-SA" sz="3600" b="1" u="sng" dirty="0"/>
              <a:t> ألسوأل </a:t>
            </a:r>
            <a:r>
              <a:rPr lang="ar-SA" sz="3600" b="1" dirty="0"/>
              <a:t>: كم مرة أعأد ألرجل سوأله ومأ قأل ألرسول أخيرأ ؟</a:t>
            </a:r>
          </a:p>
          <a:p>
            <a:pPr algn="r" rtl="1"/>
            <a:r>
              <a:rPr lang="ar-SA" sz="3600" b="1" dirty="0"/>
              <a:t>ألجوأب :– أعد ألرجل سوأله ثلاث مرأت ، وقال الرسول ص  أخيرأ – إن ألله لا يقبل من ألعمل إلآ مأ كأن له خألصأ وأبتغى به وجهه -</a:t>
            </a:r>
          </a:p>
        </p:txBody>
      </p:sp>
      <p:sp>
        <p:nvSpPr>
          <p:cNvPr id="5" name="Rectangle 4"/>
          <p:cNvSpPr/>
          <p:nvPr/>
        </p:nvSpPr>
        <p:spPr>
          <a:xfrm>
            <a:off x="371140" y="0"/>
            <a:ext cx="45719" cy="6232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1140" y="4989625"/>
            <a:ext cx="11637979" cy="1259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963400" y="0"/>
            <a:ext cx="45719" cy="5358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1140" y="-1"/>
            <a:ext cx="11564471" cy="157330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6860" y="0"/>
            <a:ext cx="11564470" cy="391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13392" y="408529"/>
            <a:ext cx="3012141" cy="94129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t>
            </a:r>
            <a:r>
              <a:rPr lang="bn-IN" sz="4000" b="1" dirty="0" smtClean="0"/>
              <a:t>প্রশ্ন ও উত্তর </a:t>
            </a:r>
            <a:endParaRPr lang="en-US" sz="4000" b="1" dirty="0"/>
          </a:p>
        </p:txBody>
      </p:sp>
      <p:sp>
        <p:nvSpPr>
          <p:cNvPr id="11" name="Rectangle 10"/>
          <p:cNvSpPr/>
          <p:nvPr/>
        </p:nvSpPr>
        <p:spPr>
          <a:xfrm>
            <a:off x="3072651" y="408529"/>
            <a:ext cx="3307977" cy="94129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t>ألسوال و ألجوأب </a:t>
            </a:r>
            <a:endParaRPr lang="en-US" sz="4000" b="1" dirty="0"/>
          </a:p>
        </p:txBody>
      </p:sp>
    </p:spTree>
    <p:extLst>
      <p:ext uri="{BB962C8B-B14F-4D97-AF65-F5344CB8AC3E}">
        <p14:creationId xmlns:p14="http://schemas.microsoft.com/office/powerpoint/2010/main" val="90802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55143" y="1"/>
            <a:ext cx="3402106" cy="135815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t>একক কাজ </a:t>
            </a:r>
            <a:endParaRPr lang="en-US" sz="5400" dirty="0"/>
          </a:p>
        </p:txBody>
      </p:sp>
      <p:sp>
        <p:nvSpPr>
          <p:cNvPr id="6" name="Rectangle 5"/>
          <p:cNvSpPr/>
          <p:nvPr/>
        </p:nvSpPr>
        <p:spPr>
          <a:xfrm>
            <a:off x="349624" y="1105489"/>
            <a:ext cx="11842376" cy="54998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t>١ – ألسوأل :- مأ هو ألاخلاص ؟                            </a:t>
            </a:r>
          </a:p>
          <a:p>
            <a:pPr algn="ctr"/>
            <a:r>
              <a:rPr lang="ar-SA" sz="4000" dirty="0" smtClean="0"/>
              <a:t>٢ – ألسوأل :- مأ همأ ألشرطأن لقبول ألعبأدة –بين بإلدليل ؟</a:t>
            </a:r>
          </a:p>
          <a:p>
            <a:pPr algn="ctr"/>
            <a:endParaRPr lang="ar-SA" sz="4000" dirty="0"/>
          </a:p>
          <a:p>
            <a:pPr algn="ctr"/>
            <a:endParaRPr lang="ar-SA" sz="4000" dirty="0" smtClean="0"/>
          </a:p>
          <a:p>
            <a:pPr algn="ctr"/>
            <a:endParaRPr lang="ar-SA" sz="4000" dirty="0"/>
          </a:p>
          <a:p>
            <a:pPr algn="ctr"/>
            <a:endParaRPr lang="ar-SA" sz="4000" dirty="0" smtClean="0"/>
          </a:p>
          <a:p>
            <a:pPr algn="ctr"/>
            <a:endParaRPr lang="ar-SA" sz="4000" dirty="0"/>
          </a:p>
          <a:p>
            <a:pPr algn="ct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911" y="2735385"/>
            <a:ext cx="8606118" cy="3869951"/>
          </a:xfrm>
          <a:prstGeom prst="rect">
            <a:avLst/>
          </a:prstGeom>
        </p:spPr>
      </p:pic>
    </p:spTree>
    <p:extLst>
      <p:ext uri="{BB962C8B-B14F-4D97-AF65-F5344CB8AC3E}">
        <p14:creationId xmlns:p14="http://schemas.microsoft.com/office/powerpoint/2010/main" val="869625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orizontal Scroll 8"/>
          <p:cNvSpPr/>
          <p:nvPr/>
        </p:nvSpPr>
        <p:spPr>
          <a:xfrm>
            <a:off x="3119718" y="-94130"/>
            <a:ext cx="6158753" cy="1331259"/>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t>দলীয় কাজ </a:t>
            </a:r>
            <a:endParaRPr lang="en-US" sz="6000" dirty="0"/>
          </a:p>
        </p:txBody>
      </p:sp>
      <p:sp>
        <p:nvSpPr>
          <p:cNvPr id="10" name="Rectangle 9"/>
          <p:cNvSpPr/>
          <p:nvPr/>
        </p:nvSpPr>
        <p:spPr>
          <a:xfrm>
            <a:off x="637674" y="1237129"/>
            <a:ext cx="11276420" cy="562087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t>١ - ألسوأل :-مأذأ يجب على ألمسلم ؟               </a:t>
            </a:r>
          </a:p>
          <a:p>
            <a:pPr algn="ctr"/>
            <a:r>
              <a:rPr lang="ar-SA" sz="4000" b="1" dirty="0" smtClean="0"/>
              <a:t>٢ – ألسوأل :- فيمأ سأل ألرجل رسول ألله ومأ أجب ؟</a:t>
            </a:r>
          </a:p>
          <a:p>
            <a:pPr algn="ctr"/>
            <a:endParaRPr lang="ar-SA" sz="4000" b="1" dirty="0"/>
          </a:p>
          <a:p>
            <a:pPr algn="ctr"/>
            <a:endParaRPr lang="ar-SA" sz="4000" b="1" dirty="0" smtClean="0"/>
          </a:p>
          <a:p>
            <a:pPr algn="ctr"/>
            <a:endParaRPr lang="ar-SA" sz="4000" b="1" dirty="0"/>
          </a:p>
          <a:p>
            <a:pPr algn="ctr"/>
            <a:endParaRPr lang="ar-SA" sz="4000" b="1" dirty="0" smtClean="0"/>
          </a:p>
          <a:p>
            <a:pPr algn="ctr"/>
            <a:endParaRPr lang="ar-SA" sz="4000" b="1" dirty="0" smtClean="0"/>
          </a:p>
          <a:p>
            <a:pPr algn="ctr"/>
            <a:endParaRPr lang="en-US" sz="4000" b="1"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16" y="3106271"/>
            <a:ext cx="5289884" cy="349623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106271"/>
            <a:ext cx="5502442" cy="3496236"/>
          </a:xfrm>
          <a:prstGeom prst="rect">
            <a:avLst/>
          </a:prstGeom>
        </p:spPr>
      </p:pic>
    </p:spTree>
    <p:extLst>
      <p:ext uri="{BB962C8B-B14F-4D97-AF65-F5344CB8AC3E}">
        <p14:creationId xmlns:p14="http://schemas.microsoft.com/office/powerpoint/2010/main" val="2978361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2498" y="107577"/>
            <a:ext cx="10687817" cy="6463553"/>
          </a:xfrm>
          <a:prstGeom prst="rect">
            <a:avLst/>
          </a:prstGeom>
          <a:solidFill>
            <a:schemeClr val="accent4">
              <a:lumMod val="60000"/>
              <a:lumOff val="40000"/>
            </a:schemeClr>
          </a:solidFill>
        </p:spPr>
        <p:txBody>
          <a:bodyPr wrap="square" rtlCol="0">
            <a:spAutoFit/>
          </a:bodyPr>
          <a:lstStyle/>
          <a:p>
            <a:endParaRPr lang="en-US" dirty="0"/>
          </a:p>
        </p:txBody>
      </p:sp>
      <p:sp>
        <p:nvSpPr>
          <p:cNvPr id="3" name="Vertical Scroll 2"/>
          <p:cNvSpPr/>
          <p:nvPr/>
        </p:nvSpPr>
        <p:spPr>
          <a:xfrm>
            <a:off x="3617259" y="107577"/>
            <a:ext cx="4679576" cy="1371599"/>
          </a:xfrm>
          <a:prstGeom prst="vertic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t>বাড়ির কাজ </a:t>
            </a:r>
            <a:endParaRPr lang="en-US" sz="6000" dirty="0"/>
          </a:p>
        </p:txBody>
      </p:sp>
      <p:sp>
        <p:nvSpPr>
          <p:cNvPr id="6" name="Rectangle 5"/>
          <p:cNvSpPr/>
          <p:nvPr/>
        </p:nvSpPr>
        <p:spPr>
          <a:xfrm>
            <a:off x="862498" y="1479176"/>
            <a:ext cx="10687817" cy="52023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t>ألسوأل</a:t>
            </a:r>
            <a:r>
              <a:rPr lang="ar-SA" sz="4000" dirty="0" smtClean="0"/>
              <a:t> :- أ</a:t>
            </a:r>
            <a:r>
              <a:rPr lang="ar-SA" sz="4000" b="1" dirty="0" smtClean="0"/>
              <a:t>كتب فقرة مختصرة على عبأدة ألله بالآخلاص ؟</a:t>
            </a:r>
          </a:p>
          <a:p>
            <a:pPr algn="ctr"/>
            <a:endParaRPr lang="ar-SA" sz="4000" b="1" dirty="0"/>
          </a:p>
          <a:p>
            <a:pPr algn="ctr"/>
            <a:endParaRPr lang="ar-SA" sz="4000" b="1" dirty="0" smtClean="0"/>
          </a:p>
          <a:p>
            <a:pPr algn="ctr"/>
            <a:endParaRPr lang="ar-SA" sz="4000" b="1" dirty="0"/>
          </a:p>
          <a:p>
            <a:pPr algn="ctr"/>
            <a:endParaRPr lang="ar-SA" sz="4000" b="1" dirty="0" smtClean="0"/>
          </a:p>
          <a:p>
            <a:pPr algn="ctr"/>
            <a:endParaRPr lang="ar-SA" sz="4000" b="1" dirty="0"/>
          </a:p>
          <a:p>
            <a:pPr algn="ctr"/>
            <a:endParaRPr lang="en-US" sz="4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975" y="2597818"/>
            <a:ext cx="4813340" cy="3867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98" y="2597818"/>
            <a:ext cx="5874477" cy="3867150"/>
          </a:xfrm>
          <a:prstGeom prst="rect">
            <a:avLst/>
          </a:prstGeom>
        </p:spPr>
      </p:pic>
    </p:spTree>
    <p:extLst>
      <p:ext uri="{BB962C8B-B14F-4D97-AF65-F5344CB8AC3E}">
        <p14:creationId xmlns:p14="http://schemas.microsoft.com/office/powerpoint/2010/main" val="559183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71" y="322729"/>
            <a:ext cx="11564470" cy="6279778"/>
          </a:xfrm>
          <a:prstGeom prst="rect">
            <a:avLst/>
          </a:prstGeom>
        </p:spPr>
      </p:pic>
      <p:sp>
        <p:nvSpPr>
          <p:cNvPr id="7" name="Rectangle 6"/>
          <p:cNvSpPr/>
          <p:nvPr/>
        </p:nvSpPr>
        <p:spPr>
          <a:xfrm>
            <a:off x="0" y="0"/>
            <a:ext cx="389965"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3071" y="0"/>
            <a:ext cx="11828929" cy="322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927541" y="322728"/>
            <a:ext cx="264459" cy="653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9965" y="6602507"/>
            <a:ext cx="11802035" cy="2554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066" y="2553259"/>
            <a:ext cx="2420470" cy="207421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699" y="322728"/>
            <a:ext cx="5474367" cy="2569579"/>
          </a:xfrm>
          <a:prstGeom prst="rect">
            <a:avLst/>
          </a:prstGeom>
        </p:spPr>
      </p:pic>
    </p:spTree>
    <p:extLst>
      <p:ext uri="{BB962C8B-B14F-4D97-AF65-F5344CB8AC3E}">
        <p14:creationId xmlns:p14="http://schemas.microsoft.com/office/powerpoint/2010/main" val="3461271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95" y="264695"/>
            <a:ext cx="10238873" cy="6340642"/>
          </a:xfrm>
          <a:prstGeom prst="rect">
            <a:avLst/>
          </a:prstGeom>
        </p:spPr>
      </p:pic>
    </p:spTree>
    <p:extLst>
      <p:ext uri="{BB962C8B-B14F-4D97-AF65-F5344CB8AC3E}">
        <p14:creationId xmlns:p14="http://schemas.microsoft.com/office/powerpoint/2010/main" val="3876813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70" y="0"/>
            <a:ext cx="12192000" cy="369332"/>
          </a:xfrm>
          <a:prstGeom prst="rect">
            <a:avLst/>
          </a:prstGeom>
          <a:solidFill>
            <a:schemeClr val="bg1">
              <a:lumMod val="95000"/>
            </a:schemeClr>
          </a:solidFill>
        </p:spPr>
        <p:txBody>
          <a:bodyPr wrap="square" rtlCol="0">
            <a:spAutoFit/>
          </a:bodyPr>
          <a:lstStyle/>
          <a:p>
            <a:pPr algn="r" rtl="1"/>
            <a:endParaRPr lang="en-US" dirty="0"/>
          </a:p>
        </p:txBody>
      </p:sp>
      <p:sp>
        <p:nvSpPr>
          <p:cNvPr id="5" name="Rectangle 4"/>
          <p:cNvSpPr/>
          <p:nvPr/>
        </p:nvSpPr>
        <p:spPr>
          <a:xfrm>
            <a:off x="649705" y="726342"/>
            <a:ext cx="6477236" cy="35478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৯ম  শ্রেণী </a:t>
            </a:r>
          </a:p>
          <a:p>
            <a:pPr algn="ctr"/>
            <a:r>
              <a:rPr lang="bn-IN" sz="3600" dirty="0" smtClean="0"/>
              <a:t>আরবি সাহিত্য ১ম পত্র, </a:t>
            </a:r>
          </a:p>
          <a:p>
            <a:pPr algn="ctr"/>
            <a:r>
              <a:rPr lang="bn-IN" sz="3600" dirty="0" smtClean="0"/>
              <a:t>ইউনিট :   ০১</a:t>
            </a:r>
          </a:p>
          <a:p>
            <a:pPr algn="ctr"/>
            <a:r>
              <a:rPr lang="bn-IN" sz="3600" dirty="0" smtClean="0"/>
              <a:t>সময় :  ৪৫ মিনিট |</a:t>
            </a:r>
          </a:p>
          <a:p>
            <a:pPr algn="ctr"/>
            <a:r>
              <a:rPr lang="bn-IN" sz="3600" dirty="0" smtClean="0"/>
              <a:t>তারিখ :  ৯ -১২ -২০১৭ </a:t>
            </a:r>
            <a:r>
              <a:rPr lang="ar-SA" sz="3600" dirty="0" smtClean="0"/>
              <a:t> </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318" y="3911501"/>
            <a:ext cx="4928348" cy="2935833"/>
          </a:xfrm>
          <a:prstGeom prst="rect">
            <a:avLst/>
          </a:prstGeom>
        </p:spPr>
      </p:pic>
      <p:sp>
        <p:nvSpPr>
          <p:cNvPr id="7" name="Rectangle 6"/>
          <p:cNvSpPr/>
          <p:nvPr/>
        </p:nvSpPr>
        <p:spPr>
          <a:xfrm>
            <a:off x="649705" y="4385807"/>
            <a:ext cx="3453970" cy="245899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89398" y="6181151"/>
            <a:ext cx="4778188" cy="56506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73580" y="4071632"/>
            <a:ext cx="6563753" cy="27863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94083" y="4484212"/>
            <a:ext cx="4551373" cy="23605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01488" y="743198"/>
            <a:ext cx="5535845" cy="36558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spc="50" dirty="0">
                <a:ln w="9525" cmpd="sng">
                  <a:solidFill>
                    <a:schemeClr val="accent1"/>
                  </a:solidFill>
                  <a:prstDash val="solid"/>
                </a:ln>
                <a:solidFill>
                  <a:srgbClr val="70AD47">
                    <a:tint val="1000"/>
                  </a:srgbClr>
                </a:solidFill>
                <a:effectLst>
                  <a:glow rad="38100">
                    <a:schemeClr val="accent1">
                      <a:alpha val="40000"/>
                    </a:schemeClr>
                  </a:glow>
                </a:effectLst>
              </a:rPr>
              <a:t>الصف التاسع </a:t>
            </a:r>
          </a:p>
          <a:p>
            <a:pPr algn="ctr" rtl="1"/>
            <a:r>
              <a:rPr lang="ar-SA" sz="4000" b="1" spc="50" dirty="0">
                <a:ln w="9525" cmpd="sng">
                  <a:solidFill>
                    <a:schemeClr val="accent1"/>
                  </a:solidFill>
                  <a:prstDash val="solid"/>
                </a:ln>
                <a:solidFill>
                  <a:srgbClr val="70AD47">
                    <a:tint val="1000"/>
                  </a:srgbClr>
                </a:solidFill>
                <a:effectLst>
                  <a:glow rad="38100">
                    <a:schemeClr val="accent1">
                      <a:alpha val="40000"/>
                    </a:schemeClr>
                  </a:glow>
                </a:effectLst>
              </a:rPr>
              <a:t>المادة: اللغة العربية الاتصالية</a:t>
            </a:r>
          </a:p>
          <a:p>
            <a:pPr algn="ctr" rtl="1"/>
            <a:r>
              <a:rPr lang="ar-SA" sz="4000" b="1" spc="50" dirty="0">
                <a:ln w="9525" cmpd="sng">
                  <a:solidFill>
                    <a:schemeClr val="accent1"/>
                  </a:solidFill>
                  <a:prstDash val="solid"/>
                </a:ln>
                <a:solidFill>
                  <a:srgbClr val="70AD47">
                    <a:tint val="1000"/>
                  </a:srgbClr>
                </a:solidFill>
                <a:effectLst>
                  <a:glow rad="38100">
                    <a:schemeClr val="accent1">
                      <a:alpha val="40000"/>
                    </a:schemeClr>
                  </a:glow>
                </a:effectLst>
              </a:rPr>
              <a:t>الوحدة </a:t>
            </a:r>
            <a:r>
              <a:rPr lang="ar-SA"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الاولى</a:t>
            </a:r>
            <a:endParaRPr lang="ar-SA"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rtl="1"/>
            <a:r>
              <a:rPr lang="ar-SA" sz="4000" b="1" spc="50" dirty="0">
                <a:ln w="9525" cmpd="sng">
                  <a:solidFill>
                    <a:schemeClr val="accent1"/>
                  </a:solidFill>
                  <a:prstDash val="solid"/>
                </a:ln>
                <a:solidFill>
                  <a:srgbClr val="70AD47">
                    <a:tint val="1000"/>
                  </a:srgbClr>
                </a:solidFill>
                <a:effectLst>
                  <a:glow rad="38100">
                    <a:schemeClr val="accent1">
                      <a:alpha val="40000"/>
                    </a:schemeClr>
                  </a:glow>
                </a:effectLst>
              </a:rPr>
              <a:t>المدة: 45 دقيقة</a:t>
            </a:r>
          </a:p>
          <a:p>
            <a:pPr algn="ctr" rtl="1"/>
            <a:r>
              <a:rPr lang="ar-SA"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endParaRPr lang="en-US"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9" name="Rectangle 18"/>
          <p:cNvSpPr/>
          <p:nvPr/>
        </p:nvSpPr>
        <p:spPr>
          <a:xfrm>
            <a:off x="1425387" y="-26895"/>
            <a:ext cx="10311946" cy="8425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028111" y="22708"/>
            <a:ext cx="4307760" cy="667266"/>
          </a:xfrm>
          <a:prstGeom prst="rect">
            <a:avLst/>
          </a:prstGeom>
        </p:spPr>
      </p:pic>
      <p:sp>
        <p:nvSpPr>
          <p:cNvPr id="13" name="TextBox 12"/>
          <p:cNvSpPr txBox="1"/>
          <p:nvPr/>
        </p:nvSpPr>
        <p:spPr>
          <a:xfrm>
            <a:off x="649704" y="0"/>
            <a:ext cx="6220621" cy="923330"/>
          </a:xfrm>
          <a:prstGeom prst="rect">
            <a:avLst/>
          </a:prstGeom>
          <a:solidFill>
            <a:schemeClr val="tx1"/>
          </a:solidFill>
        </p:spPr>
        <p:txBody>
          <a:bodyPr wrap="square" rtlCol="0">
            <a:spAutoFit/>
          </a:bodyPr>
          <a:lstStyle/>
          <a:p>
            <a:pPr algn="ctr"/>
            <a:r>
              <a:rPr lang="bn-IN"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পাঠ পরিচিতি</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p:cNvSpPr/>
          <p:nvPr/>
        </p:nvSpPr>
        <p:spPr>
          <a:xfrm>
            <a:off x="649705" y="875978"/>
            <a:ext cx="5849949" cy="35478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৯ম  শ্রেণী </a:t>
            </a:r>
          </a:p>
          <a:p>
            <a:pPr algn="ctr"/>
            <a:r>
              <a:rPr lang="bn-IN" sz="3600" dirty="0" smtClean="0"/>
              <a:t>আরবি সাহিত্য ১ম পত্র, </a:t>
            </a:r>
          </a:p>
          <a:p>
            <a:pPr algn="ctr"/>
            <a:r>
              <a:rPr lang="bn-IN" sz="3600" dirty="0" smtClean="0"/>
              <a:t>ইউনিট :   ০১</a:t>
            </a:r>
          </a:p>
          <a:p>
            <a:pPr algn="ctr"/>
            <a:r>
              <a:rPr lang="bn-IN" sz="3600" dirty="0" smtClean="0"/>
              <a:t>সময় :  ৪৫ মিনিট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261" y="3811306"/>
            <a:ext cx="2047789" cy="258378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9656" y="3900835"/>
            <a:ext cx="2047789" cy="2629780"/>
          </a:xfrm>
          <a:prstGeom prst="rect">
            <a:avLst/>
          </a:prstGeom>
        </p:spPr>
      </p:pic>
    </p:spTree>
    <p:extLst>
      <p:ext uri="{BB962C8B-B14F-4D97-AF65-F5344CB8AC3E}">
        <p14:creationId xmlns:p14="http://schemas.microsoft.com/office/powerpoint/2010/main" val="398325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942" y="1929654"/>
            <a:ext cx="5925672" cy="485438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4" y="1828800"/>
            <a:ext cx="6306671" cy="4894729"/>
          </a:xfrm>
          <a:prstGeom prst="rect">
            <a:avLst/>
          </a:prstGeom>
        </p:spPr>
      </p:pic>
      <p:sp>
        <p:nvSpPr>
          <p:cNvPr id="11" name="Rectangle 10"/>
          <p:cNvSpPr/>
          <p:nvPr/>
        </p:nvSpPr>
        <p:spPr>
          <a:xfrm>
            <a:off x="215155" y="1"/>
            <a:ext cx="10095908" cy="1828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t>একনিষ্ঠভাবে আল্লাহকে সেজদা </a:t>
            </a:r>
            <a:endParaRPr lang="en-US" sz="6000" dirty="0"/>
          </a:p>
        </p:txBody>
      </p:sp>
      <p:sp>
        <p:nvSpPr>
          <p:cNvPr id="12" name="Rectangle 11"/>
          <p:cNvSpPr/>
          <p:nvPr/>
        </p:nvSpPr>
        <p:spPr>
          <a:xfrm>
            <a:off x="6427695" y="5634318"/>
            <a:ext cx="3883368" cy="1048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5154" y="5661212"/>
            <a:ext cx="6212540" cy="1021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343" y="1866311"/>
            <a:ext cx="4174720" cy="3832412"/>
          </a:xfrm>
          <a:prstGeom prst="rect">
            <a:avLst/>
          </a:prstGeom>
        </p:spPr>
      </p:pic>
      <p:sp>
        <p:nvSpPr>
          <p:cNvPr id="15" name="Rectangle 14"/>
          <p:cNvSpPr/>
          <p:nvPr/>
        </p:nvSpPr>
        <p:spPr>
          <a:xfrm>
            <a:off x="215153" y="1828800"/>
            <a:ext cx="286870" cy="40072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14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0789" y="1129553"/>
            <a:ext cx="6100011" cy="535192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812" y="1371600"/>
            <a:ext cx="5925199" cy="5109881"/>
          </a:xfrm>
          <a:prstGeom prst="rect">
            <a:avLst/>
          </a:prstGeom>
        </p:spPr>
      </p:pic>
      <p:sp>
        <p:nvSpPr>
          <p:cNvPr id="5" name="Rectangle 4"/>
          <p:cNvSpPr/>
          <p:nvPr/>
        </p:nvSpPr>
        <p:spPr>
          <a:xfrm>
            <a:off x="300788" y="0"/>
            <a:ext cx="11514223" cy="137159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t>একনিষ্ঠ ভাবে আল্লাহর কাছে দোয়া বা চাওয়া </a:t>
            </a:r>
            <a:endParaRPr lang="en-US" sz="4800" dirty="0"/>
          </a:p>
        </p:txBody>
      </p:sp>
    </p:spTree>
    <p:extLst>
      <p:ext uri="{BB962C8B-B14F-4D97-AF65-F5344CB8AC3E}">
        <p14:creationId xmlns:p14="http://schemas.microsoft.com/office/powerpoint/2010/main" val="58811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44354" y="2017059"/>
            <a:ext cx="5752510" cy="4840941"/>
          </a:xfrm>
          <a:prstGeom prst="rect">
            <a:avLst/>
          </a:prstGeom>
        </p:spPr>
      </p:pic>
      <p:sp>
        <p:nvSpPr>
          <p:cNvPr id="6" name="Rectangle 5"/>
          <p:cNvSpPr/>
          <p:nvPr/>
        </p:nvSpPr>
        <p:spPr>
          <a:xfrm>
            <a:off x="0" y="0"/>
            <a:ext cx="10996864" cy="20170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t>একনিষ্ঠভাবে আল্লাহর</a:t>
            </a:r>
            <a:r>
              <a:rPr lang="en-US" sz="6000" dirty="0" smtClean="0"/>
              <a:t> </a:t>
            </a:r>
            <a:r>
              <a:rPr lang="bn-IN" sz="6000" dirty="0" smtClean="0"/>
              <a:t>ঘরে রওনা</a:t>
            </a:r>
            <a:r>
              <a:rPr lang="en-US" sz="4400" dirty="0" smtClean="0"/>
              <a:t>|</a:t>
            </a:r>
            <a:endParaRPr lang="en-US" sz="4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7060"/>
            <a:ext cx="5446060" cy="2998694"/>
          </a:xfrm>
          <a:prstGeom prst="rect">
            <a:avLst/>
          </a:prstGeom>
        </p:spPr>
      </p:pic>
      <p:sp>
        <p:nvSpPr>
          <p:cNvPr id="8" name="Rectangle 7"/>
          <p:cNvSpPr/>
          <p:nvPr/>
        </p:nvSpPr>
        <p:spPr>
          <a:xfrm>
            <a:off x="0" y="5015754"/>
            <a:ext cx="5446060" cy="1842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36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40541"/>
            <a:ext cx="6790766" cy="4666129"/>
          </a:xfrm>
          <a:prstGeom prst="rect">
            <a:avLst/>
          </a:prstGeom>
        </p:spPr>
      </p:pic>
      <p:pic>
        <p:nvPicPr>
          <p:cNvPr id="4" name="Picture 3"/>
          <p:cNvPicPr>
            <a:picLocks noChangeAspect="1"/>
          </p:cNvPicPr>
          <p:nvPr/>
        </p:nvPicPr>
        <p:blipFill>
          <a:blip r:embed="rId3"/>
          <a:stretch>
            <a:fillRect/>
          </a:stretch>
        </p:blipFill>
        <p:spPr>
          <a:xfrm>
            <a:off x="4881282" y="1640541"/>
            <a:ext cx="6308086" cy="5217459"/>
          </a:xfrm>
          <a:prstGeom prst="rect">
            <a:avLst/>
          </a:prstGeom>
        </p:spPr>
      </p:pic>
      <p:sp>
        <p:nvSpPr>
          <p:cNvPr id="5" name="Rectangle 4"/>
          <p:cNvSpPr/>
          <p:nvPr/>
        </p:nvSpPr>
        <p:spPr>
          <a:xfrm>
            <a:off x="0" y="0"/>
            <a:ext cx="11189368" cy="16405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t>একনিষ্ঠ এবাদত </a:t>
            </a:r>
            <a:endParaRPr lang="en-US" sz="8000" dirty="0"/>
          </a:p>
        </p:txBody>
      </p:sp>
      <p:sp>
        <p:nvSpPr>
          <p:cNvPr id="6" name="Rectangle 5"/>
          <p:cNvSpPr/>
          <p:nvPr/>
        </p:nvSpPr>
        <p:spPr>
          <a:xfrm>
            <a:off x="0" y="5755341"/>
            <a:ext cx="4881282" cy="110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778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0494" y="-107692"/>
            <a:ext cx="10226843" cy="7093527"/>
          </a:xfrm>
          <a:prstGeom prst="rect">
            <a:avLst/>
          </a:prstGeom>
          <a:solidFill>
            <a:schemeClr val="accent2">
              <a:lumMod val="50000"/>
            </a:schemeClr>
          </a:solidFill>
        </p:spPr>
        <p:txBody>
          <a:bodyPr wrap="square" rtlCol="0">
            <a:spAutoFit/>
          </a:bodyPr>
          <a:lstStyle/>
          <a:p>
            <a:endParaRPr lang="en-US" dirty="0"/>
          </a:p>
        </p:txBody>
      </p:sp>
      <p:sp>
        <p:nvSpPr>
          <p:cNvPr id="9" name="Rectangle 8"/>
          <p:cNvSpPr/>
          <p:nvPr/>
        </p:nvSpPr>
        <p:spPr>
          <a:xfrm>
            <a:off x="3717704" y="1438838"/>
            <a:ext cx="4719918" cy="132372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t>আজকের পাঠ </a:t>
            </a:r>
            <a:endParaRPr lang="en-US" sz="6000" dirty="0"/>
          </a:p>
        </p:txBody>
      </p:sp>
      <p:sp>
        <p:nvSpPr>
          <p:cNvPr id="10" name="Horizontal Scroll 9"/>
          <p:cNvSpPr/>
          <p:nvPr/>
        </p:nvSpPr>
        <p:spPr>
          <a:xfrm>
            <a:off x="3717704" y="2513348"/>
            <a:ext cx="4451738" cy="1223884"/>
          </a:xfrm>
          <a:prstGeom prst="horizontalScrol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b="1" dirty="0" smtClean="0"/>
              <a:t>عبأدةألله بإلاخلاص </a:t>
            </a:r>
            <a:endParaRPr lang="en-US" sz="6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94" y="577516"/>
            <a:ext cx="10034337" cy="5919537"/>
          </a:xfrm>
          <a:prstGeom prst="rect">
            <a:avLst/>
          </a:prstGeom>
        </p:spPr>
      </p:pic>
    </p:spTree>
    <p:extLst>
      <p:ext uri="{BB962C8B-B14F-4D97-AF65-F5344CB8AC3E}">
        <p14:creationId xmlns:p14="http://schemas.microsoft.com/office/powerpoint/2010/main" val="3926514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332747" y="779928"/>
            <a:ext cx="5280226" cy="53936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Wingdings" panose="05000000000000000000" pitchFamily="2" charset="2"/>
              <a:buChar char="v"/>
            </a:pPr>
            <a:r>
              <a:rPr lang="ar-SA" sz="2800" b="1" dirty="0" smtClean="0"/>
              <a:t>أهمية ألآخلاص في ألعبأدة .</a:t>
            </a:r>
          </a:p>
          <a:p>
            <a:pPr marL="571500" indent="-571500" algn="r" rtl="1">
              <a:buFont typeface="Wingdings" panose="05000000000000000000" pitchFamily="2" charset="2"/>
              <a:buChar char="v"/>
            </a:pPr>
            <a:r>
              <a:rPr lang="ar-SA" sz="2800" b="1" dirty="0" smtClean="0"/>
              <a:t>بعض ألآيأت وألآحأديث ألمنتخبة في الاخلاص. </a:t>
            </a:r>
          </a:p>
          <a:p>
            <a:pPr marL="571500" indent="-571500" algn="r" rtl="1">
              <a:buFont typeface="Wingdings" panose="05000000000000000000" pitchFamily="2" charset="2"/>
              <a:buChar char="v"/>
            </a:pPr>
            <a:r>
              <a:rPr lang="ar-SA" sz="2800" b="1" dirty="0" smtClean="0"/>
              <a:t>فوأءدالاخلاص وأضرأر الريأء والسمعة </a:t>
            </a:r>
          </a:p>
          <a:p>
            <a:pPr marL="571500" indent="-571500" algn="r" rtl="1">
              <a:buFont typeface="Wingdings" panose="05000000000000000000" pitchFamily="2" charset="2"/>
              <a:buChar char="v"/>
            </a:pPr>
            <a:r>
              <a:rPr lang="ar-SA" sz="2800" b="1" dirty="0" smtClean="0"/>
              <a:t>ألاخلاص سلاح قوي للمومن .</a:t>
            </a:r>
          </a:p>
          <a:p>
            <a:pPr marL="571500" indent="-571500" algn="r" rtl="1">
              <a:buFont typeface="Wingdings" panose="05000000000000000000" pitchFamily="2" charset="2"/>
              <a:buChar char="v"/>
            </a:pPr>
            <a:r>
              <a:rPr lang="ar-SA" sz="2800" b="1" dirty="0" smtClean="0"/>
              <a:t>ألريأء فى العبأدة إشرأك بالله. </a:t>
            </a:r>
            <a:endParaRPr lang="en-US" sz="2800" b="1" dirty="0" smtClean="0"/>
          </a:p>
          <a:p>
            <a:pPr marL="571500" indent="-571500" algn="r" rtl="1">
              <a:buFont typeface="Wingdings" panose="05000000000000000000" pitchFamily="2" charset="2"/>
              <a:buChar char="v"/>
            </a:pPr>
            <a:r>
              <a:rPr lang="ar-SA" sz="2800" b="1" dirty="0" smtClean="0"/>
              <a:t>عدم قبولية ألعبأدة بدون إلاخلآص .</a:t>
            </a:r>
          </a:p>
          <a:p>
            <a:pPr marL="571500" indent="-571500" algn="r" rtl="1">
              <a:buFont typeface="Wingdings" panose="05000000000000000000" pitchFamily="2" charset="2"/>
              <a:buChar char="v"/>
            </a:pPr>
            <a:r>
              <a:rPr lang="ar-SA" sz="2800" b="1" dirty="0" smtClean="0"/>
              <a:t>ألحكأية المشهورة فى إلاخلاص . </a:t>
            </a:r>
            <a:endParaRPr lang="en-US" sz="2800" b="1" dirty="0"/>
          </a:p>
        </p:txBody>
      </p:sp>
      <p:sp>
        <p:nvSpPr>
          <p:cNvPr id="5" name="Horizontal Scroll 4"/>
          <p:cNvSpPr/>
          <p:nvPr/>
        </p:nvSpPr>
        <p:spPr>
          <a:xfrm>
            <a:off x="3988468" y="1443790"/>
            <a:ext cx="3993777" cy="1559859"/>
          </a:xfrm>
          <a:prstGeom prst="horizont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6000" b="1" dirty="0" smtClean="0">
                <a:solidFill>
                  <a:schemeClr val="tx1"/>
                </a:solidFill>
              </a:rPr>
              <a:t>ألاستفأدة</a:t>
            </a:r>
            <a:r>
              <a:rPr lang="ar-SA" sz="6000" dirty="0" smtClean="0">
                <a:solidFill>
                  <a:schemeClr val="tx1"/>
                </a:solidFill>
              </a:rPr>
              <a:t> </a:t>
            </a:r>
            <a:endParaRPr lang="en-US" sz="6000" dirty="0">
              <a:solidFill>
                <a:schemeClr val="tx1"/>
              </a:solidFill>
            </a:endParaRPr>
          </a:p>
        </p:txBody>
      </p:sp>
      <p:sp>
        <p:nvSpPr>
          <p:cNvPr id="6" name="Rounded Rectangle 5"/>
          <p:cNvSpPr/>
          <p:nvPr/>
        </p:nvSpPr>
        <p:spPr>
          <a:xfrm>
            <a:off x="2929109" y="779929"/>
            <a:ext cx="5683864" cy="5393685"/>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u="sng" dirty="0" smtClean="0"/>
              <a:t>জানতে পারবে </a:t>
            </a:r>
            <a:r>
              <a:rPr lang="ar-SA" sz="3200" b="1" u="sng" dirty="0" smtClean="0"/>
              <a:t>|</a:t>
            </a:r>
            <a:endParaRPr lang="bn-IN" sz="3200" b="1" u="sng" dirty="0" smtClean="0"/>
          </a:p>
          <a:p>
            <a:pPr marL="285750" indent="-285750">
              <a:buFont typeface="Wingdings" panose="05000000000000000000" pitchFamily="2" charset="2"/>
              <a:buChar char="q"/>
            </a:pPr>
            <a:r>
              <a:rPr lang="bn-IN" sz="2400" dirty="0" smtClean="0"/>
              <a:t>ইবাদতে নিষ্ঠার গুরুত্ব |</a:t>
            </a:r>
          </a:p>
          <a:p>
            <a:pPr marL="285750" indent="-285750" algn="ctr">
              <a:buFont typeface="Wingdings" panose="05000000000000000000" pitchFamily="2" charset="2"/>
              <a:buChar char="q"/>
            </a:pPr>
            <a:r>
              <a:rPr lang="bn-IN" sz="2400" dirty="0" smtClean="0"/>
              <a:t>নিষ্ঠা বিষয়ে নির্বাচিত কতিপয় আয়াত ও হাদিস </a:t>
            </a:r>
            <a:r>
              <a:rPr lang="bn-BD" sz="2400" dirty="0" smtClean="0"/>
              <a:t>|</a:t>
            </a:r>
            <a:endParaRPr lang="bn-IN" sz="2400" dirty="0" smtClean="0"/>
          </a:p>
          <a:p>
            <a:pPr marL="285750" indent="-285750">
              <a:buFont typeface="Wingdings" panose="05000000000000000000" pitchFamily="2" charset="2"/>
              <a:buChar char="q"/>
            </a:pPr>
            <a:r>
              <a:rPr lang="bn-IN" sz="2400" dirty="0" smtClean="0"/>
              <a:t>নিষ্ঠার উপকারিতা আর লৌকিকতা ও খ্যাতি লাভের প্রবনতার অপকারিতা </a:t>
            </a:r>
            <a:r>
              <a:rPr lang="bn-BD" sz="2400" dirty="0" smtClean="0"/>
              <a:t>|</a:t>
            </a:r>
            <a:endParaRPr lang="bn-IN" sz="2400" dirty="0" smtClean="0"/>
          </a:p>
          <a:p>
            <a:pPr marL="285750" indent="-285750">
              <a:buFont typeface="Wingdings" panose="05000000000000000000" pitchFamily="2" charset="2"/>
              <a:buChar char="q"/>
            </a:pPr>
            <a:r>
              <a:rPr lang="bn-IN" sz="2400" dirty="0" smtClean="0"/>
              <a:t>নিষ্ঠা মুমিনের শক্তিশালী হাতিয়ার </a:t>
            </a:r>
            <a:r>
              <a:rPr lang="bn-BD" sz="2400" dirty="0" smtClean="0"/>
              <a:t>|</a:t>
            </a:r>
            <a:endParaRPr lang="bn-IN" sz="2400" dirty="0" smtClean="0"/>
          </a:p>
          <a:p>
            <a:pPr marL="285750" indent="-285750">
              <a:buFont typeface="Wingdings" panose="05000000000000000000" pitchFamily="2" charset="2"/>
              <a:buChar char="q"/>
            </a:pPr>
            <a:r>
              <a:rPr lang="bn-IN" sz="2400" dirty="0" smtClean="0"/>
              <a:t>ইবাদতে লৌকিকতা আল্লাহর সাথে অংশীদার স্থাপনের শামিল </a:t>
            </a:r>
            <a:r>
              <a:rPr lang="bn-BD" sz="2400" dirty="0" smtClean="0"/>
              <a:t>|</a:t>
            </a:r>
            <a:endParaRPr lang="bn-IN" sz="2400" dirty="0" smtClean="0"/>
          </a:p>
          <a:p>
            <a:pPr marL="285750" indent="-285750">
              <a:buFont typeface="Wingdings" panose="05000000000000000000" pitchFamily="2" charset="2"/>
              <a:buChar char="q"/>
            </a:pPr>
            <a:r>
              <a:rPr lang="bn-IN" sz="2400" dirty="0" smtClean="0"/>
              <a:t>নিস্ঠাহীন ইবাদতের অগ্রহণ </a:t>
            </a:r>
            <a:r>
              <a:rPr lang="bn-BD" sz="2400" dirty="0" smtClean="0"/>
              <a:t>যোগ্যতা।</a:t>
            </a:r>
          </a:p>
          <a:p>
            <a:pPr marL="285750" indent="-285750">
              <a:buFont typeface="Wingdings" panose="05000000000000000000" pitchFamily="2" charset="2"/>
              <a:buChar char="q"/>
            </a:pPr>
            <a:r>
              <a:rPr lang="bn-BD" sz="2400" dirty="0" smtClean="0"/>
              <a:t>নিষ্ঠা বিষয়েএকটি ঘটনা </a:t>
            </a:r>
            <a:r>
              <a:rPr lang="bn-BD" dirty="0" smtClean="0"/>
              <a:t>|</a:t>
            </a:r>
            <a:endParaRPr lang="en-US" dirty="0"/>
          </a:p>
        </p:txBody>
      </p:sp>
      <p:sp>
        <p:nvSpPr>
          <p:cNvPr id="7" name="Horizontal Scroll 6"/>
          <p:cNvSpPr/>
          <p:nvPr/>
        </p:nvSpPr>
        <p:spPr>
          <a:xfrm>
            <a:off x="3877530" y="1299412"/>
            <a:ext cx="4215655" cy="1344705"/>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chemeClr val="tx1"/>
                </a:solidFill>
              </a:rPr>
              <a:t>শিখন ফল </a:t>
            </a:r>
            <a:endParaRPr lang="en-US" sz="6000"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63" y="228600"/>
            <a:ext cx="10900611" cy="6364705"/>
          </a:xfrm>
          <a:prstGeom prst="rect">
            <a:avLst/>
          </a:prstGeom>
        </p:spPr>
      </p:pic>
    </p:spTree>
    <p:extLst>
      <p:ext uri="{BB962C8B-B14F-4D97-AF65-F5344CB8AC3E}">
        <p14:creationId xmlns:p14="http://schemas.microsoft.com/office/powerpoint/2010/main" val="2560763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588</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PC</cp:lastModifiedBy>
  <cp:revision>170</cp:revision>
  <dcterms:created xsi:type="dcterms:W3CDTF">2017-02-17T11:52:21Z</dcterms:created>
  <dcterms:modified xsi:type="dcterms:W3CDTF">2020-06-10T16:54:22Z</dcterms:modified>
</cp:coreProperties>
</file>