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1" r:id="rId5"/>
    <p:sldId id="278" r:id="rId6"/>
    <p:sldId id="277" r:id="rId7"/>
    <p:sldId id="280" r:id="rId8"/>
    <p:sldId id="272" r:id="rId9"/>
    <p:sldId id="275" r:id="rId10"/>
    <p:sldId id="274" r:id="rId11"/>
    <p:sldId id="273" r:id="rId12"/>
    <p:sldId id="279" r:id="rId13"/>
    <p:sldId id="276" r:id="rId14"/>
    <p:sldId id="270" r:id="rId15"/>
    <p:sldId id="271" r:id="rId16"/>
    <p:sldId id="269" r:id="rId17"/>
    <p:sldId id="268" r:id="rId18"/>
    <p:sldId id="267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C4C1B-E411-49EF-9666-4D9CE1C2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181B8-588E-4FBC-840F-E63B5A94D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2802B-D742-4A56-91A2-534920EB5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6E980-D429-4E77-9957-1D6E7A06287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EBE21-B551-4145-A7D5-087F2A7D4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0D1B5-0794-4B17-97B1-E476AE75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2BBF4-2D32-4BD7-BF21-D2273C9E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5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BDDF-6096-4A99-AA84-F9A27B6E8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ECC80-0DE0-4121-B6FE-54105FCF3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0D156-0FE0-4BAB-83C4-7EBCFED3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6E980-D429-4E77-9957-1D6E7A06287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1C897-18A8-4801-9848-D3B348FB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C1F62-B8A3-4638-AE2C-428B6E97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2BBF4-2D32-4BD7-BF21-D2273C9E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0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96A0C-7B7C-47EC-9E1C-96E51D0AF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687BC-BB54-41BB-80A2-84D32B001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92039-4F51-431D-A5CF-5585B8AF7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6E980-D429-4E77-9957-1D6E7A06287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DD84E-5007-469B-B698-343D853F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73504-CC1E-4801-B7D7-FE865794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2BBF4-2D32-4BD7-BF21-D2273C9E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0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9234-F446-4553-B518-687839D8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EB577-0DB1-428E-AC9C-85E325C7A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1EA8-A338-476F-92E2-9BAE6F3F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6E980-D429-4E77-9957-1D6E7A06287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BCA3D-EC90-4C78-90D3-1676994E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F5C9E-D1DD-4D74-81E3-1F6CF3DC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2BBF4-2D32-4BD7-BF21-D2273C9E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3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11C89-0582-49F7-9F58-70DDC124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35D80-BF33-42D5-B0C5-5849DD395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C6F7C-45A6-4269-9500-9DFCF8FC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6E980-D429-4E77-9957-1D6E7A06287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4E151-617D-4E4C-A024-6F739BB6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44D75-B388-45D4-B6E6-9B5A803D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2BBF4-2D32-4BD7-BF21-D2273C9E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8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A7276-A3CF-4C83-908A-248220EB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C48B1-5DB6-4BB8-B582-592DFD711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FAC4F-C806-4C96-B162-EB87EE9C7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E500A-6D4D-4A2B-A25E-8763DE22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6E980-D429-4E77-9957-1D6E7A06287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2475F-5B04-47E4-A011-2D425703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0418A-78C8-40AD-A449-2DC63AC6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2BBF4-2D32-4BD7-BF21-D2273C9E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9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6474-2982-40BC-BFF1-6EC2186C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6B113-34F5-4E59-AEB9-999E8796A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E51BF-F0CD-4AF0-A0A0-D0B2521AE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279EE-D671-4EF2-ACE6-5298C8844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99772-921C-4665-A2BB-367977CA2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2A02BF-C4D7-4112-BD47-72400223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6E980-D429-4E77-9957-1D6E7A06287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C5BD5-D9EF-402F-9F67-D0EC815A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105D66-DE10-4A06-97C3-C4572C7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2BBF4-2D32-4BD7-BF21-D2273C9E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8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B93B-4D5E-4ED4-9E0C-456D6723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3D860-D10C-4259-A7F3-77FC55A8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6E980-D429-4E77-9957-1D6E7A06287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16FC7-CFE1-4753-BFF9-81350B21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9C4D5-67E8-4EB7-AF33-C56E0C57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2BBF4-2D32-4BD7-BF21-D2273C9E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2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A2754-C941-4CB5-AB3A-E114FC90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6E980-D429-4E77-9957-1D6E7A06287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80F4F-58BE-42B5-8190-1007BDFD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379B-8997-438D-9BBB-DE8287C3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2BBF4-2D32-4BD7-BF21-D2273C9E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6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02095-CC87-41A7-B82D-7ECC3FCB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E8A27-42BD-43C4-B7B1-39A664AE7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27ADA-9959-4B53-ABC8-9528F98E4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FD6B1-941C-4DC1-8840-B41F93DB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6E980-D429-4E77-9957-1D6E7A06287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24E16-5AB4-43F0-AB62-CACD772B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8D451-9F56-4524-9C01-4915D59F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2BBF4-2D32-4BD7-BF21-D2273C9E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4C566-509D-4C33-816B-BF3359C0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848328-9DFC-4DFD-8A5A-E1CDB68B7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AA9EA-3D0F-42B6-9BAA-1143BD809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9DBEC-6B4F-4C6B-91E7-DB408C13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6E980-D429-4E77-9957-1D6E7A06287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61BF2-261F-422C-BF5A-EC4081C7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2F737-A4EB-4493-95DD-C2BBB0FB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2BBF4-2D32-4BD7-BF21-D2273C9E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1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8DE2EE4E-BA09-4F78-B3AD-4BD906B46C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pattFill prst="pct20">
            <a:fgClr>
              <a:schemeClr val="accent6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50DCF6-B1B5-4E79-A8CE-DDE4C360673C}"/>
              </a:ext>
            </a:extLst>
          </p:cNvPr>
          <p:cNvSpPr txBox="1"/>
          <p:nvPr userDrawn="1"/>
        </p:nvSpPr>
        <p:spPr>
          <a:xfrm>
            <a:off x="4267194" y="6574972"/>
            <a:ext cx="399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Khalidur Rahman Manik_01712-114197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9A5CE-99D7-4310-9E9F-F3665AA27DA8}"/>
              </a:ext>
            </a:extLst>
          </p:cNvPr>
          <p:cNvSpPr txBox="1"/>
          <p:nvPr userDrawn="1"/>
        </p:nvSpPr>
        <p:spPr>
          <a:xfrm>
            <a:off x="5167090" y="-72570"/>
            <a:ext cx="2162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02060"/>
                </a:solidFill>
                <a:latin typeface="Baskerville Old Face" panose="02020602080505020303" pitchFamily="18" charset="0"/>
              </a:rPr>
              <a:t>StayHomeStaySafe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D6F2DB-874B-4889-875D-1A6E90080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t="3575" r="13115"/>
          <a:stretch/>
        </p:blipFill>
        <p:spPr>
          <a:xfrm>
            <a:off x="261257" y="159659"/>
            <a:ext cx="883548" cy="580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102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71E1E-55CA-437A-88E6-558CB1C18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46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B5F91C4-0415-4E38-8079-BF043579CE1A}"/>
              </a:ext>
            </a:extLst>
          </p:cNvPr>
          <p:cNvGrpSpPr/>
          <p:nvPr/>
        </p:nvGrpSpPr>
        <p:grpSpPr>
          <a:xfrm>
            <a:off x="283777" y="1718448"/>
            <a:ext cx="8366658" cy="882869"/>
            <a:chOff x="315309" y="1529256"/>
            <a:chExt cx="8366658" cy="8828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4B57E66-0472-4BCF-9229-D664F2D2E2C7}"/>
                </a:ext>
              </a:extLst>
            </p:cNvPr>
            <p:cNvSpPr txBox="1"/>
            <p:nvPr/>
          </p:nvSpPr>
          <p:spPr>
            <a:xfrm>
              <a:off x="1382798" y="1686911"/>
              <a:ext cx="7299169" cy="646331"/>
            </a:xfrm>
            <a:prstGeom prst="rect">
              <a:avLst/>
            </a:prstGeom>
            <a:ln w="28575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latin typeface="Times New Roman" panose="02020603050405020304" pitchFamily="18" charset="0"/>
                </a:rPr>
                <a:t> What does Liberation War mean?</a:t>
              </a:r>
            </a:p>
          </p:txBody>
        </p:sp>
        <p:sp>
          <p:nvSpPr>
            <p:cNvPr id="3" name="Action Button: Help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AF4E093-9C1D-4538-8FB8-6F926AEF7C75}"/>
                </a:ext>
              </a:extLst>
            </p:cNvPr>
            <p:cNvSpPr/>
            <p:nvPr/>
          </p:nvSpPr>
          <p:spPr>
            <a:xfrm>
              <a:off x="315309" y="1529256"/>
              <a:ext cx="1040521" cy="882869"/>
            </a:xfrm>
            <a:prstGeom prst="actionButtonHelp">
              <a:avLst/>
            </a:prstGeom>
            <a:solidFill>
              <a:srgbClr val="FFFF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F27AC8-1DBB-4B60-9CE2-9593FF341A4C}"/>
              </a:ext>
            </a:extLst>
          </p:cNvPr>
          <p:cNvGrpSpPr/>
          <p:nvPr/>
        </p:nvGrpSpPr>
        <p:grpSpPr>
          <a:xfrm>
            <a:off x="1245487" y="2664376"/>
            <a:ext cx="7364219" cy="1166649"/>
            <a:chOff x="299545" y="2554014"/>
            <a:chExt cx="7364219" cy="1166649"/>
          </a:xfrm>
        </p:grpSpPr>
        <p:sp>
          <p:nvSpPr>
            <p:cNvPr id="6" name="Smiley Face 5">
              <a:extLst>
                <a:ext uri="{FF2B5EF4-FFF2-40B4-BE49-F238E27FC236}">
                  <a16:creationId xmlns:a16="http://schemas.microsoft.com/office/drawing/2014/main" id="{B1E8F809-EE8F-4E76-B53D-CFFD76EF4AB9}"/>
                </a:ext>
              </a:extLst>
            </p:cNvPr>
            <p:cNvSpPr/>
            <p:nvPr/>
          </p:nvSpPr>
          <p:spPr>
            <a:xfrm>
              <a:off x="299545" y="2554014"/>
              <a:ext cx="1056287" cy="1166649"/>
            </a:xfrm>
            <a:prstGeom prst="smileyFace">
              <a:avLst/>
            </a:prstGeom>
            <a:solidFill>
              <a:srgbClr val="0070C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0D9E08-DCEC-4A9B-B453-D1FA986C1A0A}"/>
                </a:ext>
              </a:extLst>
            </p:cNvPr>
            <p:cNvSpPr txBox="1"/>
            <p:nvPr/>
          </p:nvSpPr>
          <p:spPr>
            <a:xfrm>
              <a:off x="1387366" y="2774731"/>
              <a:ext cx="6276398" cy="707886"/>
            </a:xfrm>
            <a:prstGeom prst="rect">
              <a:avLst/>
            </a:prstGeom>
            <a:ln w="190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US" sz="4000" b="1" dirty="0">
                  <a:latin typeface="Times New Roman" panose="02020603050405020304" pitchFamily="18" charset="0"/>
                </a:rPr>
                <a:t>The fight for Independence.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B9B8F1-2836-4DB1-92D8-F73BE9EB9A65}"/>
              </a:ext>
            </a:extLst>
          </p:cNvPr>
          <p:cNvGrpSpPr/>
          <p:nvPr/>
        </p:nvGrpSpPr>
        <p:grpSpPr>
          <a:xfrm>
            <a:off x="283779" y="3988679"/>
            <a:ext cx="10759439" cy="1229713"/>
            <a:chOff x="283779" y="3799487"/>
            <a:chExt cx="10759439" cy="12297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92F988-EFE4-4A4D-A403-A0A5E7188EFF}"/>
                </a:ext>
              </a:extLst>
            </p:cNvPr>
            <p:cNvSpPr txBox="1"/>
            <p:nvPr/>
          </p:nvSpPr>
          <p:spPr>
            <a:xfrm>
              <a:off x="1409893" y="3812929"/>
              <a:ext cx="9633325" cy="1200329"/>
            </a:xfrm>
            <a:prstGeom prst="rect">
              <a:avLst/>
            </a:prstGeom>
            <a:ln w="28575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latin typeface="Times New Roman" panose="02020603050405020304" pitchFamily="18" charset="0"/>
                </a:rPr>
                <a:t> Can you tell what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The Liberation War Museum</a:t>
              </a:r>
            </a:p>
            <a:p>
              <a:pPr algn="l"/>
              <a:r>
                <a:rPr lang="en-US" sz="3600" b="1" dirty="0">
                  <a:latin typeface="Times New Roman" panose="02020603050405020304" pitchFamily="18" charset="0"/>
                </a:rPr>
                <a:t>        is called in Bangla?</a:t>
              </a:r>
            </a:p>
          </p:txBody>
        </p:sp>
        <p:sp>
          <p:nvSpPr>
            <p:cNvPr id="13" name="Action Button: Help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B566331-3362-4418-B8AE-A527C3D8DE6C}"/>
                </a:ext>
              </a:extLst>
            </p:cNvPr>
            <p:cNvSpPr/>
            <p:nvPr/>
          </p:nvSpPr>
          <p:spPr>
            <a:xfrm>
              <a:off x="283779" y="3799487"/>
              <a:ext cx="1056291" cy="1229713"/>
            </a:xfrm>
            <a:prstGeom prst="actionButtonHelp">
              <a:avLst/>
            </a:prstGeom>
            <a:solidFill>
              <a:srgbClr val="FFFF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8BE559-6651-4CE2-AEA6-5884C1F60408}"/>
              </a:ext>
            </a:extLst>
          </p:cNvPr>
          <p:cNvGrpSpPr/>
          <p:nvPr/>
        </p:nvGrpSpPr>
        <p:grpSpPr>
          <a:xfrm>
            <a:off x="1466209" y="5328748"/>
            <a:ext cx="4374032" cy="1166649"/>
            <a:chOff x="299545" y="2554014"/>
            <a:chExt cx="4374032" cy="1166649"/>
          </a:xfrm>
        </p:grpSpPr>
        <p:sp>
          <p:nvSpPr>
            <p:cNvPr id="18" name="Smiley Face 17">
              <a:extLst>
                <a:ext uri="{FF2B5EF4-FFF2-40B4-BE49-F238E27FC236}">
                  <a16:creationId xmlns:a16="http://schemas.microsoft.com/office/drawing/2014/main" id="{E983B318-2D42-4798-A461-0413F1F3A5A1}"/>
                </a:ext>
              </a:extLst>
            </p:cNvPr>
            <p:cNvSpPr/>
            <p:nvPr/>
          </p:nvSpPr>
          <p:spPr>
            <a:xfrm>
              <a:off x="299545" y="2554014"/>
              <a:ext cx="1056287" cy="1166649"/>
            </a:xfrm>
            <a:prstGeom prst="smileyFace">
              <a:avLst/>
            </a:prstGeom>
            <a:solidFill>
              <a:srgbClr val="00206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C678D3-B176-49EF-9254-658AE1438484}"/>
                </a:ext>
              </a:extLst>
            </p:cNvPr>
            <p:cNvSpPr txBox="1"/>
            <p:nvPr/>
          </p:nvSpPr>
          <p:spPr>
            <a:xfrm>
              <a:off x="1403130" y="2711668"/>
              <a:ext cx="3270447" cy="830997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মু</a:t>
              </a:r>
              <a:r>
                <a:rPr lang="as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্ধ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যাদুঘর।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F01ECD8-3AE3-41B6-A12C-E25EF01048C0}"/>
              </a:ext>
            </a:extLst>
          </p:cNvPr>
          <p:cNvSpPr txBox="1"/>
          <p:nvPr/>
        </p:nvSpPr>
        <p:spPr>
          <a:xfrm>
            <a:off x="2175641" y="1135124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Answer the following questions.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CF501D-8CA6-4FCF-A6A4-9437AB1A0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608" y="237467"/>
            <a:ext cx="3224048" cy="28210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EC3FC-7030-46CA-BB73-49931B43B72E}"/>
              </a:ext>
            </a:extLst>
          </p:cNvPr>
          <p:cNvSpPr txBox="1"/>
          <p:nvPr/>
        </p:nvSpPr>
        <p:spPr>
          <a:xfrm>
            <a:off x="4162097" y="331076"/>
            <a:ext cx="3472297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213822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C630C3-AA32-4FD7-AD7F-56F02C0CC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08" y="1524420"/>
            <a:ext cx="3519693" cy="268076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DAE219-45BC-49F9-AF0F-CA0C304C1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1" y="1558440"/>
            <a:ext cx="5007754" cy="267080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77211D-78F0-4488-82A3-14FD3EED6E0A}"/>
              </a:ext>
            </a:extLst>
          </p:cNvPr>
          <p:cNvSpPr txBox="1"/>
          <p:nvPr/>
        </p:nvSpPr>
        <p:spPr>
          <a:xfrm>
            <a:off x="3957144" y="283779"/>
            <a:ext cx="425437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Look at the pictures.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C9959-9927-4EC2-A2D1-71B1391C1A1F}"/>
              </a:ext>
            </a:extLst>
          </p:cNvPr>
          <p:cNvSpPr txBox="1"/>
          <p:nvPr/>
        </p:nvSpPr>
        <p:spPr>
          <a:xfrm>
            <a:off x="1970690" y="5139559"/>
            <a:ext cx="7731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What do you see in these pictures?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EF1A32-136C-4CE0-B375-741D3C2C20C1}"/>
              </a:ext>
            </a:extLst>
          </p:cNvPr>
          <p:cNvSpPr txBox="1"/>
          <p:nvPr/>
        </p:nvSpPr>
        <p:spPr>
          <a:xfrm>
            <a:off x="677918" y="5139559"/>
            <a:ext cx="107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Liberation War Museum. Segunbagicha, Dhaka.</a:t>
            </a:r>
          </a:p>
        </p:txBody>
      </p:sp>
    </p:spTree>
    <p:extLst>
      <p:ext uri="{BB962C8B-B14F-4D97-AF65-F5344CB8AC3E}">
        <p14:creationId xmlns:p14="http://schemas.microsoft.com/office/powerpoint/2010/main" val="43361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1-2A_U19C5[1]">
            <a:hlinkClick r:id="" action="ppaction://media"/>
            <a:extLst>
              <a:ext uri="{FF2B5EF4-FFF2-40B4-BE49-F238E27FC236}">
                <a16:creationId xmlns:a16="http://schemas.microsoft.com/office/drawing/2014/main" id="{D51DF786-7631-41C4-B392-9644AAB2CC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AEA767-9AAE-4B77-BBF7-D6670C381C82}"/>
              </a:ext>
            </a:extLst>
          </p:cNvPr>
          <p:cNvSpPr txBox="1"/>
          <p:nvPr/>
        </p:nvSpPr>
        <p:spPr>
          <a:xfrm>
            <a:off x="2175632" y="1623852"/>
            <a:ext cx="7503977" cy="76944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Listen to the audio of this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EC1A7-7BA2-45BB-81B9-4F89CA83698E}"/>
              </a:ext>
            </a:extLst>
          </p:cNvPr>
          <p:cNvSpPr txBox="1"/>
          <p:nvPr/>
        </p:nvSpPr>
        <p:spPr>
          <a:xfrm>
            <a:off x="693673" y="4887315"/>
            <a:ext cx="10774553" cy="76944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Listen to the audio again and repeat after it.</a:t>
            </a:r>
          </a:p>
        </p:txBody>
      </p:sp>
    </p:spTree>
    <p:extLst>
      <p:ext uri="{BB962C8B-B14F-4D97-AF65-F5344CB8AC3E}">
        <p14:creationId xmlns:p14="http://schemas.microsoft.com/office/powerpoint/2010/main" val="281843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1703DF-39D6-4B81-84E3-B2512D6005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4945"/>
          <a:stretch/>
        </p:blipFill>
        <p:spPr>
          <a:xfrm>
            <a:off x="7245998" y="1308536"/>
            <a:ext cx="4326567" cy="5171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6940E9-2579-4258-92F2-0EC09CCF9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0" t="4138" r="22051" b="4598"/>
          <a:stretch/>
        </p:blipFill>
        <p:spPr>
          <a:xfrm>
            <a:off x="867105" y="1229710"/>
            <a:ext cx="2971065" cy="5265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0A2C3F-4D5F-4E51-BAB9-15E46AFC2994}"/>
              </a:ext>
            </a:extLst>
          </p:cNvPr>
          <p:cNvSpPr txBox="1"/>
          <p:nvPr/>
        </p:nvSpPr>
        <p:spPr>
          <a:xfrm>
            <a:off x="3184635" y="346842"/>
            <a:ext cx="4805931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Teacher’s loud reading.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DB2A4-331D-48D4-AB8F-0DEB1E26745E}"/>
              </a:ext>
            </a:extLst>
          </p:cNvPr>
          <p:cNvSpPr txBox="1"/>
          <p:nvPr/>
        </p:nvSpPr>
        <p:spPr>
          <a:xfrm>
            <a:off x="4130565" y="2806262"/>
            <a:ext cx="2869375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Open at page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74 and repeat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after me.</a:t>
            </a:r>
          </a:p>
        </p:txBody>
      </p:sp>
    </p:spTree>
    <p:extLst>
      <p:ext uri="{BB962C8B-B14F-4D97-AF65-F5344CB8AC3E}">
        <p14:creationId xmlns:p14="http://schemas.microsoft.com/office/powerpoint/2010/main" val="204835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56703D-1131-4DE4-9645-20FD1737E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399" y="265713"/>
            <a:ext cx="1629911" cy="1484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57137F-F4D9-41EE-8660-87322B79CF1D}"/>
              </a:ext>
            </a:extLst>
          </p:cNvPr>
          <p:cNvSpPr txBox="1"/>
          <p:nvPr/>
        </p:nvSpPr>
        <p:spPr>
          <a:xfrm>
            <a:off x="4808483" y="378376"/>
            <a:ext cx="2258503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Pair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22947-A37E-4FDC-B7A7-DC2D4DCEC65C}"/>
              </a:ext>
            </a:extLst>
          </p:cNvPr>
          <p:cNvSpPr txBox="1"/>
          <p:nvPr/>
        </p:nvSpPr>
        <p:spPr>
          <a:xfrm>
            <a:off x="1213947" y="1150880"/>
            <a:ext cx="9291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Find out new words from the text and then make sentences.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4C772-1224-47AE-B91D-BAD0679A09A3}"/>
              </a:ext>
            </a:extLst>
          </p:cNvPr>
          <p:cNvSpPr txBox="1"/>
          <p:nvPr/>
        </p:nvSpPr>
        <p:spPr>
          <a:xfrm>
            <a:off x="268012" y="1844562"/>
            <a:ext cx="1915909" cy="646331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spc="-150" dirty="0">
                <a:latin typeface="Times New Roman" panose="02020603050405020304" pitchFamily="18" charset="0"/>
              </a:rPr>
              <a:t>liberation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E6031-1322-4BC8-91D7-BA093E933A54}"/>
              </a:ext>
            </a:extLst>
          </p:cNvPr>
          <p:cNvSpPr txBox="1"/>
          <p:nvPr/>
        </p:nvSpPr>
        <p:spPr>
          <a:xfrm>
            <a:off x="268012" y="2632840"/>
            <a:ext cx="1697901" cy="646331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warmly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6CA40-CFB1-4F41-9A2E-62F710EEA332}"/>
              </a:ext>
            </a:extLst>
          </p:cNvPr>
          <p:cNvSpPr txBox="1"/>
          <p:nvPr/>
        </p:nvSpPr>
        <p:spPr>
          <a:xfrm>
            <a:off x="268012" y="3452648"/>
            <a:ext cx="1184940" cy="646331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spc="300" dirty="0">
                <a:latin typeface="Times New Roman" panose="02020603050405020304" pitchFamily="18" charset="0"/>
              </a:rPr>
              <a:t>tour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8EF1A-DB02-4CC1-8052-26EF49487DAF}"/>
              </a:ext>
            </a:extLst>
          </p:cNvPr>
          <p:cNvSpPr txBox="1"/>
          <p:nvPr/>
        </p:nvSpPr>
        <p:spPr>
          <a:xfrm>
            <a:off x="252247" y="4240922"/>
            <a:ext cx="1894749" cy="646331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different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C1350-1E90-44C4-83A7-0F065A9F8DE3}"/>
              </a:ext>
            </a:extLst>
          </p:cNvPr>
          <p:cNvSpPr txBox="1"/>
          <p:nvPr/>
        </p:nvSpPr>
        <p:spPr>
          <a:xfrm>
            <a:off x="236481" y="5076496"/>
            <a:ext cx="1544012" cy="646331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gallery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F8E569-C68C-4FF9-AE60-6E6EE98AADF0}"/>
              </a:ext>
            </a:extLst>
          </p:cNvPr>
          <p:cNvSpPr txBox="1"/>
          <p:nvPr/>
        </p:nvSpPr>
        <p:spPr>
          <a:xfrm>
            <a:off x="236480" y="5896303"/>
            <a:ext cx="1544012" cy="646331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exhibit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EF5C89E-2C51-414C-8C89-D84148A7807B}"/>
              </a:ext>
            </a:extLst>
          </p:cNvPr>
          <p:cNvSpPr/>
          <p:nvPr/>
        </p:nvSpPr>
        <p:spPr>
          <a:xfrm>
            <a:off x="2222928" y="1986454"/>
            <a:ext cx="788275" cy="441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16EDD63-D9C0-40A0-8C0F-7CB9E8AC8887}"/>
              </a:ext>
            </a:extLst>
          </p:cNvPr>
          <p:cNvSpPr/>
          <p:nvPr/>
        </p:nvSpPr>
        <p:spPr>
          <a:xfrm>
            <a:off x="2049511" y="2711669"/>
            <a:ext cx="1056288" cy="42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3D6D12F-E0B9-4444-B1BD-7529FC9ED433}"/>
              </a:ext>
            </a:extLst>
          </p:cNvPr>
          <p:cNvSpPr/>
          <p:nvPr/>
        </p:nvSpPr>
        <p:spPr>
          <a:xfrm>
            <a:off x="1608077" y="3515708"/>
            <a:ext cx="1481964" cy="457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E2A7831-0429-4C71-86F2-C37C145E618B}"/>
              </a:ext>
            </a:extLst>
          </p:cNvPr>
          <p:cNvSpPr/>
          <p:nvPr/>
        </p:nvSpPr>
        <p:spPr>
          <a:xfrm>
            <a:off x="2207171" y="4351283"/>
            <a:ext cx="882874" cy="441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2BCEDF1-3A8F-44AA-BFE3-DAE734CD840D}"/>
              </a:ext>
            </a:extLst>
          </p:cNvPr>
          <p:cNvSpPr/>
          <p:nvPr/>
        </p:nvSpPr>
        <p:spPr>
          <a:xfrm>
            <a:off x="1891857" y="5139559"/>
            <a:ext cx="1245482" cy="504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7990477-60B1-4F5D-89F6-9B4F887D1DEF}"/>
              </a:ext>
            </a:extLst>
          </p:cNvPr>
          <p:cNvSpPr/>
          <p:nvPr/>
        </p:nvSpPr>
        <p:spPr>
          <a:xfrm>
            <a:off x="1891857" y="5990897"/>
            <a:ext cx="1245481" cy="441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BBE74A-88B3-480C-A878-5A7AA8CC4BFB}"/>
              </a:ext>
            </a:extLst>
          </p:cNvPr>
          <p:cNvSpPr txBox="1"/>
          <p:nvPr/>
        </p:nvSpPr>
        <p:spPr>
          <a:xfrm>
            <a:off x="3042740" y="1860330"/>
            <a:ext cx="2646878" cy="64633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spc="-150" dirty="0">
                <a:latin typeface="Times New Roman" panose="02020603050405020304" pitchFamily="18" charset="0"/>
              </a:rPr>
              <a:t>independence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5AEADC-2D8F-4C9D-84B1-359A847240DC}"/>
              </a:ext>
            </a:extLst>
          </p:cNvPr>
          <p:cNvSpPr txBox="1"/>
          <p:nvPr/>
        </p:nvSpPr>
        <p:spPr>
          <a:xfrm>
            <a:off x="3137336" y="2601309"/>
            <a:ext cx="1928733" cy="64633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cordially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1832ED-C3EF-4D72-AF70-19203BA0C130}"/>
              </a:ext>
            </a:extLst>
          </p:cNvPr>
          <p:cNvSpPr txBox="1"/>
          <p:nvPr/>
        </p:nvSpPr>
        <p:spPr>
          <a:xfrm>
            <a:off x="3184632" y="3421116"/>
            <a:ext cx="1082348" cy="64633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spc="300" dirty="0">
                <a:latin typeface="Times New Roman" panose="02020603050405020304" pitchFamily="18" charset="0"/>
              </a:rPr>
              <a:t>trip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CC79DA-7DAF-46BD-ADEB-3730A90DD6CF}"/>
              </a:ext>
            </a:extLst>
          </p:cNvPr>
          <p:cNvSpPr txBox="1"/>
          <p:nvPr/>
        </p:nvSpPr>
        <p:spPr>
          <a:xfrm>
            <a:off x="3153101" y="4225158"/>
            <a:ext cx="1646605" cy="64633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various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39DCC2-1E7B-4116-8D73-F09E318FE617}"/>
              </a:ext>
            </a:extLst>
          </p:cNvPr>
          <p:cNvSpPr txBox="1"/>
          <p:nvPr/>
        </p:nvSpPr>
        <p:spPr>
          <a:xfrm>
            <a:off x="3231928" y="5896303"/>
            <a:ext cx="1338828" cy="64633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spc="300" dirty="0">
                <a:latin typeface="Times New Roman" panose="02020603050405020304" pitchFamily="18" charset="0"/>
              </a:rPr>
              <a:t>show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A24113-E3A9-4060-AD12-1ADECC777CDA}"/>
              </a:ext>
            </a:extLst>
          </p:cNvPr>
          <p:cNvSpPr txBox="1"/>
          <p:nvPr/>
        </p:nvSpPr>
        <p:spPr>
          <a:xfrm>
            <a:off x="3247696" y="5092262"/>
            <a:ext cx="1082348" cy="64633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spc="300" dirty="0">
                <a:latin typeface="Times New Roman" panose="02020603050405020304" pitchFamily="18" charset="0"/>
              </a:rPr>
              <a:t>hall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D747A7-98E2-4D82-BAE4-3F1EEB8C6709}"/>
              </a:ext>
            </a:extLst>
          </p:cNvPr>
          <p:cNvSpPr txBox="1"/>
          <p:nvPr/>
        </p:nvSpPr>
        <p:spPr>
          <a:xfrm>
            <a:off x="5675582" y="1923392"/>
            <a:ext cx="6108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spc="-150" dirty="0">
                <a:solidFill>
                  <a:srgbClr val="002060"/>
                </a:solidFill>
                <a:latin typeface="Times New Roman" panose="02020603050405020304" pitchFamily="18" charset="0"/>
              </a:rPr>
              <a:t>Our Liberation War took place in 1971.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69048A-4EBC-4128-A203-9553ED7704B1}"/>
              </a:ext>
            </a:extLst>
          </p:cNvPr>
          <p:cNvSpPr txBox="1"/>
          <p:nvPr/>
        </p:nvSpPr>
        <p:spPr>
          <a:xfrm>
            <a:off x="5139560" y="2585545"/>
            <a:ext cx="3963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I invite you warmly.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B11D2F-E317-467A-B820-C0C4554DCD9C}"/>
              </a:ext>
            </a:extLst>
          </p:cNvPr>
          <p:cNvSpPr txBox="1"/>
          <p:nvPr/>
        </p:nvSpPr>
        <p:spPr>
          <a:xfrm>
            <a:off x="4461641" y="3436881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Our last tour was to Srimangal.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962E0-C65A-4A25-A930-EDBB2E17C902}"/>
              </a:ext>
            </a:extLst>
          </p:cNvPr>
          <p:cNvSpPr txBox="1"/>
          <p:nvPr/>
        </p:nvSpPr>
        <p:spPr>
          <a:xfrm>
            <a:off x="4997667" y="4240922"/>
            <a:ext cx="6079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We visited different book stalls.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45D1C1-D932-4205-9741-B86DF437B0A3}"/>
              </a:ext>
            </a:extLst>
          </p:cNvPr>
          <p:cNvSpPr txBox="1"/>
          <p:nvPr/>
        </p:nvSpPr>
        <p:spPr>
          <a:xfrm>
            <a:off x="4508938" y="5092259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There were 6 galleries.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5534D1-8750-431F-8B58-D2517B8671A0}"/>
              </a:ext>
            </a:extLst>
          </p:cNvPr>
          <p:cNvSpPr txBox="1"/>
          <p:nvPr/>
        </p:nvSpPr>
        <p:spPr>
          <a:xfrm>
            <a:off x="4572001" y="5880538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He exhibited his paintings.</a:t>
            </a:r>
          </a:p>
        </p:txBody>
      </p:sp>
    </p:spTree>
    <p:extLst>
      <p:ext uri="{BB962C8B-B14F-4D97-AF65-F5344CB8AC3E}">
        <p14:creationId xmlns:p14="http://schemas.microsoft.com/office/powerpoint/2010/main" val="417307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" grpId="0"/>
      <p:bldP spid="23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8EF79-9B10-4225-B3E2-1E9B98C09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39" y="1456174"/>
            <a:ext cx="5536084" cy="38568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522CD-A8B5-4AEB-88CD-52B10F3DB14C}"/>
              </a:ext>
            </a:extLst>
          </p:cNvPr>
          <p:cNvSpPr txBox="1"/>
          <p:nvPr/>
        </p:nvSpPr>
        <p:spPr>
          <a:xfrm>
            <a:off x="3452649" y="425669"/>
            <a:ext cx="5329408" cy="7078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Students’ silent 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9044F-275B-4730-9B4E-A752312640A3}"/>
              </a:ext>
            </a:extLst>
          </p:cNvPr>
          <p:cNvSpPr txBox="1"/>
          <p:nvPr/>
        </p:nvSpPr>
        <p:spPr>
          <a:xfrm>
            <a:off x="3515710" y="5612525"/>
            <a:ext cx="4790094" cy="7078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Read the text silently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70935-FE80-4464-97F7-B352C6E17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122" y="4004769"/>
            <a:ext cx="2491599" cy="2616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4B29B0-87D5-4DBD-A8A3-CCCA98E41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008" y="4053145"/>
            <a:ext cx="2498999" cy="258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8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985F72-4347-4C1D-A37D-F0659CC6B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9"/>
          <a:stretch/>
        </p:blipFill>
        <p:spPr>
          <a:xfrm>
            <a:off x="3274759" y="819799"/>
            <a:ext cx="5585460" cy="4534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EB7651-B7E7-4C39-B1E4-D3B33DB11216}"/>
              </a:ext>
            </a:extLst>
          </p:cNvPr>
          <p:cNvSpPr txBox="1"/>
          <p:nvPr/>
        </p:nvSpPr>
        <p:spPr>
          <a:xfrm>
            <a:off x="1261240" y="5344511"/>
            <a:ext cx="99748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Read the text in groups by turns with proper</a:t>
            </a:r>
          </a:p>
          <a:p>
            <a:pPr algn="l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sounds and stress.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B8AE87-104F-4F27-93E0-8A4D38A0C0CB}"/>
              </a:ext>
            </a:extLst>
          </p:cNvPr>
          <p:cNvSpPr txBox="1"/>
          <p:nvPr/>
        </p:nvSpPr>
        <p:spPr>
          <a:xfrm>
            <a:off x="4650827" y="110353"/>
            <a:ext cx="2720168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258525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A1F48D1-A99A-4871-A639-644E32CED09E}"/>
              </a:ext>
            </a:extLst>
          </p:cNvPr>
          <p:cNvSpPr/>
          <p:nvPr/>
        </p:nvSpPr>
        <p:spPr>
          <a:xfrm>
            <a:off x="3957146" y="756746"/>
            <a:ext cx="4004440" cy="1008994"/>
          </a:xfrm>
          <a:prstGeom prst="cloud">
            <a:avLst/>
          </a:prstGeom>
          <a:solidFill>
            <a:srgbClr val="CDF21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D57E9C-68F2-47EE-999A-1C65DF5FB737}"/>
              </a:ext>
            </a:extLst>
          </p:cNvPr>
          <p:cNvSpPr txBox="1"/>
          <p:nvPr/>
        </p:nvSpPr>
        <p:spPr>
          <a:xfrm>
            <a:off x="2033752" y="1939159"/>
            <a:ext cx="7148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Write the answers in your note books.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02CBD-6F1B-47EA-8236-D51048F104F2}"/>
              </a:ext>
            </a:extLst>
          </p:cNvPr>
          <p:cNvSpPr txBox="1"/>
          <p:nvPr/>
        </p:nvSpPr>
        <p:spPr>
          <a:xfrm>
            <a:off x="362608" y="2554015"/>
            <a:ext cx="11592404" cy="3017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>
                <a:latin typeface="Times New Roman" panose="02020603050405020304" pitchFamily="18" charset="0"/>
              </a:rPr>
              <a:t>When did the students go to the tour?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4400" b="1" spc="-150" dirty="0">
                <a:latin typeface="Times New Roman" panose="02020603050405020304" pitchFamily="18" charset="0"/>
              </a:rPr>
              <a:t>Where is the Liberation War Museum situated?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>
                <a:latin typeface="Times New Roman" panose="02020603050405020304" pitchFamily="18" charset="0"/>
              </a:rPr>
              <a:t>Who was waiting for the students?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A01720-2023-4E9F-AD75-739007430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" b="6557"/>
          <a:stretch/>
        </p:blipFill>
        <p:spPr>
          <a:xfrm>
            <a:off x="9066038" y="252250"/>
            <a:ext cx="2889480" cy="27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6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E5540C-0A91-47C8-AC02-1FF6937EA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"/>
          <a:stretch/>
        </p:blipFill>
        <p:spPr>
          <a:xfrm>
            <a:off x="7803930" y="3673365"/>
            <a:ext cx="4051737" cy="292943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FD617D-9F44-4939-8DCF-5421D1053195}"/>
              </a:ext>
            </a:extLst>
          </p:cNvPr>
          <p:cNvSpPr txBox="1"/>
          <p:nvPr/>
        </p:nvSpPr>
        <p:spPr>
          <a:xfrm>
            <a:off x="4666594" y="283775"/>
            <a:ext cx="2879314" cy="769441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17CD0-0E7C-4A31-A95C-68A65CE8AC5F}"/>
              </a:ext>
            </a:extLst>
          </p:cNvPr>
          <p:cNvSpPr txBox="1"/>
          <p:nvPr/>
        </p:nvSpPr>
        <p:spPr>
          <a:xfrm>
            <a:off x="677918" y="1150880"/>
            <a:ext cx="11035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Rearrange the following words to make meaningful sentences.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9D2C6-F458-4685-8052-69ACAC7AB8A9}"/>
              </a:ext>
            </a:extLst>
          </p:cNvPr>
          <p:cNvSpPr txBox="1"/>
          <p:nvPr/>
        </p:nvSpPr>
        <p:spPr>
          <a:xfrm>
            <a:off x="346841" y="2081047"/>
            <a:ext cx="89101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l">
              <a:buFont typeface="+mj-lt"/>
              <a:buAutoNum type="alphaLcParenR"/>
            </a:pPr>
            <a:r>
              <a:rPr lang="en-US" sz="4000" b="1" dirty="0">
                <a:latin typeface="Times New Roman" panose="02020603050405020304" pitchFamily="18" charset="0"/>
              </a:rPr>
              <a:t>went/ / class / our / trip / on / a / field</a:t>
            </a:r>
          </a:p>
          <a:p>
            <a:pPr marL="742950" indent="-742950" algn="l">
              <a:buFont typeface="+mj-lt"/>
              <a:buAutoNum type="alphaLcParenR"/>
            </a:pPr>
            <a:r>
              <a:rPr lang="en-US" sz="4000" b="1" dirty="0">
                <a:latin typeface="Times New Roman" panose="02020603050405020304" pitchFamily="18" charset="0"/>
              </a:rPr>
              <a:t>us / waiting / a / was / guide / for</a:t>
            </a:r>
          </a:p>
          <a:p>
            <a:pPr marL="742950" indent="-742950" algn="l">
              <a:buFont typeface="+mj-lt"/>
              <a:buAutoNum type="alphaLcParenR"/>
            </a:pPr>
            <a:r>
              <a:rPr lang="en-US" sz="4000" b="1" dirty="0">
                <a:latin typeface="Times New Roman" panose="02020603050405020304" pitchFamily="18" charset="0"/>
              </a:rPr>
              <a:t>welcomed / he / us</a:t>
            </a:r>
          </a:p>
        </p:txBody>
      </p:sp>
    </p:spTree>
    <p:extLst>
      <p:ext uri="{BB962C8B-B14F-4D97-AF65-F5344CB8AC3E}">
        <p14:creationId xmlns:p14="http://schemas.microsoft.com/office/powerpoint/2010/main" val="340608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45E176-73F8-4024-A578-1F75A9F68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9" y="268015"/>
            <a:ext cx="11666483" cy="635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8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4DE8AC-8AED-4791-9AE7-A87ABA3F3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024">
            <a:off x="5797252" y="-268578"/>
            <a:ext cx="5527760" cy="7735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E11539-4E58-40B1-BEDA-2E7C3C714CC0}"/>
              </a:ext>
            </a:extLst>
          </p:cNvPr>
          <p:cNvSpPr txBox="1"/>
          <p:nvPr/>
        </p:nvSpPr>
        <p:spPr>
          <a:xfrm>
            <a:off x="457199" y="1387366"/>
            <a:ext cx="6455870" cy="923330"/>
          </a:xfrm>
          <a:prstGeom prst="rect">
            <a:avLst/>
          </a:prstGeom>
          <a:noFill/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5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</a:rPr>
              <a:t>Welcome to my class.</a:t>
            </a:r>
          </a:p>
        </p:txBody>
      </p:sp>
    </p:spTree>
    <p:extLst>
      <p:ext uri="{BB962C8B-B14F-4D97-AF65-F5344CB8AC3E}">
        <p14:creationId xmlns:p14="http://schemas.microsoft.com/office/powerpoint/2010/main" val="3541935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1B2187-73D8-4EA3-BF6D-08C66869EE00}"/>
              </a:ext>
            </a:extLst>
          </p:cNvPr>
          <p:cNvGrpSpPr/>
          <p:nvPr/>
        </p:nvGrpSpPr>
        <p:grpSpPr>
          <a:xfrm>
            <a:off x="630620" y="496613"/>
            <a:ext cx="5021318" cy="6046076"/>
            <a:chOff x="630620" y="496613"/>
            <a:chExt cx="5021318" cy="6046076"/>
          </a:xfrm>
        </p:grpSpPr>
        <p:sp>
          <p:nvSpPr>
            <p:cNvPr id="3" name="Flowchart: Delay 2">
              <a:extLst>
                <a:ext uri="{FF2B5EF4-FFF2-40B4-BE49-F238E27FC236}">
                  <a16:creationId xmlns:a16="http://schemas.microsoft.com/office/drawing/2014/main" id="{7F3357D8-25B2-4F20-A717-B3F5CA2A4E8E}"/>
                </a:ext>
              </a:extLst>
            </p:cNvPr>
            <p:cNvSpPr/>
            <p:nvPr/>
          </p:nvSpPr>
          <p:spPr>
            <a:xfrm rot="16200000">
              <a:off x="118241" y="1008992"/>
              <a:ext cx="6046076" cy="5021318"/>
            </a:xfrm>
            <a:prstGeom prst="flowChartDelay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Khalidur Rahman Manik</a:t>
              </a:r>
            </a:p>
            <a:p>
              <a:pPr algn="ctr"/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Assistant Teacher</a:t>
              </a:r>
            </a:p>
            <a:p>
              <a:pPr algn="ctr"/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Khasgaon GPS</a:t>
              </a:r>
            </a:p>
            <a:p>
              <a:pPr algn="ctr"/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Chhatak Sunamganj.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D25E96-103D-4A97-B5B6-3BF8083BD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4" t="15453" r="20450" b="12724"/>
            <a:stretch/>
          </p:blipFill>
          <p:spPr>
            <a:xfrm>
              <a:off x="1892967" y="577515"/>
              <a:ext cx="2454443" cy="2619447"/>
            </a:xfrm>
            <a:prstGeom prst="ellipse">
              <a:avLst/>
            </a:prstGeom>
            <a:ln w="63500" cap="rnd">
              <a:solidFill>
                <a:srgbClr val="FFC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EE99DB-F4AB-4ED3-8BF9-2422081F3AC2}"/>
              </a:ext>
            </a:extLst>
          </p:cNvPr>
          <p:cNvGrpSpPr/>
          <p:nvPr/>
        </p:nvGrpSpPr>
        <p:grpSpPr>
          <a:xfrm>
            <a:off x="6485988" y="464529"/>
            <a:ext cx="5021318" cy="6046076"/>
            <a:chOff x="6485988" y="464529"/>
            <a:chExt cx="5021318" cy="6046076"/>
          </a:xfrm>
        </p:grpSpPr>
        <p:sp>
          <p:nvSpPr>
            <p:cNvPr id="7" name="Flowchart: Delay 6">
              <a:extLst>
                <a:ext uri="{FF2B5EF4-FFF2-40B4-BE49-F238E27FC236}">
                  <a16:creationId xmlns:a16="http://schemas.microsoft.com/office/drawing/2014/main" id="{89A56991-F5E3-420B-B4CA-EABF8AD13C27}"/>
                </a:ext>
              </a:extLst>
            </p:cNvPr>
            <p:cNvSpPr/>
            <p:nvPr/>
          </p:nvSpPr>
          <p:spPr>
            <a:xfrm rot="16200000">
              <a:off x="5973609" y="976908"/>
              <a:ext cx="6046076" cy="5021318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EFT</a:t>
              </a: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Class:5</a:t>
              </a: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Unit:19</a:t>
              </a: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Activity: A (P:1)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1B8151-6C3C-444C-A73E-6BCEC285B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1" t="14737" r="9766" b="12748"/>
            <a:stretch/>
          </p:blipFill>
          <p:spPr>
            <a:xfrm>
              <a:off x="8046927" y="850233"/>
              <a:ext cx="1899178" cy="230880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175BD09-6AE5-4F61-8D22-B24546012CA7}"/>
              </a:ext>
            </a:extLst>
          </p:cNvPr>
          <p:cNvSpPr txBox="1"/>
          <p:nvPr/>
        </p:nvSpPr>
        <p:spPr>
          <a:xfrm>
            <a:off x="4908881" y="401053"/>
            <a:ext cx="2271776" cy="830997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pPr algn="l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Identity</a:t>
            </a:r>
          </a:p>
        </p:txBody>
      </p:sp>
    </p:spTree>
    <p:extLst>
      <p:ext uri="{BB962C8B-B14F-4D97-AF65-F5344CB8AC3E}">
        <p14:creationId xmlns:p14="http://schemas.microsoft.com/office/powerpoint/2010/main" val="250255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E0D1BF-6C67-4950-A799-B66EEA94D931}"/>
              </a:ext>
            </a:extLst>
          </p:cNvPr>
          <p:cNvSpPr txBox="1"/>
          <p:nvPr/>
        </p:nvSpPr>
        <p:spPr>
          <a:xfrm>
            <a:off x="1749970" y="1119348"/>
            <a:ext cx="8828379" cy="92333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Good morning dear students.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FDCDB-6E69-4B0F-AFE6-B7ED12663E1F}"/>
              </a:ext>
            </a:extLst>
          </p:cNvPr>
          <p:cNvSpPr txBox="1"/>
          <p:nvPr/>
        </p:nvSpPr>
        <p:spPr>
          <a:xfrm>
            <a:off x="2963914" y="2648603"/>
            <a:ext cx="6116098" cy="92333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641DBC-BE39-4D20-9E61-9D9D7258BEA9}"/>
              </a:ext>
            </a:extLst>
          </p:cNvPr>
          <p:cNvSpPr txBox="1"/>
          <p:nvPr/>
        </p:nvSpPr>
        <p:spPr>
          <a:xfrm>
            <a:off x="1108939" y="4272450"/>
            <a:ext cx="9950096" cy="175432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Let’s sing the good morning song</a:t>
            </a:r>
          </a:p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            together with clap.</a:t>
            </a:r>
          </a:p>
        </p:txBody>
      </p:sp>
    </p:spTree>
    <p:extLst>
      <p:ext uri="{BB962C8B-B14F-4D97-AF65-F5344CB8AC3E}">
        <p14:creationId xmlns:p14="http://schemas.microsoft.com/office/powerpoint/2010/main" val="297748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5D8E93-9C51-4D05-BFC6-D14E2636A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515310"/>
            <a:ext cx="3457037" cy="2127407"/>
          </a:xfrm>
          <a:prstGeom prst="roundRect">
            <a:avLst>
              <a:gd name="adj" fmla="val 1666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F33B0F-DC05-482A-B73E-49E601DFC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74" y="2864659"/>
            <a:ext cx="3471496" cy="208289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A21B06-6083-404D-9803-27645B66CC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" b="2238"/>
          <a:stretch/>
        </p:blipFill>
        <p:spPr>
          <a:xfrm>
            <a:off x="533832" y="1779813"/>
            <a:ext cx="3499953" cy="212271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E2D27E-0906-45C2-8BA7-C056FE4B0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28" y="1811166"/>
            <a:ext cx="3754159" cy="210769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63EDC-A04F-4A65-9109-04D12EE4DF8D}"/>
              </a:ext>
            </a:extLst>
          </p:cNvPr>
          <p:cNvSpPr txBox="1"/>
          <p:nvPr/>
        </p:nvSpPr>
        <p:spPr>
          <a:xfrm>
            <a:off x="2645230" y="620492"/>
            <a:ext cx="528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Look at the pictures.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F5E9F-B4F1-4D93-BD10-61CE13AC3AC9}"/>
              </a:ext>
            </a:extLst>
          </p:cNvPr>
          <p:cNvSpPr txBox="1"/>
          <p:nvPr/>
        </p:nvSpPr>
        <p:spPr>
          <a:xfrm>
            <a:off x="2472370" y="5277505"/>
            <a:ext cx="6581289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What are the pictures about?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92422E-E1E4-4B22-BCE3-D8EAF6B62F60}"/>
              </a:ext>
            </a:extLst>
          </p:cNvPr>
          <p:cNvSpPr txBox="1"/>
          <p:nvPr/>
        </p:nvSpPr>
        <p:spPr>
          <a:xfrm>
            <a:off x="996044" y="5279761"/>
            <a:ext cx="9662902" cy="70788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The pictures are about our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Liberation War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D50C7A-4E32-4A74-8BE3-718068197A6A}"/>
              </a:ext>
            </a:extLst>
          </p:cNvPr>
          <p:cNvSpPr txBox="1"/>
          <p:nvPr/>
        </p:nvSpPr>
        <p:spPr>
          <a:xfrm>
            <a:off x="1355847" y="5281450"/>
            <a:ext cx="8998489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Can you guess about our today’s lesson?</a:t>
            </a:r>
          </a:p>
        </p:txBody>
      </p:sp>
    </p:spTree>
    <p:extLst>
      <p:ext uri="{BB962C8B-B14F-4D97-AF65-F5344CB8AC3E}">
        <p14:creationId xmlns:p14="http://schemas.microsoft.com/office/powerpoint/2010/main" val="282318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EB2301-39CF-4981-A996-FBD85F98AD76}"/>
              </a:ext>
            </a:extLst>
          </p:cNvPr>
          <p:cNvSpPr txBox="1"/>
          <p:nvPr/>
        </p:nvSpPr>
        <p:spPr>
          <a:xfrm>
            <a:off x="3026981" y="914400"/>
            <a:ext cx="5719130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Our today’s lesson is…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FC0DE6-68B1-4554-B142-D41DB759D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4194" r="22251" b="4194"/>
          <a:stretch/>
        </p:blipFill>
        <p:spPr>
          <a:xfrm>
            <a:off x="283776" y="1608083"/>
            <a:ext cx="2506717" cy="4477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F8DB9E-BEA1-4D8F-82CD-0ADA1F830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233" y="191700"/>
            <a:ext cx="3088632" cy="2819514"/>
          </a:xfrm>
          <a:prstGeom prst="rect">
            <a:avLst/>
          </a:prstGeom>
        </p:spPr>
      </p:pic>
      <p:sp>
        <p:nvSpPr>
          <p:cNvPr id="11" name="Plaque 10">
            <a:extLst>
              <a:ext uri="{FF2B5EF4-FFF2-40B4-BE49-F238E27FC236}">
                <a16:creationId xmlns:a16="http://schemas.microsoft.com/office/drawing/2014/main" id="{E304CB5A-EA29-46F7-9CBE-6F9E60C0A462}"/>
              </a:ext>
            </a:extLst>
          </p:cNvPr>
          <p:cNvSpPr/>
          <p:nvPr/>
        </p:nvSpPr>
        <p:spPr>
          <a:xfrm>
            <a:off x="3310759" y="3153106"/>
            <a:ext cx="7756634" cy="3184632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 visit to the Liberation War Museum.</a:t>
            </a:r>
          </a:p>
        </p:txBody>
      </p:sp>
    </p:spTree>
    <p:extLst>
      <p:ext uri="{BB962C8B-B14F-4D97-AF65-F5344CB8AC3E}">
        <p14:creationId xmlns:p14="http://schemas.microsoft.com/office/powerpoint/2010/main" val="124191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6318E5-AFCA-4C5D-990C-79845696A282}"/>
              </a:ext>
            </a:extLst>
          </p:cNvPr>
          <p:cNvSpPr txBox="1"/>
          <p:nvPr/>
        </p:nvSpPr>
        <p:spPr>
          <a:xfrm>
            <a:off x="3547237" y="204952"/>
            <a:ext cx="4517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Learning outcomes.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8E965-708B-421A-A89B-138798F367D8}"/>
              </a:ext>
            </a:extLst>
          </p:cNvPr>
          <p:cNvSpPr txBox="1"/>
          <p:nvPr/>
        </p:nvSpPr>
        <p:spPr>
          <a:xfrm>
            <a:off x="3105797" y="788276"/>
            <a:ext cx="514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latin typeface="Times New Roman" panose="02020603050405020304" pitchFamily="18" charset="0"/>
              </a:rPr>
              <a:t>Students will be  able to…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F0402-C402-4E99-8A1B-CCC95BFCD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327" y="253233"/>
            <a:ext cx="2219161" cy="1635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64419-EC6E-423E-BAAA-04B988923581}"/>
              </a:ext>
            </a:extLst>
          </p:cNvPr>
          <p:cNvSpPr txBox="1"/>
          <p:nvPr/>
        </p:nvSpPr>
        <p:spPr>
          <a:xfrm>
            <a:off x="252250" y="1576551"/>
            <a:ext cx="11679095" cy="5049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400" b="1" dirty="0">
                <a:latin typeface="Times New Roman" panose="02020603050405020304" pitchFamily="18" charset="0"/>
              </a:rPr>
              <a:t>understand and enjoy simple stories;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400" b="1" dirty="0">
                <a:latin typeface="Times New Roman" panose="02020603050405020304" pitchFamily="18" charset="0"/>
              </a:rPr>
              <a:t>say words, phrases and sentences with</a:t>
            </a:r>
          </a:p>
          <a:p>
            <a:pPr algn="l">
              <a:lnSpc>
                <a:spcPct val="150000"/>
              </a:lnSpc>
            </a:pPr>
            <a:r>
              <a:rPr lang="en-US" sz="4400" b="1" dirty="0">
                <a:latin typeface="Times New Roman" panose="02020603050405020304" pitchFamily="18" charset="0"/>
              </a:rPr>
              <a:t>         proper sounds and stress;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400" b="1" spc="-150" dirty="0">
                <a:latin typeface="Times New Roman" panose="02020603050405020304" pitchFamily="18" charset="0"/>
              </a:rPr>
              <a:t>read words, phrases and sentences in the text</a:t>
            </a:r>
          </a:p>
          <a:p>
            <a:pPr algn="l">
              <a:lnSpc>
                <a:spcPct val="150000"/>
              </a:lnSpc>
            </a:pPr>
            <a:r>
              <a:rPr lang="en-US" sz="4400" b="1" spc="-150" dirty="0">
                <a:latin typeface="Times New Roman" panose="02020603050405020304" pitchFamily="18" charset="0"/>
              </a:rPr>
              <a:t>     with proper pronunciation, stress and intonation.</a:t>
            </a:r>
          </a:p>
        </p:txBody>
      </p:sp>
    </p:spTree>
    <p:extLst>
      <p:ext uri="{BB962C8B-B14F-4D97-AF65-F5344CB8AC3E}">
        <p14:creationId xmlns:p14="http://schemas.microsoft.com/office/powerpoint/2010/main" val="154668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5EB00B-6E18-4A2A-89A2-40EC6A3D7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5" y="1576553"/>
            <a:ext cx="2035013" cy="2703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97325-4F94-442B-94BD-72ABEF0B8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99" y="1611102"/>
            <a:ext cx="2108792" cy="2633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DD325A-8EA3-49CB-AD6C-0EEDD8CA8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885" y="1598354"/>
            <a:ext cx="1946627" cy="264257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78F284-D801-4078-9211-51292EC09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5" y="1621475"/>
            <a:ext cx="4150243" cy="26194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BEB717-46E5-4258-AC7B-6A84436A8AD1}"/>
              </a:ext>
            </a:extLst>
          </p:cNvPr>
          <p:cNvSpPr txBox="1"/>
          <p:nvPr/>
        </p:nvSpPr>
        <p:spPr>
          <a:xfrm>
            <a:off x="2963917" y="425672"/>
            <a:ext cx="6477351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Look at the pictures and say.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AF20C-F649-421D-BE9F-C1A4454A8AA5}"/>
              </a:ext>
            </a:extLst>
          </p:cNvPr>
          <p:cNvSpPr txBox="1"/>
          <p:nvPr/>
        </p:nvSpPr>
        <p:spPr>
          <a:xfrm>
            <a:off x="1702675" y="4950371"/>
            <a:ext cx="8481233" cy="76944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What do you see in these pictures?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6BE79B-1BA6-40B4-9053-FDE21F24FC2E}"/>
              </a:ext>
            </a:extLst>
          </p:cNvPr>
          <p:cNvSpPr txBox="1"/>
          <p:nvPr/>
        </p:nvSpPr>
        <p:spPr>
          <a:xfrm>
            <a:off x="3736427" y="4950373"/>
            <a:ext cx="4352474" cy="76944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Some Magazines.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B7591A-D284-4A85-8ABA-83608F27D9CA}"/>
              </a:ext>
            </a:extLst>
          </p:cNvPr>
          <p:cNvSpPr txBox="1"/>
          <p:nvPr/>
        </p:nvSpPr>
        <p:spPr>
          <a:xfrm>
            <a:off x="2286000" y="4997669"/>
            <a:ext cx="7368299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Do you know, what is Magazine?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DCA010-2945-4915-AEB6-D938D27E49D0}"/>
              </a:ext>
            </a:extLst>
          </p:cNvPr>
          <p:cNvSpPr txBox="1"/>
          <p:nvPr/>
        </p:nvSpPr>
        <p:spPr>
          <a:xfrm>
            <a:off x="1087819" y="4840010"/>
            <a:ext cx="9764211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Magazine is a kind of large thin book which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is published every week, month or year.</a:t>
            </a:r>
          </a:p>
        </p:txBody>
      </p:sp>
    </p:spTree>
    <p:extLst>
      <p:ext uri="{BB962C8B-B14F-4D97-AF65-F5344CB8AC3E}">
        <p14:creationId xmlns:p14="http://schemas.microsoft.com/office/powerpoint/2010/main" val="145909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7E904C-175F-4ABC-B3C4-6C452C43B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765" r="1948" b="31385"/>
          <a:stretch/>
        </p:blipFill>
        <p:spPr>
          <a:xfrm>
            <a:off x="6858000" y="520263"/>
            <a:ext cx="5016041" cy="5943600"/>
          </a:xfrm>
          <a:prstGeom prst="rect">
            <a:avLst/>
          </a:prstGeom>
          <a:ln w="28575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A5F600-BC64-4A41-A6BC-39C840530674}"/>
              </a:ext>
            </a:extLst>
          </p:cNvPr>
          <p:cNvSpPr txBox="1"/>
          <p:nvPr/>
        </p:nvSpPr>
        <p:spPr>
          <a:xfrm>
            <a:off x="394139" y="1781502"/>
            <a:ext cx="6372257" cy="317009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Our today’s lesson is from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a School Magazine. It’s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name is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Sunshine Magazine</a:t>
            </a:r>
            <a:r>
              <a:rPr lang="en-US" sz="4000" b="1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It’s by and for the class 5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students.</a:t>
            </a:r>
          </a:p>
        </p:txBody>
      </p:sp>
    </p:spTree>
    <p:extLst>
      <p:ext uri="{BB962C8B-B14F-4D97-AF65-F5344CB8AC3E}">
        <p14:creationId xmlns:p14="http://schemas.microsoft.com/office/powerpoint/2010/main" val="174241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dirty="0" smtClean="0">
            <a:latin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462</Words>
  <Application>Microsoft Office PowerPoint</Application>
  <PresentationFormat>Widescreen</PresentationFormat>
  <Paragraphs>95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Baskerville Old Face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60</cp:revision>
  <dcterms:created xsi:type="dcterms:W3CDTF">2020-06-05T12:47:28Z</dcterms:created>
  <dcterms:modified xsi:type="dcterms:W3CDTF">2020-06-06T15:20:27Z</dcterms:modified>
</cp:coreProperties>
</file>