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257" r:id="rId4"/>
    <p:sldId id="272" r:id="rId5"/>
    <p:sldId id="271" r:id="rId6"/>
    <p:sldId id="329" r:id="rId7"/>
    <p:sldId id="270" r:id="rId8"/>
    <p:sldId id="269" r:id="rId9"/>
    <p:sldId id="268" r:id="rId10"/>
    <p:sldId id="267" r:id="rId11"/>
    <p:sldId id="266" r:id="rId12"/>
    <p:sldId id="263" r:id="rId13"/>
    <p:sldId id="265" r:id="rId14"/>
    <p:sldId id="262" r:id="rId15"/>
    <p:sldId id="284" r:id="rId16"/>
    <p:sldId id="261" r:id="rId17"/>
    <p:sldId id="325" r:id="rId18"/>
    <p:sldId id="330" r:id="rId19"/>
    <p:sldId id="326" r:id="rId20"/>
    <p:sldId id="327" r:id="rId21"/>
    <p:sldId id="334" r:id="rId22"/>
    <p:sldId id="328" r:id="rId23"/>
    <p:sldId id="333" r:id="rId24"/>
    <p:sldId id="332" r:id="rId25"/>
    <p:sldId id="331" r:id="rId26"/>
    <p:sldId id="274" r:id="rId27"/>
    <p:sldId id="338" r:id="rId28"/>
    <p:sldId id="337" r:id="rId29"/>
    <p:sldId id="336" r:id="rId30"/>
    <p:sldId id="339" r:id="rId31"/>
    <p:sldId id="301" r:id="rId32"/>
    <p:sldId id="264" r:id="rId33"/>
    <p:sldId id="324" r:id="rId34"/>
    <p:sldId id="340" r:id="rId35"/>
    <p:sldId id="283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 Solution" initials="IS" lastIdx="1" clrIdx="0">
    <p:extLst>
      <p:ext uri="{19B8F6BF-5375-455C-9EA6-DF929625EA0E}">
        <p15:presenceInfo xmlns:p15="http://schemas.microsoft.com/office/powerpoint/2012/main" userId="IT Solut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62" autoAdjust="0"/>
  </p:normalViewPr>
  <p:slideViewPr>
    <p:cSldViewPr snapToGrid="0">
      <p:cViewPr varScale="1">
        <p:scale>
          <a:sx n="56" d="100"/>
          <a:sy n="56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48DAE-D172-4BAA-AE18-B42D284C053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4FA26-6A40-4AA9-B05A-14F83601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2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9F2C-41ED-4774-A5C6-02C589A096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4FA26-6A40-4AA9-B05A-14F83601EB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4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6618-929B-4A06-B390-CD7D00682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2113D-5CF7-4FDF-8224-7FA705272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B1156-B846-48FC-A665-06631DD8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C6FE-49DD-4C5D-93D9-86DE3F25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F0DA2-5598-4AA1-BEC2-222DC70E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5D35-768B-4BC2-9002-28BAAB58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D1FD7-120B-4495-971A-D15F325CF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C99B3-BB24-4CF0-A36A-D8CD24A7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D686-1A85-4EF3-89BA-D07F3478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E17DF-FDD7-4A10-B306-5CF5F8CA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34166-0C1E-4677-9A51-E0FF5B010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5E128-C51D-4D1D-BEFA-702328744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5112E-0EE8-4D2C-AFF6-A0E881CD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1EF5-7ECA-4491-8D50-453746A5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8642-E037-4373-B8F6-03D59239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9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68C6-2C64-458F-99B4-4A4CF8C9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D439-8A1F-48FC-8D39-7E3417DD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862A-98C4-4B0C-821E-1F01036C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DAFCB-DCB0-4160-AEFA-B4895ECB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05854-AB84-4E35-805C-E90AFCBB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6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A43-21BC-44CF-A59C-BE4305E5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53193-0777-40BD-BC93-142D3123B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B767C-7360-4E2F-9F39-50333DBE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EAEA-7DA9-4306-9EA7-D66CEE87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84B76-90D0-43A7-BA58-1E3B9419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9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09E0-1DA3-470A-B873-DF2710D8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24627-1A17-4DDB-90BE-E100363D3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B1CE7-1474-4725-8786-19E054AEA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E107C-321F-418D-8860-B09768E2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94226-0455-4902-80CD-74784A69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6070D-F46C-449C-80E9-5DDC702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D7C4-3756-4A08-A861-ADB39355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AE62C-CF9E-4D87-960A-0D05F2936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C9472-6A33-4E75-BB80-8D57B25A5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ED889-8DF7-46F1-A36D-5621E08EE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A10DD-DE35-4284-9A06-2EED77E09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80395-EEB0-427B-85A1-A6392048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A5A16-E2A2-4B5B-881A-614B0523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E29F9-61C7-4F99-93B8-2FE0C809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8748-84B5-417A-BA03-C7B31494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9FD61-03E2-47E9-8250-7A156396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9C1EB-EDC6-4780-8F56-CB5B6CF3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BFB8A-A6B0-4B5C-9D24-05EBB8C2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8388C-8979-4BFC-AFFD-3FB8CFDF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FAF0D-67CB-4905-985F-54EE6F5B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D711C-3928-424B-9BB7-68FFA767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5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C32C-301E-4D7A-8F2C-9416AA71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4C940-984D-491A-9B0E-36E72F57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16016-6EDA-41DA-AC47-FBE3E83E2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6B827-7AD7-4E85-ACB4-83091BF4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48CF1-98EA-489F-B8B1-71E181C9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C1656-9E08-448E-A4A9-811358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0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5199-2140-46F2-9B56-1124BE18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38490-F6FD-4F87-993F-0B00B7C2A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C4D17-7881-4DD9-83BE-8E5538782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AF7D6-3628-4810-AF0F-35F76D3D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65C72-B386-4079-81EB-2F3C1231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2F3BA-7A41-4F87-920E-7692AB7E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7B574-90A6-4F97-9431-842FD2C4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FE116-AB42-492B-8B65-3ABE2CF0D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EE9D3-1156-4470-8F52-BD5A83538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E44A-9731-4F98-9604-74ACAC1E88D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9BD55-6E0E-41CB-9AB9-66DC1B584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F3B35-AC15-47EA-B291-692FE6A40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C219-9703-4C7B-9D5C-D2E14694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video" Target="../media/media1.wmv"/><Relationship Id="rId7" Type="http://schemas.openxmlformats.org/officeDocument/2006/relationships/image" Target="../media/image6.jpg"/><Relationship Id="rId2" Type="http://schemas.microsoft.com/office/2007/relationships/media" Target="../media/media1.wmv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FF036E-135A-4F2E-B524-6E8AB5B47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760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994B5-9493-40FA-B6DC-14AEB5C23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10" y="0"/>
            <a:ext cx="288527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DC2D5-FC34-4C45-8A4D-5BF9F9B75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84" y="0"/>
            <a:ext cx="345760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231FAE-BCC2-4348-A447-B23D523F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92" y="0"/>
            <a:ext cx="2430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RINKU\Downloads\download (20).jpg">
            <a:extLst>
              <a:ext uri="{FF2B5EF4-FFF2-40B4-BE49-F238E27FC236}">
                <a16:creationId xmlns:a16="http://schemas.microsoft.com/office/drawing/2014/main" id="{F397B240-C672-4B1F-82DF-A98375C31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0839" t="6263" r="11085"/>
          <a:stretch>
            <a:fillRect/>
          </a:stretch>
        </p:blipFill>
        <p:spPr bwMode="auto">
          <a:xfrm>
            <a:off x="445478" y="445476"/>
            <a:ext cx="11301044" cy="58967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950181-A77C-4E00-B8FD-84F3103BEA60}"/>
              </a:ext>
            </a:extLst>
          </p:cNvPr>
          <p:cNvSpPr/>
          <p:nvPr/>
        </p:nvSpPr>
        <p:spPr>
          <a:xfrm>
            <a:off x="3141784" y="410305"/>
            <a:ext cx="8604737" cy="26025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</a:rPr>
              <a:t>ভালুক</a:t>
            </a:r>
            <a:endParaRPr lang="en-US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55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3B4CAD-845A-4FC7-A1BD-CE6D67E09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15387"/>
            <a:ext cx="11301044" cy="60272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A37F2C-0EF8-40FE-BB88-D59A98D296F5}"/>
              </a:ext>
            </a:extLst>
          </p:cNvPr>
          <p:cNvSpPr/>
          <p:nvPr/>
        </p:nvSpPr>
        <p:spPr>
          <a:xfrm>
            <a:off x="3399693" y="4032738"/>
            <a:ext cx="8346830" cy="23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/>
              <a:t> </a:t>
            </a:r>
            <a:r>
              <a:rPr lang="en-US" sz="19900" b="1" dirty="0" err="1">
                <a:solidFill>
                  <a:srgbClr val="FF0000"/>
                </a:solidFill>
              </a:rPr>
              <a:t>ময়না</a:t>
            </a:r>
            <a:r>
              <a:rPr lang="en-US" sz="16600" b="1" dirty="0"/>
              <a:t>  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217B2766-76DB-4137-A4A5-6071AE29CC4F}"/>
              </a:ext>
            </a:extLst>
          </p:cNvPr>
          <p:cNvSpPr/>
          <p:nvPr/>
        </p:nvSpPr>
        <p:spPr>
          <a:xfrm>
            <a:off x="8040440" y="445476"/>
            <a:ext cx="2619214" cy="1941859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543A441-C823-416D-A10A-12E7CCAEB122}"/>
              </a:ext>
            </a:extLst>
          </p:cNvPr>
          <p:cNvSpPr/>
          <p:nvPr/>
        </p:nvSpPr>
        <p:spPr>
          <a:xfrm>
            <a:off x="9016833" y="1045440"/>
            <a:ext cx="2619214" cy="1941859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26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0E459-172C-4259-9A93-3251328C2F05}"/>
              </a:ext>
            </a:extLst>
          </p:cNvPr>
          <p:cNvSpPr txBox="1"/>
          <p:nvPr/>
        </p:nvSpPr>
        <p:spPr>
          <a:xfrm>
            <a:off x="445477" y="399256"/>
            <a:ext cx="5650523" cy="720240"/>
          </a:xfrm>
          <a:prstGeom prst="rect">
            <a:avLst/>
          </a:prstGeom>
          <a:noFill/>
        </p:spPr>
        <p:txBody>
          <a:bodyPr wrap="square" lIns="103675" tIns="51837" rIns="103675" bIns="51837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 আমরা  পড়বো 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56C1C472-7566-45BB-92BA-EA0BB3DE2D75}"/>
              </a:ext>
            </a:extLst>
          </p:cNvPr>
          <p:cNvSpPr/>
          <p:nvPr/>
        </p:nvSpPr>
        <p:spPr>
          <a:xfrm>
            <a:off x="1352503" y="3325295"/>
            <a:ext cx="3235572" cy="3125252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ভ</a:t>
            </a:r>
            <a:r>
              <a:rPr lang="en-US" dirty="0"/>
              <a:t> 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F7C08738-013E-479B-9688-6DF7903D7A13}"/>
              </a:ext>
            </a:extLst>
          </p:cNvPr>
          <p:cNvSpPr/>
          <p:nvPr/>
        </p:nvSpPr>
        <p:spPr>
          <a:xfrm>
            <a:off x="4229042" y="3298747"/>
            <a:ext cx="3235572" cy="312525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</a:t>
            </a:r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BB57C3-3515-4B10-9D2D-86A0AC5BA568}"/>
              </a:ext>
            </a:extLst>
          </p:cNvPr>
          <p:cNvSpPr/>
          <p:nvPr/>
        </p:nvSpPr>
        <p:spPr>
          <a:xfrm>
            <a:off x="7493971" y="5627077"/>
            <a:ext cx="4252551" cy="7502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/>
              <a:t> ২৯ পৃষ্ঠা দেখ </a:t>
            </a:r>
            <a:endParaRPr lang="en-US" sz="4800" b="1" dirty="0"/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056D537E-47E6-4A09-9558-8EC659698DEB}"/>
              </a:ext>
            </a:extLst>
          </p:cNvPr>
          <p:cNvSpPr/>
          <p:nvPr/>
        </p:nvSpPr>
        <p:spPr>
          <a:xfrm>
            <a:off x="4478879" y="1214742"/>
            <a:ext cx="3235572" cy="312525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</a:t>
            </a:r>
            <a:r>
              <a:rPr lang="en-US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E10AC6-8C53-4CEA-B8D4-F54F1B53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72" y="480646"/>
            <a:ext cx="4252550" cy="5093075"/>
          </a:xfrm>
          <a:prstGeom prst="rect">
            <a:avLst/>
          </a:prstGeom>
        </p:spPr>
      </p:pic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295AF409-D0D7-4633-A6E3-A461A11FCC12}"/>
              </a:ext>
            </a:extLst>
          </p:cNvPr>
          <p:cNvSpPr/>
          <p:nvPr/>
        </p:nvSpPr>
        <p:spPr>
          <a:xfrm>
            <a:off x="2486338" y="1087428"/>
            <a:ext cx="3235572" cy="312525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ফ</a:t>
            </a:r>
            <a:r>
              <a:rPr lang="en-US" dirty="0"/>
              <a:t> </a:t>
            </a:r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84D4B75B-934D-4979-9B1F-381A8ED4F858}"/>
              </a:ext>
            </a:extLst>
          </p:cNvPr>
          <p:cNvSpPr/>
          <p:nvPr/>
        </p:nvSpPr>
        <p:spPr>
          <a:xfrm>
            <a:off x="317219" y="960114"/>
            <a:ext cx="3235572" cy="312525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</a:t>
            </a:r>
            <a:r>
              <a:rPr lang="en-US" sz="1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88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9F7A24E-1CF6-4F5C-86C1-888712A8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4286" b="14286"/>
          <a:stretch>
            <a:fillRect/>
          </a:stretch>
        </p:blipFill>
        <p:spPr bwMode="auto">
          <a:xfrm>
            <a:off x="445476" y="480647"/>
            <a:ext cx="11301045" cy="5990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A214B2-76BE-4ACA-A0C7-29872A7A05AB}"/>
              </a:ext>
            </a:extLst>
          </p:cNvPr>
          <p:cNvSpPr txBox="1"/>
          <p:nvPr/>
        </p:nvSpPr>
        <p:spPr>
          <a:xfrm>
            <a:off x="4103076" y="4496727"/>
            <a:ext cx="7104185" cy="186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11500" b="1" dirty="0">
                <a:latin typeface="NikoshBAN" pitchFamily="2" charset="0"/>
                <a:cs typeface="NikoshBAN" pitchFamily="2" charset="0"/>
              </a:rPr>
              <a:t>তা নড়ে </a:t>
            </a:r>
            <a:endParaRPr lang="en-US" sz="23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89B9BEA-5893-482B-AB0F-BB7F59E2B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550" r="7299" b="12793"/>
          <a:stretch>
            <a:fillRect/>
          </a:stretch>
        </p:blipFill>
        <p:spPr bwMode="auto">
          <a:xfrm>
            <a:off x="539260" y="467523"/>
            <a:ext cx="11207261" cy="5978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30C7E3-1959-4D32-AFD9-E545EABCDA9F}"/>
              </a:ext>
            </a:extLst>
          </p:cNvPr>
          <p:cNvSpPr txBox="1"/>
          <p:nvPr/>
        </p:nvSpPr>
        <p:spPr>
          <a:xfrm>
            <a:off x="6516219" y="4771233"/>
            <a:ext cx="499403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8800" b="1" dirty="0">
                <a:latin typeface="NikoshBAN" pitchFamily="2" charset="0"/>
                <a:cs typeface="NikoshBAN" pitchFamily="2" charset="0"/>
              </a:rPr>
              <a:t>ল পড়ে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118A08D-96BA-48EB-B352-DF761747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717" t="8036" r="2775" b="13393"/>
          <a:stretch>
            <a:fillRect/>
          </a:stretch>
        </p:blipFill>
        <p:spPr bwMode="auto">
          <a:xfrm>
            <a:off x="603734" y="323547"/>
            <a:ext cx="10984527" cy="6026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263014-7695-4720-9BE8-8FE090284A55}"/>
              </a:ext>
            </a:extLst>
          </p:cNvPr>
          <p:cNvSpPr txBox="1"/>
          <p:nvPr/>
        </p:nvSpPr>
        <p:spPr>
          <a:xfrm flipH="1">
            <a:off x="5894155" y="4718388"/>
            <a:ext cx="5433644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8800" b="1" dirty="0">
                <a:latin typeface="NikoshBAN" pitchFamily="2" charset="0"/>
                <a:cs typeface="NikoshBAN" pitchFamily="2" charset="0"/>
              </a:rPr>
              <a:t>ক গাছে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70537C5E-3684-41EA-B95B-68B1E6F6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2407" t="48206" r="3956" b="37542"/>
          <a:stretch>
            <a:fillRect/>
          </a:stretch>
        </p:blipFill>
        <p:spPr bwMode="auto">
          <a:xfrm>
            <a:off x="632534" y="411886"/>
            <a:ext cx="11078308" cy="6036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8A43B1-FB70-4211-9040-5BE7C8C7C21C}"/>
              </a:ext>
            </a:extLst>
          </p:cNvPr>
          <p:cNvSpPr/>
          <p:nvPr/>
        </p:nvSpPr>
        <p:spPr>
          <a:xfrm>
            <a:off x="4179276" y="4047086"/>
            <a:ext cx="7408985" cy="23913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</a:rPr>
              <a:t> 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ভা</a:t>
            </a:r>
            <a:r>
              <a:rPr lang="en-US" sz="9600" b="1" dirty="0" err="1">
                <a:solidFill>
                  <a:schemeClr val="tx1"/>
                </a:solidFill>
              </a:rPr>
              <a:t>লুক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নাচে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66A8BC01-052C-487A-9F1E-240D4B9F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2755" t="4283" b="16750"/>
          <a:stretch>
            <a:fillRect/>
          </a:stretch>
        </p:blipFill>
        <p:spPr bwMode="auto">
          <a:xfrm>
            <a:off x="509955" y="284707"/>
            <a:ext cx="11142785" cy="6179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D5AE35-4D02-485E-A750-7339182C49B9}"/>
              </a:ext>
            </a:extLst>
          </p:cNvPr>
          <p:cNvSpPr txBox="1"/>
          <p:nvPr/>
        </p:nvSpPr>
        <p:spPr>
          <a:xfrm>
            <a:off x="1043005" y="5123655"/>
            <a:ext cx="1005547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গ ডালে 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য়না দোলে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0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0B7571-8F1C-4E44-9D62-CC5B684DB83E}"/>
              </a:ext>
            </a:extLst>
          </p:cNvPr>
          <p:cNvSpPr/>
          <p:nvPr/>
        </p:nvSpPr>
        <p:spPr>
          <a:xfrm>
            <a:off x="773722" y="480647"/>
            <a:ext cx="3892061" cy="58967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ছন্দে ছন্দে পড়ি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9555E-B5CF-465C-B4BC-AB8557BC6E3D}"/>
              </a:ext>
            </a:extLst>
          </p:cNvPr>
          <p:cNvSpPr/>
          <p:nvPr/>
        </p:nvSpPr>
        <p:spPr>
          <a:xfrm>
            <a:off x="4665783" y="480646"/>
            <a:ext cx="7080739" cy="58967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নড়ে।</a:t>
            </a:r>
          </a:p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পড়ে।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লুক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।</a:t>
            </a:r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য়না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দোলে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3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C3E5D-1953-4B8B-A3FA-F9484877825A}"/>
              </a:ext>
            </a:extLst>
          </p:cNvPr>
          <p:cNvSpPr/>
          <p:nvPr/>
        </p:nvSpPr>
        <p:spPr>
          <a:xfrm>
            <a:off x="5839691" y="445476"/>
            <a:ext cx="5906830" cy="5967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/>
              <a:t> </a:t>
            </a:r>
            <a:r>
              <a:rPr lang="en-US" sz="16600" b="1" dirty="0" err="1">
                <a:solidFill>
                  <a:srgbClr val="00B050"/>
                </a:solidFill>
              </a:rPr>
              <a:t>পাতা</a:t>
            </a:r>
            <a:endParaRPr lang="bn-BD" sz="16600" b="1" dirty="0">
              <a:solidFill>
                <a:srgbClr val="00B050"/>
              </a:solidFill>
            </a:endParaRPr>
          </a:p>
          <a:p>
            <a:pPr algn="ctr"/>
            <a:r>
              <a:rPr lang="bn-BD" sz="16600" b="1" dirty="0">
                <a:solidFill>
                  <a:srgbClr val="00B050"/>
                </a:solidFill>
              </a:rPr>
              <a:t>  </a:t>
            </a:r>
            <a:r>
              <a:rPr lang="en-US" sz="16600" b="1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7B25B0-082C-4E4D-A30F-89965F8DDB73}"/>
              </a:ext>
            </a:extLst>
          </p:cNvPr>
          <p:cNvSpPr/>
          <p:nvPr/>
        </p:nvSpPr>
        <p:spPr>
          <a:xfrm>
            <a:off x="5944397" y="3090629"/>
            <a:ext cx="2923309" cy="3117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0000"/>
                </a:solidFill>
              </a:rPr>
              <a:t>পা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4A2D28-39F3-436B-A5A8-2E5BC78C6EC4}"/>
              </a:ext>
            </a:extLst>
          </p:cNvPr>
          <p:cNvSpPr/>
          <p:nvPr/>
        </p:nvSpPr>
        <p:spPr>
          <a:xfrm>
            <a:off x="8823212" y="3073044"/>
            <a:ext cx="2923309" cy="31172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tx1"/>
                </a:solidFill>
              </a:rPr>
              <a:t>তা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954E25-89F9-4B61-9EF8-8DE88A0FA80D}"/>
              </a:ext>
            </a:extLst>
          </p:cNvPr>
          <p:cNvSpPr/>
          <p:nvPr/>
        </p:nvSpPr>
        <p:spPr>
          <a:xfrm>
            <a:off x="461992" y="445476"/>
            <a:ext cx="5823175" cy="5931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C00000"/>
                </a:solidFill>
              </a:rPr>
              <a:t>প</a:t>
            </a:r>
            <a:endParaRPr lang="en-US" sz="49600" b="1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573359-0274-48D3-97A0-691D4D5A004E}"/>
              </a:ext>
            </a:extLst>
          </p:cNvPr>
          <p:cNvSpPr/>
          <p:nvPr/>
        </p:nvSpPr>
        <p:spPr>
          <a:xfrm>
            <a:off x="478507" y="427891"/>
            <a:ext cx="5823175" cy="5967048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E2DCCB-AEBC-4ABF-906B-C14586B42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392722"/>
            <a:ext cx="5823176" cy="5967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214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3.7037E-6 L 0.45755 0.002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ADDF9-AE6D-4D57-89D8-15FA586C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940" y="881743"/>
            <a:ext cx="9123033" cy="44522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B51351-C893-4520-A254-99925132A4A8}"/>
              </a:ext>
            </a:extLst>
          </p:cNvPr>
          <p:cNvSpPr/>
          <p:nvPr/>
        </p:nvSpPr>
        <p:spPr>
          <a:xfrm>
            <a:off x="2594843" y="3970776"/>
            <a:ext cx="8543263" cy="244319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পাখি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0DB69E-E9DA-4C9E-9AFB-27D8A5061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4" y="368122"/>
            <a:ext cx="11272133" cy="61724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D966E9-F21E-42CF-A9E5-B001485D8A1D}"/>
              </a:ext>
            </a:extLst>
          </p:cNvPr>
          <p:cNvSpPr/>
          <p:nvPr/>
        </p:nvSpPr>
        <p:spPr>
          <a:xfrm>
            <a:off x="1952948" y="3239880"/>
            <a:ext cx="9289473" cy="33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পতাকা </a:t>
            </a:r>
            <a:endParaRPr lang="en-US" sz="199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B19403-B1D2-4E85-BAE7-BD3762268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" y="392503"/>
            <a:ext cx="11403997" cy="61724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B10E08-58E7-47C5-821F-6F9BD559D4E1}"/>
              </a:ext>
            </a:extLst>
          </p:cNvPr>
          <p:cNvSpPr/>
          <p:nvPr/>
        </p:nvSpPr>
        <p:spPr>
          <a:xfrm>
            <a:off x="1551740" y="2587571"/>
            <a:ext cx="10221190" cy="3657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পটল </a:t>
            </a:r>
            <a:endParaRPr lang="en-US" sz="287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B125EF-8E70-484B-95DF-7BA2346BD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3" y="399606"/>
            <a:ext cx="11540108" cy="62932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096254-34F3-42B8-A826-BA0065FCE002}"/>
              </a:ext>
            </a:extLst>
          </p:cNvPr>
          <p:cNvSpPr/>
          <p:nvPr/>
        </p:nvSpPr>
        <p:spPr>
          <a:xfrm>
            <a:off x="3676418" y="3523067"/>
            <a:ext cx="8009659" cy="3114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পলাশ</a:t>
            </a:r>
            <a:endParaRPr lang="en-US" sz="19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218DEC-DB2B-42A0-B6EB-AFF60D63C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2" y="391145"/>
            <a:ext cx="11540107" cy="62465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18CCD8-341C-42BC-9D72-AF60820454AB}"/>
              </a:ext>
            </a:extLst>
          </p:cNvPr>
          <p:cNvSpPr/>
          <p:nvPr/>
        </p:nvSpPr>
        <p:spPr>
          <a:xfrm>
            <a:off x="1659417" y="4197273"/>
            <a:ext cx="9739745" cy="24431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পাখা </a:t>
            </a:r>
            <a:endParaRPr lang="en-US" sz="23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52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986D58-0A9B-4873-98A4-D79840058031}"/>
              </a:ext>
            </a:extLst>
          </p:cNvPr>
          <p:cNvSpPr/>
          <p:nvPr/>
        </p:nvSpPr>
        <p:spPr>
          <a:xfrm>
            <a:off x="445477" y="445476"/>
            <a:ext cx="5650523" cy="59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9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</a:t>
            </a:r>
            <a:endParaRPr lang="en-US" sz="49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6A3EED-1DBA-4E6C-B664-3FE786FE3271}"/>
              </a:ext>
            </a:extLst>
          </p:cNvPr>
          <p:cNvSpPr/>
          <p:nvPr/>
        </p:nvSpPr>
        <p:spPr>
          <a:xfrm>
            <a:off x="445476" y="410306"/>
            <a:ext cx="5650523" cy="59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AF023-AC07-4371-A9E8-8CE1E2BA11B5}"/>
              </a:ext>
            </a:extLst>
          </p:cNvPr>
          <p:cNvSpPr/>
          <p:nvPr/>
        </p:nvSpPr>
        <p:spPr>
          <a:xfrm>
            <a:off x="445476" y="375136"/>
            <a:ext cx="5650523" cy="5967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ছবি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গুলো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কোন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বর্ণ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দিয়ে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শুরু 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9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46341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2C77E-69F6-4B8F-97E3-E78435AB643F}"/>
              </a:ext>
            </a:extLst>
          </p:cNvPr>
          <p:cNvSpPr/>
          <p:nvPr/>
        </p:nvSpPr>
        <p:spPr>
          <a:xfrm>
            <a:off x="5943600" y="445476"/>
            <a:ext cx="5914825" cy="2983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 err="1"/>
              <a:t>ফল</a:t>
            </a:r>
            <a:r>
              <a:rPr lang="en-US" sz="19900" b="1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384541-D353-482F-9EE8-EED57BC4601E}"/>
              </a:ext>
            </a:extLst>
          </p:cNvPr>
          <p:cNvSpPr/>
          <p:nvPr/>
        </p:nvSpPr>
        <p:spPr>
          <a:xfrm>
            <a:off x="5943599" y="3429000"/>
            <a:ext cx="3013365" cy="29483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3900" b="1" dirty="0">
                <a:solidFill>
                  <a:srgbClr val="FF0000"/>
                </a:solidFill>
              </a:rPr>
              <a:t>ফ</a:t>
            </a:r>
            <a:endParaRPr lang="en-US" sz="239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5ABE4-3F6A-4E68-AB09-34033DBFCBAF}"/>
              </a:ext>
            </a:extLst>
          </p:cNvPr>
          <p:cNvSpPr/>
          <p:nvPr/>
        </p:nvSpPr>
        <p:spPr>
          <a:xfrm>
            <a:off x="8845060" y="3429000"/>
            <a:ext cx="3013365" cy="29483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3900" b="1" dirty="0">
                <a:solidFill>
                  <a:srgbClr val="0070C0"/>
                </a:solidFill>
              </a:rPr>
              <a:t>ল</a:t>
            </a:r>
            <a:r>
              <a:rPr lang="en-US" sz="16600" b="1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C098E-198B-472F-BDE0-604780BB9C8D}"/>
              </a:ext>
            </a:extLst>
          </p:cNvPr>
          <p:cNvSpPr/>
          <p:nvPr/>
        </p:nvSpPr>
        <p:spPr>
          <a:xfrm>
            <a:off x="445477" y="445476"/>
            <a:ext cx="5610025" cy="593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ফ</a:t>
            </a:r>
            <a:r>
              <a:rPr lang="bn-BD" sz="34400" b="1" dirty="0">
                <a:solidFill>
                  <a:srgbClr val="FF0000"/>
                </a:solidFill>
              </a:rPr>
              <a:t> </a:t>
            </a:r>
            <a:endParaRPr lang="en-US" sz="344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3BB03-C3B4-418C-AF2B-B45AA50C45EF}"/>
              </a:ext>
            </a:extLst>
          </p:cNvPr>
          <p:cNvSpPr/>
          <p:nvPr/>
        </p:nvSpPr>
        <p:spPr>
          <a:xfrm>
            <a:off x="541926" y="427891"/>
            <a:ext cx="5498122" cy="593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2C572F-67F0-470B-A097-341A56E99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6" y="427891"/>
            <a:ext cx="5623803" cy="5931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11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4 -0.00347 L 0.46562 -0.000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F4E97-76C6-4160-A62E-A48267F59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45475"/>
            <a:ext cx="11301044" cy="59687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50E591-25C4-414B-8A87-9F605C3FEA01}"/>
              </a:ext>
            </a:extLst>
          </p:cNvPr>
          <p:cNvSpPr/>
          <p:nvPr/>
        </p:nvSpPr>
        <p:spPr>
          <a:xfrm>
            <a:off x="537931" y="727364"/>
            <a:ext cx="5558069" cy="246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tx1"/>
                </a:solidFill>
              </a:rPr>
              <a:t>ফাইল</a:t>
            </a:r>
            <a:endParaRPr lang="en-US" sz="16600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E1B203-CD26-46D1-A804-3E311A9CB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" y="383306"/>
            <a:ext cx="11301043" cy="59874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923C89-8F8A-4800-89C7-62ABEDACC9D6}"/>
              </a:ext>
            </a:extLst>
          </p:cNvPr>
          <p:cNvSpPr/>
          <p:nvPr/>
        </p:nvSpPr>
        <p:spPr>
          <a:xfrm>
            <a:off x="6188450" y="4010892"/>
            <a:ext cx="5558069" cy="233537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002060"/>
                </a:solidFill>
              </a:rPr>
              <a:t> ফড়িং</a:t>
            </a:r>
            <a:endParaRPr lang="en-US" sz="13800" b="1" dirty="0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086B92-76C7-4474-B9A5-F6BFA7049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3" y="383306"/>
            <a:ext cx="11208595" cy="59940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2AD1E1-99E0-4EFF-9C16-F18287DEDFE9}"/>
              </a:ext>
            </a:extLst>
          </p:cNvPr>
          <p:cNvSpPr/>
          <p:nvPr/>
        </p:nvSpPr>
        <p:spPr>
          <a:xfrm>
            <a:off x="5486401" y="443734"/>
            <a:ext cx="6167668" cy="3301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FFFF00"/>
                </a:solidFill>
              </a:rPr>
              <a:t>ফুল</a:t>
            </a:r>
            <a:endParaRPr lang="en-US" sz="23900" b="1" dirty="0">
              <a:solidFill>
                <a:srgbClr val="FFFF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626C61-8CC6-49F1-8235-FFA01DE56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0" y="383306"/>
            <a:ext cx="11393499" cy="6091388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1C3FE96-7212-458B-A2E1-E1661ED5747D}"/>
              </a:ext>
            </a:extLst>
          </p:cNvPr>
          <p:cNvSpPr/>
          <p:nvPr/>
        </p:nvSpPr>
        <p:spPr>
          <a:xfrm>
            <a:off x="2971801" y="2182091"/>
            <a:ext cx="6098396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FF0000"/>
                </a:solidFill>
              </a:rPr>
              <a:t>ফুয়ারা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2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9006AB-0C85-40C0-993B-E54A564E5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45476"/>
            <a:ext cx="11301044" cy="6412524"/>
          </a:xfrm>
          <a:prstGeom prst="rect">
            <a:avLst/>
          </a:prstGeom>
          <a:ln>
            <a:noFill/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7A6B8B-5BD1-4A4C-92CB-221F60B0BA69}"/>
              </a:ext>
            </a:extLst>
          </p:cNvPr>
          <p:cNvSpPr/>
          <p:nvPr/>
        </p:nvSpPr>
        <p:spPr>
          <a:xfrm>
            <a:off x="1219198" y="691663"/>
            <a:ext cx="9753602" cy="11488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6600" b="1" dirty="0">
                <a:ln w="6600">
                  <a:solidFill>
                    <a:srgbClr val="C830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830CC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600" b="1" dirty="0" err="1">
                <a:ln w="6600">
                  <a:solidFill>
                    <a:srgbClr val="C830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830CC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ln w="6600">
                  <a:solidFill>
                    <a:srgbClr val="C830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830CC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IN" sz="6600" b="1" dirty="0">
              <a:ln w="6600">
                <a:solidFill>
                  <a:srgbClr val="C830CC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C830CC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FAC8F0-BEE3-49CA-816B-73C92A3D5FD0}"/>
              </a:ext>
            </a:extLst>
          </p:cNvPr>
          <p:cNvSpPr/>
          <p:nvPr/>
        </p:nvSpPr>
        <p:spPr>
          <a:xfrm>
            <a:off x="750277" y="1828800"/>
            <a:ext cx="10738342" cy="454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শুভেচ্ছা</a:t>
            </a:r>
            <a:r>
              <a:rPr lang="bn-BD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bn-BD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ও</a:t>
            </a:r>
          </a:p>
          <a:p>
            <a:pPr algn="ctr"/>
            <a:r>
              <a:rPr lang="bn-BD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অভিনন্দন</a:t>
            </a:r>
            <a:r>
              <a:rPr lang="bn-BD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33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E58F6B-6F02-45AD-9ED3-D5E915FA115A}"/>
              </a:ext>
            </a:extLst>
          </p:cNvPr>
          <p:cNvSpPr/>
          <p:nvPr/>
        </p:nvSpPr>
        <p:spPr>
          <a:xfrm>
            <a:off x="438148" y="445476"/>
            <a:ext cx="5650523" cy="59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300" b="1" dirty="0">
                <a:solidFill>
                  <a:srgbClr val="FF0000"/>
                </a:solidFill>
              </a:rPr>
              <a:t>ফ</a:t>
            </a:r>
            <a:endParaRPr lang="en-US" sz="413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35B11B-50A6-4D03-9E88-DE3CC47220DE}"/>
              </a:ext>
            </a:extLst>
          </p:cNvPr>
          <p:cNvSpPr/>
          <p:nvPr/>
        </p:nvSpPr>
        <p:spPr>
          <a:xfrm>
            <a:off x="452805" y="480647"/>
            <a:ext cx="5650523" cy="596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77814-B18E-4AD2-A5F8-1490F74ECAF7}"/>
              </a:ext>
            </a:extLst>
          </p:cNvPr>
          <p:cNvSpPr/>
          <p:nvPr/>
        </p:nvSpPr>
        <p:spPr>
          <a:xfrm>
            <a:off x="423491" y="375134"/>
            <a:ext cx="5650523" cy="6037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ছবি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গুলো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কোন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বর্ণ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দিয়ে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শুরু 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7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46341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12AF1-477D-4FFF-89BE-0D894DB25730}"/>
              </a:ext>
            </a:extLst>
          </p:cNvPr>
          <p:cNvSpPr/>
          <p:nvPr/>
        </p:nvSpPr>
        <p:spPr>
          <a:xfrm>
            <a:off x="6095999" y="382647"/>
            <a:ext cx="5650522" cy="30463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chemeClr val="tx1"/>
                </a:solidFill>
              </a:rPr>
              <a:t>বক</a:t>
            </a:r>
            <a:r>
              <a:rPr lang="bn-BD" sz="19900" b="1" dirty="0"/>
              <a:t> </a:t>
            </a:r>
            <a:endParaRPr lang="en-US" sz="199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B4EF80-7231-4776-9C53-7F464815B458}"/>
              </a:ext>
            </a:extLst>
          </p:cNvPr>
          <p:cNvSpPr/>
          <p:nvPr/>
        </p:nvSpPr>
        <p:spPr>
          <a:xfrm>
            <a:off x="6095998" y="3446586"/>
            <a:ext cx="2840184" cy="293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00B050"/>
                </a:solidFill>
              </a:rPr>
              <a:t>ব</a:t>
            </a:r>
            <a:r>
              <a:rPr lang="bn-BD" sz="19900" dirty="0"/>
              <a:t> </a:t>
            </a:r>
            <a:endParaRPr lang="en-US" sz="19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29A73-9A17-41C3-8518-216762D403AF}"/>
              </a:ext>
            </a:extLst>
          </p:cNvPr>
          <p:cNvSpPr/>
          <p:nvPr/>
        </p:nvSpPr>
        <p:spPr>
          <a:xfrm>
            <a:off x="8936182" y="3446586"/>
            <a:ext cx="2840184" cy="293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0070C0"/>
                </a:solidFill>
              </a:rPr>
              <a:t>ক</a:t>
            </a:r>
            <a:r>
              <a:rPr lang="bn-BD" sz="23900" b="1" dirty="0"/>
              <a:t> </a:t>
            </a:r>
            <a:endParaRPr lang="en-US" sz="239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92928C-4049-4A82-8E9D-0BBA754B6937}"/>
              </a:ext>
            </a:extLst>
          </p:cNvPr>
          <p:cNvSpPr/>
          <p:nvPr/>
        </p:nvSpPr>
        <p:spPr>
          <a:xfrm>
            <a:off x="445476" y="480647"/>
            <a:ext cx="5650523" cy="593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9500" b="1" dirty="0">
                <a:solidFill>
                  <a:srgbClr val="FF0000"/>
                </a:solidFill>
              </a:rPr>
              <a:t>ব</a:t>
            </a:r>
            <a:endParaRPr lang="en-US" sz="496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FB7FC-98A0-417D-9C40-2D75AB4F75CF}"/>
              </a:ext>
            </a:extLst>
          </p:cNvPr>
          <p:cNvSpPr/>
          <p:nvPr/>
        </p:nvSpPr>
        <p:spPr>
          <a:xfrm>
            <a:off x="445475" y="400693"/>
            <a:ext cx="5650523" cy="593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DD8129-6D16-4E05-B577-1EB4A1C88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4" y="449232"/>
            <a:ext cx="5650523" cy="5994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71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46471 -0.00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C59815-C1F8-4F18-A874-7B8B3D9C7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2" y="414515"/>
            <a:ext cx="6433305" cy="59207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A86BA7-DFA5-43F3-B75D-DDBE8EC9A7E6}"/>
              </a:ext>
            </a:extLst>
          </p:cNvPr>
          <p:cNvSpPr/>
          <p:nvPr/>
        </p:nvSpPr>
        <p:spPr>
          <a:xfrm>
            <a:off x="6897292" y="403375"/>
            <a:ext cx="4909303" cy="59318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 err="1"/>
              <a:t>বল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69C1CF-DDF4-49F5-8022-49DA488F5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8" y="433460"/>
            <a:ext cx="11301046" cy="59207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8C1709-60B8-46D4-900B-EEB0CC9B4B27}"/>
              </a:ext>
            </a:extLst>
          </p:cNvPr>
          <p:cNvSpPr/>
          <p:nvPr/>
        </p:nvSpPr>
        <p:spPr>
          <a:xfrm>
            <a:off x="1907468" y="3197198"/>
            <a:ext cx="9601200" cy="31380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accent4"/>
                </a:solidFill>
              </a:rPr>
              <a:t> বানর </a:t>
            </a:r>
            <a:endParaRPr lang="en-US" sz="19900" b="1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CE5963-A252-46DE-88E8-518784C09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" y="421653"/>
            <a:ext cx="11301045" cy="605038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41023F-64E1-4A78-B8C1-92BF58497E40}"/>
              </a:ext>
            </a:extLst>
          </p:cNvPr>
          <p:cNvSpPr/>
          <p:nvPr/>
        </p:nvSpPr>
        <p:spPr>
          <a:xfrm>
            <a:off x="881005" y="3316570"/>
            <a:ext cx="9601200" cy="313805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0000"/>
                </a:solidFill>
              </a:rPr>
              <a:t>বাঁধাকপি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0900FA-C21A-4F0B-8BA9-7DBAC9DF4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0" y="430569"/>
            <a:ext cx="11236942" cy="60057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6091BD-68BB-4E17-92D3-20056EBEEB00}"/>
              </a:ext>
            </a:extLst>
          </p:cNvPr>
          <p:cNvSpPr/>
          <p:nvPr/>
        </p:nvSpPr>
        <p:spPr>
          <a:xfrm>
            <a:off x="6483503" y="942187"/>
            <a:ext cx="5121632" cy="3502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বই</a:t>
            </a:r>
            <a:r>
              <a:rPr lang="bn-BD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8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264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90274-6744-4552-8B2B-AE7CA7DDBCA5}"/>
              </a:ext>
            </a:extLst>
          </p:cNvPr>
          <p:cNvSpPr/>
          <p:nvPr/>
        </p:nvSpPr>
        <p:spPr>
          <a:xfrm>
            <a:off x="445477" y="480646"/>
            <a:ext cx="5650523" cy="593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600" dirty="0">
                <a:solidFill>
                  <a:srgbClr val="FF0000"/>
                </a:solidFill>
              </a:rPr>
              <a:t>ব</a:t>
            </a:r>
            <a:endParaRPr lang="en-US" sz="496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EFE652-6410-4C8E-B536-59F61C10E5AC}"/>
              </a:ext>
            </a:extLst>
          </p:cNvPr>
          <p:cNvSpPr/>
          <p:nvPr/>
        </p:nvSpPr>
        <p:spPr>
          <a:xfrm>
            <a:off x="445477" y="480646"/>
            <a:ext cx="5650523" cy="593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BC2C9-B087-4EC0-A746-C7075CDF2331}"/>
              </a:ext>
            </a:extLst>
          </p:cNvPr>
          <p:cNvSpPr/>
          <p:nvPr/>
        </p:nvSpPr>
        <p:spPr>
          <a:xfrm>
            <a:off x="458797" y="445476"/>
            <a:ext cx="5650523" cy="593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ছবি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গুলো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কোন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বর্ণ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দিয়ে</a:t>
            </a:r>
          </a:p>
          <a:p>
            <a:pPr lvl="0" algn="ctr"/>
            <a:r>
              <a:rPr lang="bn-BD" sz="6000" b="1" dirty="0">
                <a:solidFill>
                  <a:schemeClr val="tx1"/>
                </a:solidFill>
              </a:rPr>
              <a:t> শুরু 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46341 -0.00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73202A-0EBA-403A-B432-CDBDB7FE44D2}"/>
              </a:ext>
            </a:extLst>
          </p:cNvPr>
          <p:cNvSpPr/>
          <p:nvPr/>
        </p:nvSpPr>
        <p:spPr>
          <a:xfrm>
            <a:off x="6167188" y="445476"/>
            <a:ext cx="5650523" cy="29835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rgbClr val="002060"/>
                </a:solidFill>
              </a:rPr>
              <a:t>ভালুক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E7BBC8-4F38-4B18-B066-288EEEC01483}"/>
              </a:ext>
            </a:extLst>
          </p:cNvPr>
          <p:cNvSpPr/>
          <p:nvPr/>
        </p:nvSpPr>
        <p:spPr>
          <a:xfrm>
            <a:off x="6167188" y="3411415"/>
            <a:ext cx="2148017" cy="2983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FF0000"/>
                </a:solidFill>
              </a:rPr>
              <a:t>ভা</a:t>
            </a:r>
            <a:r>
              <a:rPr lang="bn-BD" sz="11500" b="1" dirty="0"/>
              <a:t> </a:t>
            </a:r>
            <a:endParaRPr lang="en-US" sz="115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94563-6669-42C7-A3AC-902209B8F1D0}"/>
              </a:ext>
            </a:extLst>
          </p:cNvPr>
          <p:cNvSpPr/>
          <p:nvPr/>
        </p:nvSpPr>
        <p:spPr>
          <a:xfrm>
            <a:off x="8333407" y="3429000"/>
            <a:ext cx="1764501" cy="29835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/>
              <a:t>লু </a:t>
            </a:r>
            <a:endParaRPr lang="en-US" sz="13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B0661-BCDC-4092-A379-C9B23A000A68}"/>
              </a:ext>
            </a:extLst>
          </p:cNvPr>
          <p:cNvSpPr/>
          <p:nvPr/>
        </p:nvSpPr>
        <p:spPr>
          <a:xfrm>
            <a:off x="10116110" y="3436726"/>
            <a:ext cx="1659027" cy="29835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/>
              <a:t>ক </a:t>
            </a:r>
            <a:endParaRPr lang="en-US" sz="115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68250-B634-4186-B695-FFE183A3A95F}"/>
              </a:ext>
            </a:extLst>
          </p:cNvPr>
          <p:cNvSpPr/>
          <p:nvPr/>
        </p:nvSpPr>
        <p:spPr>
          <a:xfrm>
            <a:off x="403804" y="437750"/>
            <a:ext cx="5971815" cy="5957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9600" b="1" dirty="0">
                <a:solidFill>
                  <a:srgbClr val="FF0000"/>
                </a:solidFill>
              </a:rPr>
              <a:t>ভ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E15D64-4991-4196-8BA4-CB844B1B6CAC}"/>
              </a:ext>
            </a:extLst>
          </p:cNvPr>
          <p:cNvSpPr/>
          <p:nvPr/>
        </p:nvSpPr>
        <p:spPr>
          <a:xfrm>
            <a:off x="389598" y="394854"/>
            <a:ext cx="5986021" cy="5957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D55585-729A-4DAA-8578-6F1855189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4" y="445475"/>
            <a:ext cx="5720101" cy="5931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7254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46342 0.003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AEA3F-C19E-4770-B86B-68FA4DE35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8" y="445476"/>
            <a:ext cx="11301044" cy="59318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BA5555-E90F-4EC1-855A-24A066D96ABA}"/>
              </a:ext>
            </a:extLst>
          </p:cNvPr>
          <p:cNvSpPr/>
          <p:nvPr/>
        </p:nvSpPr>
        <p:spPr>
          <a:xfrm>
            <a:off x="2493818" y="3435393"/>
            <a:ext cx="8104909" cy="338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7030A0"/>
                </a:solidFill>
              </a:rPr>
              <a:t> </a:t>
            </a:r>
            <a:r>
              <a:rPr lang="bn-BD" sz="23900" b="1" dirty="0">
                <a:solidFill>
                  <a:schemeClr val="accent1"/>
                </a:solidFill>
              </a:rPr>
              <a:t>ভাত</a:t>
            </a:r>
            <a:r>
              <a:rPr lang="bn-BD" sz="23900" b="1" dirty="0">
                <a:solidFill>
                  <a:srgbClr val="7030A0"/>
                </a:solidFill>
              </a:rPr>
              <a:t> </a:t>
            </a:r>
            <a:endParaRPr lang="en-US" sz="23900" b="1" dirty="0">
              <a:solidFill>
                <a:srgbClr val="7030A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5F37D8-6D14-41C8-9FA5-BE313CE18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34284"/>
            <a:ext cx="11252553" cy="59318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284922-4AF1-4FFD-8D95-A3C805D13752}"/>
              </a:ext>
            </a:extLst>
          </p:cNvPr>
          <p:cNvSpPr/>
          <p:nvPr/>
        </p:nvSpPr>
        <p:spPr>
          <a:xfrm>
            <a:off x="1922585" y="2977662"/>
            <a:ext cx="9237784" cy="3094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solidFill>
                  <a:srgbClr val="FF0000"/>
                </a:solidFill>
              </a:rPr>
              <a:t>ভেড়া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2D515A-F1F1-46F9-9237-C83B5433B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8" y="445476"/>
            <a:ext cx="11204062" cy="59782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B78A2B7-F58D-425D-AFC3-7B5E2F197619}"/>
              </a:ext>
            </a:extLst>
          </p:cNvPr>
          <p:cNvSpPr/>
          <p:nvPr/>
        </p:nvSpPr>
        <p:spPr>
          <a:xfrm>
            <a:off x="750277" y="480647"/>
            <a:ext cx="6775938" cy="252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tx1"/>
                </a:solidFill>
              </a:rPr>
              <a:t>ভুট্টা </a:t>
            </a:r>
            <a:endParaRPr lang="en-US" sz="199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B2FFD6-33B8-47D2-A18F-07C607D3D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5" y="399114"/>
            <a:ext cx="11252553" cy="60069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81FDD10-2068-47E8-9537-AA8081A5194B}"/>
              </a:ext>
            </a:extLst>
          </p:cNvPr>
          <p:cNvSpPr/>
          <p:nvPr/>
        </p:nvSpPr>
        <p:spPr>
          <a:xfrm>
            <a:off x="5439508" y="656492"/>
            <a:ext cx="6307010" cy="3094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00B050"/>
                </a:solidFill>
              </a:rPr>
              <a:t>ভেলা </a:t>
            </a:r>
            <a:endParaRPr lang="en-US" sz="19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8DCE0A-9A3A-4CA4-8013-05195BC59DD1}"/>
              </a:ext>
            </a:extLst>
          </p:cNvPr>
          <p:cNvSpPr/>
          <p:nvPr/>
        </p:nvSpPr>
        <p:spPr>
          <a:xfrm>
            <a:off x="445477" y="480647"/>
            <a:ext cx="5650523" cy="5896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300" b="1" dirty="0">
                <a:solidFill>
                  <a:srgbClr val="FF0000"/>
                </a:solidFill>
              </a:rPr>
              <a:t>ভ</a:t>
            </a:r>
            <a:endParaRPr lang="en-US" sz="413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71A9B5-F2B6-45FC-8B03-338E2FBB0440}"/>
              </a:ext>
            </a:extLst>
          </p:cNvPr>
          <p:cNvSpPr/>
          <p:nvPr/>
        </p:nvSpPr>
        <p:spPr>
          <a:xfrm>
            <a:off x="445476" y="480646"/>
            <a:ext cx="5650523" cy="5896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ছবি</a:t>
            </a:r>
          </a:p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 গুলো</a:t>
            </a:r>
          </a:p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 কোন</a:t>
            </a:r>
          </a:p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 বর্ণ</a:t>
            </a:r>
          </a:p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 দিয়ে</a:t>
            </a:r>
          </a:p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 শুরু </a:t>
            </a:r>
            <a:endParaRPr 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2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4634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35169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BBE1C-EBF4-4F2E-A942-4FB279201696}"/>
              </a:ext>
            </a:extLst>
          </p:cNvPr>
          <p:cNvSpPr/>
          <p:nvPr/>
        </p:nvSpPr>
        <p:spPr>
          <a:xfrm>
            <a:off x="436686" y="4208686"/>
            <a:ext cx="11301044" cy="225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solidFill>
                  <a:srgbClr val="FF0000"/>
                </a:solidFill>
              </a:rPr>
              <a:t>ম</a:t>
            </a:r>
            <a:r>
              <a:rPr lang="en-US" sz="19900" b="1" dirty="0" err="1">
                <a:solidFill>
                  <a:schemeClr val="tx1"/>
                </a:solidFill>
              </a:rPr>
              <a:t>য়না</a:t>
            </a:r>
            <a:r>
              <a:rPr lang="en-US" sz="199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00C14F-AF05-4C83-BAD7-525C2E8EF93E}"/>
              </a:ext>
            </a:extLst>
          </p:cNvPr>
          <p:cNvSpPr/>
          <p:nvPr/>
        </p:nvSpPr>
        <p:spPr>
          <a:xfrm>
            <a:off x="436686" y="407822"/>
            <a:ext cx="3892061" cy="2608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FF0000"/>
                </a:solidFill>
              </a:rPr>
              <a:t>ম</a:t>
            </a:r>
            <a:endParaRPr lang="en-US" sz="23900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62E74C-C39B-4AAF-BC33-3E086A3FC473}"/>
              </a:ext>
            </a:extLst>
          </p:cNvPr>
          <p:cNvSpPr/>
          <p:nvPr/>
        </p:nvSpPr>
        <p:spPr>
          <a:xfrm>
            <a:off x="4229851" y="379213"/>
            <a:ext cx="3892061" cy="2608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chemeClr val="tx1"/>
                </a:solidFill>
              </a:rPr>
              <a:t>য়</a:t>
            </a:r>
            <a:endParaRPr lang="en-US" sz="239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B3330C-5390-4C37-B17C-0C5EB2E6C152}"/>
              </a:ext>
            </a:extLst>
          </p:cNvPr>
          <p:cNvSpPr/>
          <p:nvPr/>
        </p:nvSpPr>
        <p:spPr>
          <a:xfrm>
            <a:off x="8007203" y="417758"/>
            <a:ext cx="3775580" cy="2631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chemeClr val="tx1"/>
                </a:solidFill>
              </a:rPr>
              <a:t>না</a:t>
            </a:r>
            <a:endParaRPr lang="en-US" sz="239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25A34D-F584-453C-A74A-230E930961DC}"/>
              </a:ext>
            </a:extLst>
          </p:cNvPr>
          <p:cNvSpPr/>
          <p:nvPr/>
        </p:nvSpPr>
        <p:spPr>
          <a:xfrm>
            <a:off x="476572" y="812644"/>
            <a:ext cx="11301044" cy="327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B0ADCE-35C7-4F8C-96A7-873AAC4E0832}"/>
              </a:ext>
            </a:extLst>
          </p:cNvPr>
          <p:cNvSpPr/>
          <p:nvPr/>
        </p:nvSpPr>
        <p:spPr>
          <a:xfrm>
            <a:off x="428891" y="987160"/>
            <a:ext cx="11363681" cy="225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FF0000"/>
                </a:solidFill>
              </a:rPr>
              <a:t> ম</a:t>
            </a:r>
            <a:endParaRPr lang="en-US" sz="23900" b="1" dirty="0">
              <a:solidFill>
                <a:srgbClr val="FF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D8FBEFB-ED06-4875-944B-94865BFD5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7" y="407822"/>
            <a:ext cx="11332139" cy="3716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76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065 0.5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32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208 L -0.0013 0.50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3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0139 L -0.00807 0.50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0065 0.385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00117 0.472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C5576-5A9C-47F9-A422-DE0415D00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16902"/>
            <a:ext cx="11301044" cy="60395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0C18DA-6882-4CA2-918E-2ECDE7FDC041}"/>
              </a:ext>
            </a:extLst>
          </p:cNvPr>
          <p:cNvSpPr/>
          <p:nvPr/>
        </p:nvSpPr>
        <p:spPr>
          <a:xfrm>
            <a:off x="445477" y="416902"/>
            <a:ext cx="6528760" cy="3349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FF00"/>
                </a:solidFill>
              </a:rPr>
              <a:t>ময়ূর </a:t>
            </a:r>
            <a:endParaRPr lang="en-US" sz="166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7F087A-6FBC-4738-982E-54DA009FB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9" y="480646"/>
            <a:ext cx="11251352" cy="59565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296BBA-B391-4C74-92BD-B2423D52AECA}"/>
              </a:ext>
            </a:extLst>
          </p:cNvPr>
          <p:cNvSpPr/>
          <p:nvPr/>
        </p:nvSpPr>
        <p:spPr>
          <a:xfrm>
            <a:off x="1177871" y="4246734"/>
            <a:ext cx="9531458" cy="2190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bg1"/>
                </a:solidFill>
              </a:rPr>
              <a:t>মোমবাতি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BAC022-5DFE-4719-9271-62E955857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5" y="416902"/>
            <a:ext cx="11301043" cy="60202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DBA867-942A-4C72-8E75-42FFB877A511}"/>
              </a:ext>
            </a:extLst>
          </p:cNvPr>
          <p:cNvSpPr/>
          <p:nvPr/>
        </p:nvSpPr>
        <p:spPr>
          <a:xfrm>
            <a:off x="445475" y="3254644"/>
            <a:ext cx="6265291" cy="3201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FF0000"/>
                </a:solidFill>
              </a:rPr>
              <a:t>মৌমাছি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D29A98-319E-434F-B2C4-7CBEFCB35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8872" y="-2221521"/>
            <a:ext cx="6054876" cy="113010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CF17B7D-FB1F-46DF-A649-956AC12A19B2}"/>
              </a:ext>
            </a:extLst>
          </p:cNvPr>
          <p:cNvSpPr/>
          <p:nvPr/>
        </p:nvSpPr>
        <p:spPr>
          <a:xfrm>
            <a:off x="1177871" y="2386739"/>
            <a:ext cx="6679770" cy="2324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FFFF00"/>
                </a:solidFill>
              </a:rPr>
              <a:t>মালা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15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B3D56-E557-417D-BB32-0D1A09D076A1}"/>
              </a:ext>
            </a:extLst>
          </p:cNvPr>
          <p:cNvSpPr/>
          <p:nvPr/>
        </p:nvSpPr>
        <p:spPr>
          <a:xfrm>
            <a:off x="445476" y="463062"/>
            <a:ext cx="5061585" cy="5949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300" b="1" dirty="0">
                <a:solidFill>
                  <a:srgbClr val="FF0000"/>
                </a:solidFill>
              </a:rPr>
              <a:t>ম</a:t>
            </a:r>
            <a:endParaRPr lang="en-US" sz="413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5B60F-1C8D-4A44-AEFF-25EF8CE4345D}"/>
              </a:ext>
            </a:extLst>
          </p:cNvPr>
          <p:cNvSpPr/>
          <p:nvPr/>
        </p:nvSpPr>
        <p:spPr>
          <a:xfrm>
            <a:off x="445476" y="445476"/>
            <a:ext cx="5650522" cy="593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ছবি</a:t>
            </a:r>
          </a:p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 গুলো</a:t>
            </a:r>
          </a:p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 কোন</a:t>
            </a:r>
          </a:p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 বর্ণ</a:t>
            </a:r>
          </a:p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 দিয়ে</a:t>
            </a:r>
          </a:p>
          <a:p>
            <a:pPr lvl="0" algn="ctr"/>
            <a:r>
              <a:rPr lang="bn-BD" sz="6000" b="1" dirty="0">
                <a:solidFill>
                  <a:prstClr val="black"/>
                </a:solidFill>
              </a:rPr>
              <a:t> শুরু </a:t>
            </a:r>
            <a:endParaRPr 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6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-0.00116 L 0.4981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70D765-5730-4D3E-93DC-7038B2F51841}"/>
              </a:ext>
            </a:extLst>
          </p:cNvPr>
          <p:cNvSpPr/>
          <p:nvPr/>
        </p:nvSpPr>
        <p:spPr>
          <a:xfrm>
            <a:off x="445477" y="445476"/>
            <a:ext cx="11301044" cy="593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তাছলিমা আক্তার </a:t>
            </a:r>
          </a:p>
          <a:p>
            <a:pPr algn="ctr"/>
            <a:r>
              <a:rPr lang="bn-BD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প্রধান শিক্ষক  </a:t>
            </a:r>
          </a:p>
          <a:p>
            <a:pPr algn="ctr"/>
            <a:r>
              <a:rPr lang="bn-BD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রাংগাঝিরি মোঃইউনুছ চৌঃ সঃ প্রাঃ বিঃ </a:t>
            </a:r>
          </a:p>
          <a:p>
            <a:pPr algn="ctr"/>
            <a:r>
              <a:rPr lang="bn-BD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লামা , বান্দরবান । 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596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20407EE-12F5-4595-9539-98134882E3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889E08-61D1-435F-AA8D-FA3FA219ACEE}"/>
              </a:ext>
            </a:extLst>
          </p:cNvPr>
          <p:cNvSpPr/>
          <p:nvPr/>
        </p:nvSpPr>
        <p:spPr>
          <a:xfrm>
            <a:off x="1805353" y="533940"/>
            <a:ext cx="8604739" cy="130126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</a:rPr>
              <a:t>পড়ি ও লিখি    </a:t>
            </a:r>
            <a:endParaRPr lang="en-US" sz="88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451A5-F348-4995-B2FD-7C193A98E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2028092"/>
            <a:ext cx="11230708" cy="44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0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37" y="270677"/>
            <a:ext cx="1784962" cy="149728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94212" y="552086"/>
            <a:ext cx="4780660" cy="92333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73" y="1948964"/>
            <a:ext cx="12000454" cy="4909036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bn-BD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</a:p>
          <a:p>
            <a:pPr algn="ctr"/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অপরকে বলবে।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6837C-D410-4A70-9F21-97C9977CB6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7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430E2-A51A-47CF-8D65-3F00461F02E7}"/>
              </a:ext>
            </a:extLst>
          </p:cNvPr>
          <p:cNvGrpSpPr/>
          <p:nvPr/>
        </p:nvGrpSpPr>
        <p:grpSpPr>
          <a:xfrm>
            <a:off x="445476" y="2023253"/>
            <a:ext cx="11488616" cy="4517031"/>
            <a:chOff x="4580847" y="2176615"/>
            <a:chExt cx="3352800" cy="2359378"/>
          </a:xfrm>
          <a:solidFill>
            <a:srgbClr val="92D050"/>
          </a:solidFill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4254A514-4DA8-4F26-AAD5-14D2D7249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580847" y="2176615"/>
              <a:ext cx="3352800" cy="2359378"/>
            </a:xfrm>
            <a:prstGeom prst="rect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43B3F1-D35C-4503-97F7-E2EE4386DE05}"/>
                </a:ext>
              </a:extLst>
            </p:cNvPr>
            <p:cNvSpPr txBox="1"/>
            <p:nvPr/>
          </p:nvSpPr>
          <p:spPr>
            <a:xfrm rot="2121334">
              <a:off x="6599868" y="2384269"/>
              <a:ext cx="302893" cy="557486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b="1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ED1C36-0AAF-4812-A6EA-677FA82F07D1}"/>
                </a:ext>
              </a:extLst>
            </p:cNvPr>
            <p:cNvSpPr txBox="1"/>
            <p:nvPr/>
          </p:nvSpPr>
          <p:spPr>
            <a:xfrm rot="19282125">
              <a:off x="5364943" y="2963984"/>
              <a:ext cx="353831" cy="578739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থ</a:t>
              </a:r>
              <a:r>
                <a:rPr lang="bn-BD" sz="48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EBAF86-ABC5-4B68-BC28-4FE0E455153B}"/>
                </a:ext>
              </a:extLst>
            </p:cNvPr>
            <p:cNvSpPr txBox="1"/>
            <p:nvPr/>
          </p:nvSpPr>
          <p:spPr>
            <a:xfrm rot="2214578">
              <a:off x="5636054" y="2490471"/>
              <a:ext cx="302893" cy="557486"/>
            </a:xfrm>
            <a:prstGeom prst="rect">
              <a:avLst/>
            </a:pr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b="1" dirty="0">
                  <a:latin typeface="NikoshBAN" pitchFamily="2" charset="0"/>
                  <a:cs typeface="NikoshBAN" pitchFamily="2" charset="0"/>
                </a:rPr>
                <a:t>চ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FA3041-7B28-4809-AAF5-F62E908D2C9C}"/>
                </a:ext>
              </a:extLst>
            </p:cNvPr>
            <p:cNvSpPr txBox="1"/>
            <p:nvPr/>
          </p:nvSpPr>
          <p:spPr>
            <a:xfrm rot="18784704">
              <a:off x="6338462" y="3062421"/>
              <a:ext cx="473689" cy="323354"/>
            </a:xfrm>
            <a:prstGeom prst="rect">
              <a:avLst/>
            </a:prstGeom>
            <a:grpFill/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b="1" dirty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5DDCA8-A845-41EE-B55A-294BF8E99132}"/>
                </a:ext>
              </a:extLst>
            </p:cNvPr>
            <p:cNvSpPr txBox="1"/>
            <p:nvPr/>
          </p:nvSpPr>
          <p:spPr>
            <a:xfrm rot="3050177">
              <a:off x="6028840" y="2607538"/>
              <a:ext cx="473689" cy="323354"/>
            </a:xfrm>
            <a:prstGeom prst="rect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ঠ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D6C7A5-B5CF-4EC0-991E-086DA43AC64A}"/>
                </a:ext>
              </a:extLst>
            </p:cNvPr>
            <p:cNvSpPr txBox="1"/>
            <p:nvPr/>
          </p:nvSpPr>
          <p:spPr>
            <a:xfrm rot="2759725">
              <a:off x="7210971" y="2972156"/>
              <a:ext cx="522210" cy="323354"/>
            </a:xfrm>
            <a:prstGeom prst="rect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bn-BD" sz="44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C25500-73B4-4706-9C43-7C2C2C3F759D}"/>
                </a:ext>
              </a:extLst>
            </p:cNvPr>
            <p:cNvSpPr txBox="1"/>
            <p:nvPr/>
          </p:nvSpPr>
          <p:spPr>
            <a:xfrm rot="2909857">
              <a:off x="7050696" y="2483964"/>
              <a:ext cx="437055" cy="323354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49F675-A7D0-4DEB-B775-E031AB73DB1A}"/>
                </a:ext>
              </a:extLst>
            </p:cNvPr>
            <p:cNvSpPr txBox="1"/>
            <p:nvPr/>
          </p:nvSpPr>
          <p:spPr>
            <a:xfrm rot="1719431">
              <a:off x="5874415" y="3002420"/>
              <a:ext cx="371754" cy="511029"/>
            </a:xfrm>
            <a:prstGeom prst="rect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BA7750-F02D-4C7A-8642-F1F2EDFCDA99}"/>
                </a:ext>
              </a:extLst>
            </p:cNvPr>
            <p:cNvSpPr txBox="1"/>
            <p:nvPr/>
          </p:nvSpPr>
          <p:spPr>
            <a:xfrm>
              <a:off x="6849614" y="2833512"/>
              <a:ext cx="302893" cy="626967"/>
            </a:xfrm>
            <a:prstGeom prst="rect">
              <a:avLst/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72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ভ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E8B34E-0F4C-4191-89E3-C2FE2B7CFEB3}"/>
                </a:ext>
              </a:extLst>
            </p:cNvPr>
            <p:cNvSpPr txBox="1"/>
            <p:nvPr/>
          </p:nvSpPr>
          <p:spPr>
            <a:xfrm rot="20541300">
              <a:off x="4898708" y="2903586"/>
              <a:ext cx="253501" cy="557486"/>
            </a:xfrm>
            <a:prstGeom prst="rect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b="1" dirty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04C884-974F-48D8-B6B4-EDF5B9AAA63E}"/>
                </a:ext>
              </a:extLst>
            </p:cNvPr>
            <p:cNvSpPr txBox="1"/>
            <p:nvPr/>
          </p:nvSpPr>
          <p:spPr>
            <a:xfrm rot="1453372">
              <a:off x="5173509" y="2414801"/>
              <a:ext cx="271688" cy="511029"/>
            </a:xfrm>
            <a:prstGeom prst="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6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BE0113A-0C44-44F7-B457-231D7FE90F69}"/>
              </a:ext>
            </a:extLst>
          </p:cNvPr>
          <p:cNvSpPr/>
          <p:nvPr/>
        </p:nvSpPr>
        <p:spPr>
          <a:xfrm>
            <a:off x="445477" y="445476"/>
            <a:ext cx="11488615" cy="1447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পাঁচ  টি দলে ভাগ করে  ঝুড়িতে রাখা বর্ণগুলো থেকে </a:t>
            </a: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( প , ফ , ব , ভ , ম  )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বর্ণগুলো আলাদা করে সাজাতে বলবো । 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2707" y="332278"/>
            <a:ext cx="10949355" cy="916228"/>
          </a:xfrm>
          <a:prstGeom prst="horizontalScroll">
            <a:avLst>
              <a:gd name="adj" fmla="val 20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08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বর্ণের সাথে শব্দের মিল ক</a:t>
            </a:r>
            <a:r>
              <a:rPr lang="en-US" sz="508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</a:t>
            </a:r>
            <a:endParaRPr lang="en-US" sz="508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25097" y="1364518"/>
            <a:ext cx="1225786" cy="967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45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745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25097" y="2332244"/>
            <a:ext cx="1225786" cy="1032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45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endParaRPr lang="en-US" sz="745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25097" y="3364485"/>
            <a:ext cx="1225786" cy="10322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812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25097" y="4332211"/>
            <a:ext cx="1225786" cy="1032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77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6774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5097" y="5387473"/>
            <a:ext cx="1225786" cy="10891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12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cxnSpLocks/>
            <a:stCxn id="3" idx="3"/>
          </p:cNvCxnSpPr>
          <p:nvPr/>
        </p:nvCxnSpPr>
        <p:spPr>
          <a:xfrm>
            <a:off x="3450883" y="1848381"/>
            <a:ext cx="4193478" cy="203222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4" idx="3"/>
          </p:cNvCxnSpPr>
          <p:nvPr/>
        </p:nvCxnSpPr>
        <p:spPr>
          <a:xfrm flipV="1">
            <a:off x="3450883" y="1816124"/>
            <a:ext cx="4257993" cy="103224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5" idx="3"/>
          </p:cNvCxnSpPr>
          <p:nvPr/>
        </p:nvCxnSpPr>
        <p:spPr>
          <a:xfrm>
            <a:off x="3450883" y="3880606"/>
            <a:ext cx="4257993" cy="89733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6" idx="3"/>
          </p:cNvCxnSpPr>
          <p:nvPr/>
        </p:nvCxnSpPr>
        <p:spPr>
          <a:xfrm>
            <a:off x="3450883" y="4848331"/>
            <a:ext cx="4257993" cy="96772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7" idx="3"/>
          </p:cNvCxnSpPr>
          <p:nvPr/>
        </p:nvCxnSpPr>
        <p:spPr>
          <a:xfrm flipV="1">
            <a:off x="3450883" y="2912880"/>
            <a:ext cx="4257993" cy="3019189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ame 18">
            <a:extLst>
              <a:ext uri="{FF2B5EF4-FFF2-40B4-BE49-F238E27FC236}">
                <a16:creationId xmlns:a16="http://schemas.microsoft.com/office/drawing/2014/main" id="{1CF96C0B-36C4-4087-8B5D-803B065B54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2FB9E-8E45-4598-9141-F828E7853637}"/>
              </a:ext>
            </a:extLst>
          </p:cNvPr>
          <p:cNvSpPr/>
          <p:nvPr/>
        </p:nvSpPr>
        <p:spPr>
          <a:xfrm>
            <a:off x="7708876" y="1379198"/>
            <a:ext cx="3617294" cy="9162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/>
              <a:t>ফল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55825D-3016-4241-8362-C66A78A70A8A}"/>
              </a:ext>
            </a:extLst>
          </p:cNvPr>
          <p:cNvSpPr/>
          <p:nvPr/>
        </p:nvSpPr>
        <p:spPr>
          <a:xfrm>
            <a:off x="7711164" y="2409899"/>
            <a:ext cx="3617294" cy="9162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</a:rPr>
              <a:t>ময়ূর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B06A84-19A9-49F2-B8C6-A75516D21FC7}"/>
              </a:ext>
            </a:extLst>
          </p:cNvPr>
          <p:cNvSpPr/>
          <p:nvPr/>
        </p:nvSpPr>
        <p:spPr>
          <a:xfrm>
            <a:off x="7692748" y="3413047"/>
            <a:ext cx="3617294" cy="9162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</a:rPr>
              <a:t>পাতা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9D62A9-766B-4B95-8A3B-04E316B3A30E}"/>
              </a:ext>
            </a:extLst>
          </p:cNvPr>
          <p:cNvSpPr/>
          <p:nvPr/>
        </p:nvSpPr>
        <p:spPr>
          <a:xfrm>
            <a:off x="7708876" y="4422474"/>
            <a:ext cx="3617294" cy="9162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/>
              <a:t>বক</a:t>
            </a:r>
            <a:r>
              <a:rPr lang="bn-BD" sz="7200" b="1" dirty="0"/>
              <a:t> </a:t>
            </a:r>
            <a:endParaRPr lang="en-US" sz="7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E77C90-EDE8-4F94-BDF6-079A8DC07762}"/>
              </a:ext>
            </a:extLst>
          </p:cNvPr>
          <p:cNvSpPr/>
          <p:nvPr/>
        </p:nvSpPr>
        <p:spPr>
          <a:xfrm>
            <a:off x="7676619" y="5431765"/>
            <a:ext cx="3617294" cy="9162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</a:rPr>
              <a:t>ভালুক</a:t>
            </a:r>
            <a:r>
              <a:rPr lang="bn-BD" dirty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83830" y="214831"/>
            <a:ext cx="6216678" cy="13114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7137" y="1459921"/>
            <a:ext cx="9917724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en-US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endParaRPr lang="bn-BD" sz="6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সাজিইয়ে লেখ </a:t>
            </a:r>
            <a:r>
              <a:rPr lang="en-US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709" y="3429000"/>
            <a:ext cx="116292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</a:t>
            </a:r>
            <a:endParaRPr lang="en-US" sz="1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1AC6955-B2EF-4A02-B14E-8AF399F4EE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23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EE3593-C3DC-4B0F-82B4-1A3E72505039}"/>
              </a:ext>
            </a:extLst>
          </p:cNvPr>
          <p:cNvSpPr/>
          <p:nvPr/>
        </p:nvSpPr>
        <p:spPr>
          <a:xfrm>
            <a:off x="3396761" y="445476"/>
            <a:ext cx="4953000" cy="13455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D451DABD-84CF-4611-94CB-7C2880598B72}"/>
              </a:ext>
            </a:extLst>
          </p:cNvPr>
          <p:cNvSpPr/>
          <p:nvPr/>
        </p:nvSpPr>
        <p:spPr>
          <a:xfrm>
            <a:off x="344556" y="1791008"/>
            <a:ext cx="11502887" cy="4621516"/>
          </a:xfrm>
          <a:prstGeom prst="bevel">
            <a:avLst>
              <a:gd name="adj" fmla="val 84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  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গুলো খাতায় এক পৃষ্ঠা লিখে আনবে ।</a:t>
            </a:r>
            <a:endParaRPr lang="en-US" sz="6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FA7C58B-7247-4710-84A9-72BEB7E7C6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7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37D14C-AABE-423A-8662-0D5F3A977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0" y="-4420998"/>
            <a:ext cx="11308902" cy="86414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DC4AC7-7744-435A-BAAC-478A029EB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0" y="319287"/>
            <a:ext cx="11487422" cy="45823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910363-6C12-4F75-8163-03CD0F9E0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8" y="-3113903"/>
            <a:ext cx="11386997" cy="8993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A260C0-3EA9-4514-84C0-4FE1F4DB0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6" y="-1744993"/>
            <a:ext cx="11456730" cy="82837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195174-E7CD-4ACA-8D3B-C5AA76639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5" y="3156652"/>
            <a:ext cx="11509478" cy="32207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6D795C3-62C3-4922-885D-BDB6E0BD08F0}"/>
              </a:ext>
            </a:extLst>
          </p:cNvPr>
          <p:cNvSpPr/>
          <p:nvPr/>
        </p:nvSpPr>
        <p:spPr>
          <a:xfrm>
            <a:off x="-317510" y="1555392"/>
            <a:ext cx="3456122" cy="35252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</a:t>
            </a:r>
            <a:r>
              <a:rPr lang="bn-BD" sz="23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239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F9A8B5-4A6C-4B20-84CF-E9E454F54AD0}"/>
              </a:ext>
            </a:extLst>
          </p:cNvPr>
          <p:cNvSpPr/>
          <p:nvPr/>
        </p:nvSpPr>
        <p:spPr>
          <a:xfrm>
            <a:off x="2374870" y="2008505"/>
            <a:ext cx="3456122" cy="26190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ন্য</a:t>
            </a:r>
            <a:r>
              <a:rPr lang="bn-BD" sz="23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239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51AD17-340E-4DAB-AC6D-5DD72CC6A776}"/>
              </a:ext>
            </a:extLst>
          </p:cNvPr>
          <p:cNvSpPr/>
          <p:nvPr/>
        </p:nvSpPr>
        <p:spPr>
          <a:xfrm>
            <a:off x="5756413" y="844627"/>
            <a:ext cx="3296977" cy="49467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ADE2A9-CA56-439C-BD44-83350C9F9B94}"/>
              </a:ext>
            </a:extLst>
          </p:cNvPr>
          <p:cNvSpPr/>
          <p:nvPr/>
        </p:nvSpPr>
        <p:spPr>
          <a:xfrm>
            <a:off x="8624243" y="2020758"/>
            <a:ext cx="3434277" cy="26190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</a:t>
            </a: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900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19037-F610-42A0-A02A-4C3741D4AE70}"/>
              </a:ext>
            </a:extLst>
          </p:cNvPr>
          <p:cNvSpPr/>
          <p:nvPr/>
        </p:nvSpPr>
        <p:spPr>
          <a:xfrm>
            <a:off x="4917057" y="445475"/>
            <a:ext cx="6829463" cy="5967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237">
              <a:defRPr/>
            </a:pP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   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914237">
              <a:defRPr/>
            </a:pP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    বাংলা</a:t>
            </a:r>
          </a:p>
          <a:p>
            <a:pPr lvl="0" algn="ctr" defTabSz="914237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   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  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237">
              <a:defRPr/>
            </a:pP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শিখি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[প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ম]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914237">
              <a:defRPr/>
            </a:pP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</a:p>
          <a:p>
            <a:pPr lvl="0" algn="ctr" defTabSz="914237">
              <a:defRPr/>
            </a:pP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 </a:t>
            </a:r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 algn="ctr" defTabSz="914237">
              <a:defRPr/>
            </a:pPr>
            <a:r>
              <a:rPr lang="bn-BD" sz="4400" dirty="0">
                <a:solidFill>
                  <a:srgbClr val="B80E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   ৪০ মিনিট </a:t>
            </a:r>
            <a:r>
              <a:rPr lang="en-US" sz="4400" dirty="0">
                <a:solidFill>
                  <a:srgbClr val="B80E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400" dirty="0">
              <a:solidFill>
                <a:srgbClr val="B80E9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237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  ১০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/২০২০ইং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88894E-2508-452D-9AAC-A61DDDD19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80647"/>
            <a:ext cx="4414707" cy="58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440F6E-4DF0-4C77-9F15-3AA653008DB1}"/>
              </a:ext>
            </a:extLst>
          </p:cNvPr>
          <p:cNvSpPr/>
          <p:nvPr/>
        </p:nvSpPr>
        <p:spPr>
          <a:xfrm>
            <a:off x="445477" y="445475"/>
            <a:ext cx="1688123" cy="5967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</a:t>
            </a:r>
          </a:p>
          <a:p>
            <a:pPr algn="ctr"/>
            <a:r>
              <a:rPr lang="bn-BD" sz="60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  <a:p>
            <a:pPr algn="ctr"/>
            <a:r>
              <a:rPr lang="bn-BD" sz="60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  <a:p>
            <a:pPr algn="ctr"/>
            <a:r>
              <a:rPr lang="bn-BD" sz="60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  <a:p>
            <a:pPr algn="ctr"/>
            <a:r>
              <a:rPr lang="bn-BD" sz="60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  </a:t>
            </a:r>
            <a:endParaRPr lang="bn-BD" sz="54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670D0-1DC0-4DEB-AA08-349BFCCCC0F5}"/>
              </a:ext>
            </a:extLst>
          </p:cNvPr>
          <p:cNvSpPr/>
          <p:nvPr/>
        </p:nvSpPr>
        <p:spPr>
          <a:xfrm>
            <a:off x="2133600" y="480647"/>
            <a:ext cx="9612922" cy="58967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বলা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১.১.১       </a:t>
            </a:r>
            <a:r>
              <a:rPr lang="en-US" sz="2400" dirty="0" err="1">
                <a:solidFill>
                  <a:schemeClr val="tx1"/>
                </a:solidFill>
              </a:rPr>
              <a:t>বাক্য</a:t>
            </a:r>
            <a:r>
              <a:rPr lang="en-US" sz="2400" dirty="0">
                <a:solidFill>
                  <a:schemeClr val="tx1"/>
                </a:solidFill>
              </a:rPr>
              <a:t> ও </a:t>
            </a:r>
            <a:r>
              <a:rPr lang="en-US" sz="2400" dirty="0" err="1">
                <a:solidFill>
                  <a:schemeClr val="tx1"/>
                </a:solidFill>
              </a:rPr>
              <a:t>শব্দে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ব্যবহৃত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বাংলা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বর্ণমালা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ধ্বনি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স্পষ্ট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শুদ্ধভাবে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বলতে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পারবে</a:t>
            </a:r>
            <a:r>
              <a:rPr lang="en-US" sz="2400" dirty="0">
                <a:solidFill>
                  <a:schemeClr val="tx1"/>
                </a:solidFill>
              </a:rPr>
              <a:t> । 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১.২.১       </a:t>
            </a:r>
            <a:r>
              <a:rPr lang="en-US" sz="2800" dirty="0" err="1">
                <a:solidFill>
                  <a:srgbClr val="C00000"/>
                </a:solidFill>
              </a:rPr>
              <a:t>কারচিহ্নহীন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শব্দ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স্পষ্টভাবে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বলতে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পারবে</a:t>
            </a:r>
            <a:r>
              <a:rPr lang="en-US" sz="2800" dirty="0">
                <a:solidFill>
                  <a:srgbClr val="C00000"/>
                </a:solidFill>
              </a:rPr>
              <a:t> । 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১.২.২      </a:t>
            </a:r>
            <a:r>
              <a:rPr lang="bn-BD" sz="2800" dirty="0">
                <a:solidFill>
                  <a:srgbClr val="00B050"/>
                </a:solidFill>
              </a:rPr>
              <a:t>কারচিহ্নযুক্ত </a:t>
            </a:r>
            <a:r>
              <a:rPr lang="en-US" sz="2800" dirty="0" err="1">
                <a:solidFill>
                  <a:srgbClr val="00B050"/>
                </a:solidFill>
              </a:rPr>
              <a:t>শব্দ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স্পষ্টভাবে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বলতে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পা</a:t>
            </a:r>
            <a:r>
              <a:rPr lang="bn-BD" sz="2800" dirty="0">
                <a:solidFill>
                  <a:srgbClr val="00B050"/>
                </a:solidFill>
              </a:rPr>
              <a:t>রবে ।</a:t>
            </a:r>
            <a:r>
              <a:rPr lang="bn-BD" sz="2800" dirty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</a:rPr>
              <a:t>১.৩.২    প্রশ্ন করতে ও উত্তর বলতে পারবে ।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পড়া</a:t>
            </a:r>
            <a:r>
              <a:rPr lang="bn-BD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১.</a:t>
            </a:r>
            <a:r>
              <a:rPr lang="bn-BD" sz="2800" dirty="0">
                <a:solidFill>
                  <a:srgbClr val="0070C0"/>
                </a:solidFill>
              </a:rPr>
              <a:t>১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r>
              <a:rPr lang="bn-BD" sz="2800" dirty="0">
                <a:solidFill>
                  <a:srgbClr val="0070C0"/>
                </a:solidFill>
              </a:rPr>
              <a:t>১</a:t>
            </a:r>
            <a:r>
              <a:rPr lang="en-US" sz="2800" dirty="0">
                <a:solidFill>
                  <a:srgbClr val="0070C0"/>
                </a:solidFill>
              </a:rPr>
              <a:t>   </a:t>
            </a:r>
            <a:r>
              <a:rPr lang="en-US" sz="2800" dirty="0" err="1">
                <a:solidFill>
                  <a:srgbClr val="0070C0"/>
                </a:solidFill>
              </a:rPr>
              <a:t>বাংলা</a:t>
            </a:r>
            <a:r>
              <a:rPr lang="en-US" sz="2800" dirty="0">
                <a:solidFill>
                  <a:srgbClr val="0070C0"/>
                </a:solidFill>
              </a:rPr>
              <a:t> ব</a:t>
            </a:r>
            <a:r>
              <a:rPr lang="bn-BD" sz="2800" dirty="0">
                <a:solidFill>
                  <a:srgbClr val="0070C0"/>
                </a:solidFill>
              </a:rPr>
              <a:t>র্ণমালা  স্পষ্ট ও শুদ্ধ উচ্চারণে পড়তে পারবে । 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</a:rPr>
              <a:t>লেখা</a:t>
            </a:r>
            <a:r>
              <a:rPr lang="bn-BD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</a:rPr>
              <a:t>১.১.১  স্পষ্ট ও সঠিক আকৃতিতে বাংলা বর্ণমালা লিখতে পারবে ।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3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o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6704" y="459469"/>
            <a:ext cx="11298592" cy="589688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A2C747E-0992-48F6-8A72-C0A6D72586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5AD53-9F67-460D-BEC5-77B2BD4FB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5" y="501650"/>
            <a:ext cx="11298592" cy="500819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E0DB88-208A-4DC6-B4D6-D520CD807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766431"/>
              </p:ext>
            </p:extLst>
          </p:nvPr>
        </p:nvGraphicFramePr>
        <p:xfrm>
          <a:off x="8431698" y="3749309"/>
          <a:ext cx="292210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8" imgW="700200" imgH="437760" progId="Package">
                  <p:embed/>
                </p:oleObj>
              </mc:Choice>
              <mc:Fallback>
                <p:oleObj name="Packager Shell Object" showAsIcon="1" r:id="rId8" imgW="700200" imgH="437760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9511979-34C5-4F6C-A414-87234B4B4B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31698" y="3749309"/>
                        <a:ext cx="2922102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52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49C3B-7842-4AAE-A9A5-00498C77C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45476"/>
            <a:ext cx="11301044" cy="59318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8EFFD2-9676-47E3-8729-F182D64571E2}"/>
              </a:ext>
            </a:extLst>
          </p:cNvPr>
          <p:cNvSpPr/>
          <p:nvPr/>
        </p:nvSpPr>
        <p:spPr>
          <a:xfrm>
            <a:off x="1359877" y="2532185"/>
            <a:ext cx="10386645" cy="38451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b="1" dirty="0"/>
              <a:t> </a:t>
            </a:r>
            <a:r>
              <a:rPr lang="bn-BD" sz="28700" b="1" dirty="0">
                <a:solidFill>
                  <a:srgbClr val="FF0000"/>
                </a:solidFill>
              </a:rPr>
              <a:t>পাতা</a:t>
            </a:r>
            <a:endParaRPr lang="en-US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20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RINKU\Downloads\download (22).jpg">
            <a:extLst>
              <a:ext uri="{FF2B5EF4-FFF2-40B4-BE49-F238E27FC236}">
                <a16:creationId xmlns:a16="http://schemas.microsoft.com/office/drawing/2014/main" id="{AC636846-AE91-4AFE-93F5-6EB88738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77" y="445476"/>
            <a:ext cx="11301044" cy="5931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05D6CF-EB34-4EBF-9A01-45DD40716829}"/>
              </a:ext>
            </a:extLst>
          </p:cNvPr>
          <p:cNvSpPr/>
          <p:nvPr/>
        </p:nvSpPr>
        <p:spPr>
          <a:xfrm>
            <a:off x="2813538" y="1969477"/>
            <a:ext cx="7479324" cy="36107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4400" b="1" dirty="0">
                <a:solidFill>
                  <a:srgbClr val="00B0F0"/>
                </a:solidFill>
              </a:rPr>
              <a:t>ফল</a:t>
            </a:r>
            <a:r>
              <a:rPr lang="bn-BD" sz="34400" b="1" dirty="0"/>
              <a:t> 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130733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03A84-5731-4EF1-B29F-5DA1B4362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0"/>
            <a:ext cx="445476" cy="4806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1746522" y="-1"/>
            <a:ext cx="445477" cy="445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1746522" y="6377354"/>
            <a:ext cx="445478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6377354"/>
            <a:ext cx="445477" cy="480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E76B7-FCA6-4D47-B2A3-23919D5FB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80647"/>
            <a:ext cx="7784123" cy="5896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90D1B7-11D6-484D-ADDC-DEEE55A0D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80647"/>
            <a:ext cx="3516922" cy="58967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A1925B-1CA9-4465-8478-67165B7E75EB}"/>
              </a:ext>
            </a:extLst>
          </p:cNvPr>
          <p:cNvSpPr/>
          <p:nvPr/>
        </p:nvSpPr>
        <p:spPr>
          <a:xfrm>
            <a:off x="4994030" y="2954215"/>
            <a:ext cx="5345723" cy="34231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 err="1">
                <a:solidFill>
                  <a:srgbClr val="FF0000"/>
                </a:solidFill>
              </a:rPr>
              <a:t>বক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713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411</Words>
  <Application>Microsoft Office PowerPoint</Application>
  <PresentationFormat>Widescreen</PresentationFormat>
  <Paragraphs>179</Paragraphs>
  <Slides>36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</dc:creator>
  <cp:lastModifiedBy>IT Solution</cp:lastModifiedBy>
  <cp:revision>70</cp:revision>
  <dcterms:created xsi:type="dcterms:W3CDTF">2020-06-04T10:14:00Z</dcterms:created>
  <dcterms:modified xsi:type="dcterms:W3CDTF">2020-06-10T13:48:01Z</dcterms:modified>
</cp:coreProperties>
</file>