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8" r:id="rId3"/>
    <p:sldId id="258" r:id="rId4"/>
    <p:sldId id="259" r:id="rId5"/>
    <p:sldId id="267" r:id="rId6"/>
    <p:sldId id="257" r:id="rId7"/>
    <p:sldId id="260" r:id="rId8"/>
    <p:sldId id="261" r:id="rId9"/>
    <p:sldId id="270" r:id="rId10"/>
    <p:sldId id="271" r:id="rId11"/>
    <p:sldId id="272" r:id="rId12"/>
    <p:sldId id="275" r:id="rId13"/>
    <p:sldId id="273" r:id="rId14"/>
    <p:sldId id="262" r:id="rId15"/>
    <p:sldId id="263" r:id="rId16"/>
    <p:sldId id="264" r:id="rId17"/>
    <p:sldId id="265" r:id="rId18"/>
    <p:sldId id="266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71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1EFC4-AD8A-4F75-9FF0-2CC86765807C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3ED10-A367-43B9-847C-8E5085246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3ED10-A367-43B9-847C-8E5085246B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-12700" y="640080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www.bodlejaobodledao.com/wp-content/uploads/2013/03/images-00908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" y="42884"/>
            <a:ext cx="979632" cy="1119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1565" y="6438968"/>
            <a:ext cx="737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0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মোঃরাশেদ রায়হান (লিটন) , </a:t>
            </a:r>
            <a:r>
              <a:rPr lang="bn-BD" sz="16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16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 , দুর্গাপুর মাধ্যমিক বিদ্যালয়, কুমারখালী, কুষ্টিয়া</a:t>
            </a:r>
            <a:r>
              <a:rPr lang="bn-BD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16" y="197916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5735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FC0-FC2C-4C81-A6F7-1E9FED03460E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71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5E7-FDDC-474D-BE16-69B559F788E5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7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A9A1-5413-48A3-83D7-7814763A45C9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46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EC87-644A-4454-8372-93A1B782990C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95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5D0A-D0C2-48D8-8746-84677E9138AA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17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2A22-353D-4C87-BFBF-8DAD7633567F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52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EC68-C1CA-4A25-AC62-FE1B43F3A26A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85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4ADE-7F20-420C-909D-FBC8160BD904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20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2C7-B5EE-42FA-B285-2B7C6B080FF1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05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D7EF-8AE7-4F7C-A4D1-A8AF681CAF21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34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21F4-C4D0-4D98-BA60-0C826BC52408}" type="datetime1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C194-5FE2-4815-B357-0133CF6D1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9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09800" y="228600"/>
            <a:ext cx="4876800" cy="5562600"/>
            <a:chOff x="2209800" y="228600"/>
            <a:chExt cx="4876800" cy="5562600"/>
          </a:xfrm>
        </p:grpSpPr>
        <p:pic>
          <p:nvPicPr>
            <p:cNvPr id="17" name="Picture 16" descr="অকালে-চুল-পড়া-নিয়ে-চিন্তিত-তাহলে-আর-দেরি-না-করে-চুল-পড়া-রোধে-ব্যবহার-করুন-জবা-ফুল-ও-মেথির-তেল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2057400"/>
              <a:ext cx="4863465" cy="3286125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3505200" y="228600"/>
              <a:ext cx="2209800" cy="735048"/>
            </a:xfrm>
            <a:prstGeom prst="roundRect">
              <a:avLst>
                <a:gd name="adj" fmla="val 50000"/>
              </a:avLst>
            </a:prstGeom>
            <a:no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সূচিপত্র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6" name="Rectangle 4"/>
            <p:cNvSpPr txBox="1">
              <a:spLocks noChangeArrowheads="1"/>
            </p:cNvSpPr>
            <p:nvPr/>
          </p:nvSpPr>
          <p:spPr>
            <a:xfrm>
              <a:off x="2209800" y="5334000"/>
              <a:ext cx="4876800" cy="4572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buNone/>
              </a:pPr>
              <a:r>
                <a:rPr lang="bn-BD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rte" pitchFamily="66" charset="0"/>
                </a:rPr>
                <a:t>   </a:t>
              </a: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orte" pitchFamily="66" charset="0"/>
                </a:rPr>
                <a:t>WELCOME   TO   YOU   ALL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endParaRPr>
            </a:p>
          </p:txBody>
        </p:sp>
        <p:pic>
          <p:nvPicPr>
            <p:cNvPr id="18" name="Picture 17" descr="Assalamualaikum.png"/>
            <p:cNvPicPr>
              <a:picLocks noChangeAspect="1"/>
            </p:cNvPicPr>
            <p:nvPr/>
          </p:nvPicPr>
          <p:blipFill>
            <a:blip r:embed="rId3"/>
            <a:srcRect t="47222" b="25000"/>
            <a:stretch>
              <a:fillRect/>
            </a:stretch>
          </p:blipFill>
          <p:spPr>
            <a:xfrm>
              <a:off x="2209800" y="1143000"/>
              <a:ext cx="4876800" cy="852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508505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228599"/>
            <a:ext cx="8001000" cy="5257801"/>
            <a:chOff x="914400" y="228599"/>
            <a:chExt cx="8001000" cy="5257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506940"/>
              <a:ext cx="2753847" cy="39794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495800" y="2514600"/>
              <a:ext cx="44196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রানার! রানার!</a:t>
              </a:r>
              <a:br>
                <a:rPr lang="bn-BD" sz="4000" b="1" dirty="0">
                  <a:latin typeface="NikoshBAN" pitchFamily="2" charset="0"/>
                  <a:cs typeface="NikoshBAN" pitchFamily="2" charset="0"/>
                </a:rPr>
              </a:b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জানা-অজানার</a:t>
              </a:r>
              <a:br>
                <a:rPr lang="bn-BD" sz="4000" b="1" dirty="0">
                  <a:latin typeface="NikoshBAN" pitchFamily="2" charset="0"/>
                  <a:cs typeface="NikoshBAN" pitchFamily="2" charset="0"/>
                </a:rPr>
              </a:b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বোঝা আজ তার কাঁধে,</a:t>
              </a:r>
              <a:br>
                <a:rPr lang="bn-BD" sz="4000" b="1" dirty="0">
                  <a:latin typeface="NikoshBAN" pitchFamily="2" charset="0"/>
                  <a:cs typeface="NikoshBAN" pitchFamily="2" charset="0"/>
                </a:rPr>
              </a:b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2"/>
            <p:cNvSpPr txBox="1"/>
            <p:nvPr/>
          </p:nvSpPr>
          <p:spPr>
            <a:xfrm>
              <a:off x="2151992" y="228599"/>
              <a:ext cx="533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b="1" dirty="0" smtClean="0">
                  <a:solidFill>
                    <a:srgbClr val="CC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৭ম---৯ম লাইন </a:t>
              </a:r>
              <a:endParaRPr lang="en-US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867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4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09600" y="1981200"/>
            <a:ext cx="3490232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5754" y="2362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বোঝাই জাহাজ রানার চলেছে চিঠি আর সংবাদে;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151992" y="228599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১০-তম লাইন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1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66800"/>
            <a:ext cx="5486401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57600" y="2971800"/>
            <a:ext cx="5261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রানার চলেছে, বুঝি ভোর হয় হয়,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আরো জোরে,আরো জোরে, এ রানার দুর্বার দুর্জয়।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151992" y="228599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১১---১২ তম লাইন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3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81000"/>
            <a:ext cx="8686800" cy="6172200"/>
            <a:chOff x="228600" y="381000"/>
            <a:chExt cx="8686800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524000"/>
              <a:ext cx="5293057" cy="5029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343400" y="1752600"/>
              <a:ext cx="45720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তার জীবনের স্বপ্নের মতো পিছে স’রে যায় বন,</a:t>
              </a:r>
              <a:b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আরো পথ, আরো পথ- বুঝি হয় লাল ও-পূর্বকোণ।</a:t>
              </a:r>
              <a:b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অবাক রাতের তারারা, আকাশে মিট্‌মিট্ ক’রে চায়!</a:t>
              </a:r>
              <a:b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কেমন ক’রে এ রানার সবেগে হরিণের মতো যায়!</a:t>
              </a:r>
              <a:b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</a:b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1981200" y="381000"/>
              <a:ext cx="533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b="1" dirty="0" smtClean="0">
                  <a:solidFill>
                    <a:srgbClr val="CC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১৩---১৬ তম লাইন </a:t>
              </a:r>
              <a:endParaRPr lang="en-US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145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2867" y="457200"/>
            <a:ext cx="6149533" cy="4876800"/>
            <a:chOff x="1622867" y="457200"/>
            <a:chExt cx="6149533" cy="4876800"/>
          </a:xfrm>
        </p:grpSpPr>
        <p:sp>
          <p:nvSpPr>
            <p:cNvPr id="5" name="Rectangle 4"/>
            <p:cNvSpPr/>
            <p:nvPr/>
          </p:nvSpPr>
          <p:spPr>
            <a:xfrm>
              <a:off x="3200400" y="457200"/>
              <a:ext cx="28007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" pitchFamily="2" charset="0"/>
                  <a:cs typeface="Nikosh" pitchFamily="2" charset="0"/>
                </a:rPr>
                <a:t>আদর্শ পাঠ--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Picture 5" descr="base_1465931323-13444129_1241370672542228_843132926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867" y="1447495"/>
              <a:ext cx="6149533" cy="3886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55639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447" y="457200"/>
            <a:ext cx="6449596" cy="5486400"/>
            <a:chOff x="1371447" y="457200"/>
            <a:chExt cx="6449596" cy="54864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447" y="1600200"/>
              <a:ext cx="6449596" cy="4343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76600" y="457200"/>
              <a:ext cx="2520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সরব পাঠ--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3641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7834" y="152400"/>
            <a:ext cx="8685838" cy="6404532"/>
            <a:chOff x="267834" y="152400"/>
            <a:chExt cx="8685838" cy="6404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381000" y="152400"/>
              <a:ext cx="8229600" cy="1143000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কয়েকটি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কঠিন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জানতে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চেষ্টা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করি</a:t>
              </a:r>
              <a:r>
                <a:rPr lang="en-US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026" name="Picture 2" descr="D:\gif\running6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219200"/>
              <a:ext cx="1524000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clker.com/cliparts/e/3/4/f/1194985029653514116hurricane_lamp_ganson.svg.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2971800"/>
              <a:ext cx="1170434" cy="1423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572000"/>
              <a:ext cx="2601486" cy="19849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67834" y="1439137"/>
              <a:ext cx="154561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রানার</a:t>
              </a:r>
              <a:endParaRPr lang="en-US" sz="6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474" y="3103368"/>
              <a:ext cx="130195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লন্ঠন</a:t>
              </a:r>
              <a:endParaRPr lang="en-US" sz="6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14" y="4927937"/>
              <a:ext cx="13692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দূর্বার</a:t>
              </a:r>
              <a:endParaRPr lang="en-US" sz="6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4400" y="1295400"/>
              <a:ext cx="3571812" cy="129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যিনি দৌড়ান</a:t>
              </a:r>
            </a:p>
            <a:p>
              <a:pPr algn="ctr"/>
              <a:r>
                <a:rPr lang="bn-BD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এখানে ডাক হরকরা অর্থে ব্যবহার করা হয়েছে</a:t>
              </a:r>
              <a:r>
                <a:rPr lang="bn-BD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যিনি খবরের বোঝা নিয়ে দৌড়ান</a:t>
              </a:r>
              <a:endParaRPr lang="en-US" sz="3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94241" y="2918702"/>
              <a:ext cx="366318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হারিকেন</a:t>
              </a:r>
            </a:p>
            <a:p>
              <a:pPr algn="ctr"/>
              <a:r>
                <a:rPr lang="bn-BD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 তৈল দিয়ে চালিত আলোর আধার )</a:t>
              </a:r>
              <a:r>
                <a:rPr lang="bn-BD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4648200"/>
              <a:ext cx="392447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দুর্দমনিয়</a:t>
              </a:r>
            </a:p>
            <a:p>
              <a:pPr algn="ctr"/>
              <a:r>
                <a:rPr lang="bn-BD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 যার গতিকে রোধ করা যায়না এমন )</a:t>
              </a:r>
              <a:r>
                <a:rPr lang="bn-BD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33817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543020"/>
            <a:chOff x="0" y="0"/>
            <a:chExt cx="9144000" cy="6543020"/>
          </a:xfrm>
        </p:grpSpPr>
        <p:sp>
          <p:nvSpPr>
            <p:cNvPr id="2" name="Rounded Rectangle 1"/>
            <p:cNvSpPr/>
            <p:nvPr/>
          </p:nvSpPr>
          <p:spPr>
            <a:xfrm>
              <a:off x="2743200" y="838200"/>
              <a:ext cx="41148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numCol="1" rtlCol="0" anchor="ctr">
              <a:prstTxWarp prst="textArchUp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b="1" dirty="0" smtClean="0">
                  <a:ln>
                    <a:solidFill>
                      <a:srgbClr val="00B050"/>
                    </a:solidFill>
                  </a:ln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সঠিক উত্তরটিতে টিক চিহ্নি দাও </a:t>
              </a:r>
              <a:endParaRPr lang="en-US" sz="24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4"/>
            <p:cNvSpPr txBox="1"/>
            <p:nvPr/>
          </p:nvSpPr>
          <p:spPr>
            <a:xfrm>
              <a:off x="406021" y="2625622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১। রানারের কাছে পৃথিবীটা “কালো ধোঁয়া” মনে হয় কেন? </a:t>
              </a:r>
              <a:endPara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5"/>
            <p:cNvSpPr txBox="1"/>
            <p:nvPr/>
          </p:nvSpPr>
          <p:spPr>
            <a:xfrm>
              <a:off x="1066800" y="3256747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ক। মেঘাচ্ছান্ন থাকায়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4953000" y="3256747"/>
              <a:ext cx="396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খ। অভাবের তাড়নায়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1066800" y="3866347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গ। </a:t>
              </a:r>
              <a:r>
                <a:rPr lang="bn-BD" sz="2800" b="1" u="sng" dirty="0" smtClean="0">
                  <a:latin typeface="NikoshBAN" pitchFamily="2" charset="0"/>
                  <a:cs typeface="NikoshBAN" pitchFamily="2" charset="0"/>
                </a:rPr>
                <a:t>সুর্য না ওঠায় </a:t>
              </a:r>
              <a:endParaRPr lang="en-US" sz="2800" b="1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029200" y="3866347"/>
              <a:ext cx="350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ঘ। কলকারখানার কারণে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0" y="4421412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২। দস্যুর ভয়ের চেয়েও রানার সুর্য ওঠাকে বেশি ভয় পান কেন? </a:t>
              </a:r>
              <a:endPara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898477" y="5093297"/>
              <a:ext cx="36485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ক। চাকরি হারানোর জন্য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4983707" y="5093297"/>
              <a:ext cx="3398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খ। ডাক না পাওয়ার ভয়ে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847298" y="5999947"/>
              <a:ext cx="4105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গ। বড়ি ফেরার তারা থাকায়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4953001" y="6019800"/>
              <a:ext cx="329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ঘ। </a:t>
              </a:r>
              <a:r>
                <a:rPr lang="bn-BD" sz="2800" b="1" u="sng" dirty="0" smtClean="0">
                  <a:latin typeface="NikoshBAN" pitchFamily="2" charset="0"/>
                  <a:cs typeface="NikoshBAN" pitchFamily="2" charset="0"/>
                </a:rPr>
                <a:t>দায়িত্ববোধের কারণে </a:t>
              </a:r>
              <a:endParaRPr lang="en-US" sz="2800" b="1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3505200" y="0"/>
              <a:ext cx="24457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6d682dfcec857acfcb50c2d24aca592d-Masuk_Art_Para_077.jpg"/>
            <p:cNvPicPr>
              <a:picLocks noChangeAspect="1"/>
            </p:cNvPicPr>
            <p:nvPr/>
          </p:nvPicPr>
          <p:blipFill>
            <a:blip r:embed="rId2"/>
            <a:srcRect l="4667" r="8667" b="14444"/>
            <a:stretch>
              <a:fillRect/>
            </a:stretch>
          </p:blipFill>
          <p:spPr>
            <a:xfrm>
              <a:off x="3505200" y="1066800"/>
              <a:ext cx="2772039" cy="143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94531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669345"/>
            <a:chOff x="0" y="0"/>
            <a:chExt cx="9144000" cy="6669345"/>
          </a:xfrm>
        </p:grpSpPr>
        <p:sp>
          <p:nvSpPr>
            <p:cNvPr id="2" name="Flowchart: Terminator 1"/>
            <p:cNvSpPr/>
            <p:nvPr/>
          </p:nvSpPr>
          <p:spPr>
            <a:xfrm>
              <a:off x="1295400" y="457200"/>
              <a:ext cx="6477000" cy="914400"/>
            </a:xfrm>
            <a:prstGeom prst="flowChartTerminator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কবিতাংশটুকু বুঝিয়ে লেখঃ  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3429000" y="0"/>
              <a:ext cx="2057400" cy="646331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দলীয় কাজঃ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114800"/>
              <a:ext cx="9144000" cy="255454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“রাত্রির </a:t>
              </a:r>
              <a: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পথে পথে চলে কোনো </a:t>
              </a:r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নিষেধ </a:t>
              </a:r>
              <a: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জানে না মানার।</a:t>
              </a:r>
              <a:b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</a:t>
              </a:r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দিগন্ত </a:t>
              </a:r>
              <a: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 দিগন্তে ছোটে রানার–</a:t>
              </a:r>
              <a:b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	      </a:t>
              </a:r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 </a:t>
              </a:r>
              <a: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নিয়েছে সে নতুন খবর আনার।</a:t>
              </a:r>
            </a:p>
            <a:p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  </a:t>
              </a:r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রানার</a:t>
              </a:r>
              <a: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! রানার</a:t>
              </a:r>
              <a:r>
                <a:rPr lang="bn-BD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!”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groupwork_amandafiore_2018-3_LI-1000x50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371600"/>
              <a:ext cx="5257800" cy="2628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005960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0"/>
            <a:ext cx="8686800" cy="6629400"/>
            <a:chOff x="228600" y="0"/>
            <a:chExt cx="8686800" cy="6629400"/>
          </a:xfrm>
        </p:grpSpPr>
        <p:sp>
          <p:nvSpPr>
            <p:cNvPr id="2" name="Horizontal Scroll 1"/>
            <p:cNvSpPr/>
            <p:nvPr/>
          </p:nvSpPr>
          <p:spPr>
            <a:xfrm>
              <a:off x="228600" y="4572000"/>
              <a:ext cx="8686800" cy="2057400"/>
            </a:xfrm>
            <a:prstGeom prst="horizontalScroll">
              <a:avLst/>
            </a:prstGeom>
            <a:noFill/>
            <a:ln w="38100" cmpd="sng"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তার জীবনের স্বপ্নের মতো পিছে স’রে যায় বন,</a:t>
              </a:r>
              <a:b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আরো পথ, আরো পথ- বুঝি হয় লাল ও-পূর্বকোণ।</a:t>
              </a:r>
              <a:b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”-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কথাটির ব্যাখ্যা </a:t>
              </a:r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কর। </a:t>
              </a:r>
              <a:endPara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0"/>
              <a:ext cx="234230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241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1219199"/>
              <a:ext cx="5029200" cy="3327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97269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1384" y="76200"/>
            <a:ext cx="8813800" cy="6629400"/>
            <a:chOff x="161384" y="76200"/>
            <a:chExt cx="8813800" cy="6629400"/>
          </a:xfrm>
        </p:grpSpPr>
        <p:pic>
          <p:nvPicPr>
            <p:cNvPr id="8" name="Picture 7" descr="MAHABUB ALAM picture-40900-143616059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362" y="1524000"/>
              <a:ext cx="1864995" cy="201739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61384" y="76200"/>
              <a:ext cx="8813800" cy="6629400"/>
              <a:chOff x="161384" y="76200"/>
              <a:chExt cx="8813800" cy="6629400"/>
            </a:xfrm>
          </p:grpSpPr>
          <p:sp>
            <p:nvSpPr>
              <p:cNvPr id="2" name="Content Placeholder 10"/>
              <p:cNvSpPr txBox="1">
                <a:spLocks/>
              </p:cNvSpPr>
              <p:nvPr/>
            </p:nvSpPr>
            <p:spPr>
              <a:xfrm>
                <a:off x="161384" y="986728"/>
                <a:ext cx="4316412" cy="5718872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 typeface="Arial" pitchFamily="34" charset="0"/>
                  <a:buNone/>
                </a:pPr>
                <a:endPara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" name="Content Placeholder 12"/>
              <p:cNvSpPr txBox="1">
                <a:spLocks/>
              </p:cNvSpPr>
              <p:nvPr/>
            </p:nvSpPr>
            <p:spPr>
              <a:xfrm>
                <a:off x="4657184" y="990600"/>
                <a:ext cx="4318000" cy="5714472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800" b="1" u="sng" dirty="0" smtClean="0">
                  <a:ln/>
                  <a:solidFill>
                    <a:srgbClr val="4F032E"/>
                  </a:solidFill>
                  <a:latin typeface="SolaimanLipi" pitchFamily="65" charset="0"/>
                  <a:cs typeface="SolaimanLipi" pitchFamily="65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bn-BD" sz="3600" b="1" u="sng" dirty="0" smtClean="0">
                  <a:ln/>
                  <a:solidFill>
                    <a:srgbClr val="C00000"/>
                  </a:solidFill>
                  <a:latin typeface="Nikosh" pitchFamily="2" charset="0"/>
                  <a:cs typeface="Nikosh" pitchFamily="2" charset="0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lang="bn-BD" sz="6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itchFamily="2" charset="0"/>
                    <a:cs typeface="Nikosh" pitchFamily="2" charset="0"/>
                  </a:rPr>
                  <a:t>রা</a:t>
                </a:r>
                <a:endParaRPr lang="bn-BD" sz="6000" b="1" dirty="0" smtClean="0">
                  <a:ln/>
                  <a:solidFill>
                    <a:srgbClr val="4F032E"/>
                  </a:solidFill>
                  <a:latin typeface="Nikosh" pitchFamily="2" charset="0"/>
                  <a:cs typeface="Nikosh" pitchFamily="2" charset="0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endParaRPr lang="bn-BD" sz="6600" b="1" dirty="0" smtClean="0">
                  <a:ln/>
                  <a:solidFill>
                    <a:srgbClr val="4F032E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04800" y="3581400"/>
                <a:ext cx="403860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bn-BD" sz="4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মোঃমাহাবুব আলম</a:t>
                </a:r>
              </a:p>
              <a:p>
                <a:pPr algn="ctr">
                  <a:defRPr/>
                </a:pPr>
                <a:r>
                  <a:rPr lang="bn-BD" sz="2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সহকারি শিক্ষক</a:t>
                </a:r>
              </a:p>
              <a:p>
                <a:pPr algn="ctr">
                  <a:defRPr/>
                </a:pPr>
                <a:r>
                  <a:rPr lang="bn-BD" sz="32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রাজ্জাক হাওলাদার একাডেমী</a:t>
                </a:r>
              </a:p>
              <a:p>
                <a:pPr algn="ctr">
                  <a:defRPr/>
                </a:pPr>
                <a:r>
                  <a:rPr lang="bn-BD" sz="32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মাদারীপুর </a:t>
                </a:r>
                <a:endParaRPr lang="en-US" sz="1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endParaRPr>
              </a:p>
              <a:p>
                <a:pPr algn="ctr">
                  <a:defRPr/>
                </a:pPr>
                <a:endParaRPr lang="bn-BD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65" charset="0"/>
                  <a:cs typeface="SolaimanLipi" pitchFamily="65" charset="0"/>
                </a:endParaRPr>
              </a:p>
            </p:txBody>
          </p:sp>
          <p:sp>
            <p:nvSpPr>
              <p:cNvPr id="6" name="Title 7"/>
              <p:cNvSpPr txBox="1">
                <a:spLocks/>
              </p:cNvSpPr>
              <p:nvPr/>
            </p:nvSpPr>
            <p:spPr>
              <a:xfrm>
                <a:off x="3092450" y="76200"/>
                <a:ext cx="2927350" cy="99060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6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itchFamily="2" charset="0"/>
                    <a:cs typeface="Nikosh" pitchFamily="2" charset="0"/>
                  </a:rPr>
                  <a:t>পরিচিতি</a:t>
                </a:r>
                <a:endParaRPr lang="en-US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endParaRPr>
              </a:p>
            </p:txBody>
          </p:sp>
          <p:pic>
            <p:nvPicPr>
              <p:cNvPr id="11" name="Picture 10" descr="imagescb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800" y="1447800"/>
                <a:ext cx="1600200" cy="1929567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724400" y="3505200"/>
                <a:ext cx="4038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bn-BD" sz="3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৯ম-১০ম শ্রেনি</a:t>
                </a:r>
              </a:p>
              <a:p>
                <a:pPr algn="ctr">
                  <a:defRPr/>
                </a:pPr>
                <a:r>
                  <a:rPr lang="bn-BD" sz="48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বাংলা-১ম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endParaRPr>
              </a:p>
              <a:p>
                <a:pPr algn="ctr">
                  <a:defRPr/>
                </a:pPr>
                <a:r>
                  <a:rPr lang="bn-BD" sz="6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“রানার” কবিতা</a:t>
                </a:r>
                <a:endParaRPr lang="bn-BD" sz="6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58910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676400" y="609600"/>
            <a:ext cx="5905500" cy="5168900"/>
            <a:chOff x="1676400" y="609600"/>
            <a:chExt cx="5905500" cy="5168900"/>
          </a:xfrm>
        </p:grpSpPr>
        <p:pic>
          <p:nvPicPr>
            <p:cNvPr id="15" name="Picture 14" descr="salut.jpg"/>
            <p:cNvPicPr>
              <a:picLocks noChangeAspect="1"/>
            </p:cNvPicPr>
            <p:nvPr/>
          </p:nvPicPr>
          <p:blipFill>
            <a:blip r:embed="rId2"/>
            <a:srcRect b="8491"/>
            <a:stretch>
              <a:fillRect/>
            </a:stretch>
          </p:blipFill>
          <p:spPr>
            <a:xfrm>
              <a:off x="2514600" y="1676400"/>
              <a:ext cx="3926264" cy="32004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96553" y="609600"/>
              <a:ext cx="380424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6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আল্লাহ্‌ হাফেজ</a:t>
              </a:r>
              <a:endParaRPr lang="en-US" sz="6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7" name="Picture 26" descr="assalamu-alaikum-wa-rahmatullahi-wa-brakatuh-in-arabic-pic.jpg"/>
            <p:cNvPicPr>
              <a:picLocks noChangeAspect="1"/>
            </p:cNvPicPr>
            <p:nvPr/>
          </p:nvPicPr>
          <p:blipFill>
            <a:blip r:embed="rId3"/>
            <a:srcRect t="62632"/>
            <a:stretch>
              <a:fillRect/>
            </a:stretch>
          </p:blipFill>
          <p:spPr>
            <a:xfrm>
              <a:off x="1676400" y="4876800"/>
              <a:ext cx="5905500" cy="90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9074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52600" y="457200"/>
            <a:ext cx="6572250" cy="4314825"/>
            <a:chOff x="1752600" y="457200"/>
            <a:chExt cx="6572250" cy="4314825"/>
          </a:xfrm>
        </p:grpSpPr>
        <p:sp>
          <p:nvSpPr>
            <p:cNvPr id="2" name="TextBox 2"/>
            <p:cNvSpPr txBox="1"/>
            <p:nvPr/>
          </p:nvSpPr>
          <p:spPr>
            <a:xfrm>
              <a:off x="3200400" y="457200"/>
              <a:ext cx="312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5400" b="1" u="sng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আবেগ সৃষ্টিঃ </a:t>
              </a:r>
              <a:endParaRPr lang="en-US" sz="5400" b="1" u="sng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447800"/>
              <a:ext cx="1295400" cy="1295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505200"/>
              <a:ext cx="1238250" cy="1238250"/>
            </a:xfrm>
            <a:prstGeom prst="rect">
              <a:avLst/>
            </a:prstGeom>
          </p:spPr>
        </p:pic>
        <p:pic>
          <p:nvPicPr>
            <p:cNvPr id="9" name="Picture 8" descr="Letter1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2286000"/>
              <a:ext cx="4469258" cy="2486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21520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752600" y="46254"/>
            <a:ext cx="5410200" cy="11729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ঘোষণাঃ 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219200"/>
            <a:ext cx="4657919" cy="5181600"/>
            <a:chOff x="228600" y="1219200"/>
            <a:chExt cx="4657919" cy="5181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330" y="2895600"/>
              <a:ext cx="1212103" cy="343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28600" y="1219200"/>
              <a:ext cx="4657919" cy="5181600"/>
              <a:chOff x="-117231" y="652226"/>
              <a:chExt cx="9401908" cy="5511846"/>
            </a:xfrm>
          </p:grpSpPr>
          <p:pic>
            <p:nvPicPr>
              <p:cNvPr id="5" name="Picture 4" descr="11970921851374951433bsantos_Palm_Tree.svg.h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1877" y="753872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Picture 5" descr="11970921851374951433bsantos_Palm_Tree.svg.h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7231" y="652226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562384" y="1676400"/>
              <a:ext cx="2033438" cy="2076523"/>
              <a:chOff x="-117231" y="652226"/>
              <a:chExt cx="9401908" cy="5511846"/>
            </a:xfrm>
          </p:grpSpPr>
          <p:pic>
            <p:nvPicPr>
              <p:cNvPr id="8" name="Picture 7" descr="11970921851374951433bsantos_Palm_Tree.svg.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31877" y="753872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11970921851374951433bsantos_Palm_Tree.svg.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17231" y="652226"/>
                <a:ext cx="3352800" cy="54102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4343400" y="2133600"/>
            <a:ext cx="4707008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আমরা ভালো করে লক্ষ্য করে দেখে বলি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চিত্র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টি থেকে কি বোঝা</a:t>
            </a:r>
          </a:p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যায়? 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চিঠির বোঝা</a:t>
            </a: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 করছে</a:t>
            </a:r>
            <a:endParaRPr lang="en-US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6938399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797004"/>
            <a:ext cx="8404865" cy="4994196"/>
            <a:chOff x="304800" y="228600"/>
            <a:chExt cx="8404865" cy="4994196"/>
          </a:xfrm>
        </p:grpSpPr>
        <p:sp>
          <p:nvSpPr>
            <p:cNvPr id="2" name="TextBox 1"/>
            <p:cNvSpPr txBox="1"/>
            <p:nvPr/>
          </p:nvSpPr>
          <p:spPr>
            <a:xfrm>
              <a:off x="1828800" y="228600"/>
              <a:ext cx="404309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পাঠ---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2362200"/>
              <a:ext cx="840486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3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“রানার”কবিতা</a:t>
              </a:r>
              <a:endPara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3200" y="4114800"/>
              <a:ext cx="379462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সুকান্ত ভট্রাচার্য</a:t>
              </a:r>
              <a:endPara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7353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7567" y="914400"/>
            <a:ext cx="8707833" cy="4343400"/>
            <a:chOff x="664775" y="762000"/>
            <a:chExt cx="8707833" cy="4343400"/>
          </a:xfrm>
        </p:grpSpPr>
        <p:sp>
          <p:nvSpPr>
            <p:cNvPr id="2" name="TextBox 3"/>
            <p:cNvSpPr txBox="1"/>
            <p:nvPr/>
          </p:nvSpPr>
          <p:spPr>
            <a:xfrm>
              <a:off x="1143000" y="762000"/>
              <a:ext cx="5943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শিক্ষন ফল 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09800" y="1981200"/>
              <a:ext cx="5153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কবি পরিচিতি বলতে পারবে।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4775" y="4459069"/>
              <a:ext cx="87078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কবিতার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লাইনের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বিশ্লেষণ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0651" y="3200400"/>
              <a:ext cx="8113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কবিতাটি সুন্দর করে আবৃত্তি করতে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পড়তে পারবে।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08270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76400" y="0"/>
            <a:ext cx="5673348" cy="6466820"/>
            <a:chOff x="1676400" y="0"/>
            <a:chExt cx="5673348" cy="6466820"/>
          </a:xfrm>
        </p:grpSpPr>
        <p:pic>
          <p:nvPicPr>
            <p:cNvPr id="4" name="Picture 2" descr="http://blog.seudolab.com/wp-content/uploads/2012/08/mazaad201012311293798167_sukant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52600"/>
              <a:ext cx="2610065" cy="32312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743200" y="0"/>
              <a:ext cx="3204723" cy="10678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কবি পরিচিতি </a:t>
              </a:r>
              <a:endParaRPr 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4306669"/>
              <a:ext cx="2787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সুকান্ত ভট্রাচার্য</a:t>
              </a:r>
              <a:endPara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62200" y="685800"/>
              <a:ext cx="435087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28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জন্মঃ৩০শে শ্রাবন ১৩৩৩বঙ্গাব্দে</a:t>
              </a:r>
              <a:endParaRPr lang="en-US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1143000"/>
              <a:ext cx="38924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মৃত্যঃ২৯শে বৈশাখ ১৩৫৪বঙ্গাব্দে</a:t>
              </a:r>
              <a:endParaRPr lang="en-US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2200" y="5029200"/>
              <a:ext cx="41649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32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পিতাঃ নিবারণ চন্দ্র ভট্টাচার্য</a:t>
              </a:r>
              <a:endPara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9036" y="5486400"/>
              <a:ext cx="25859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28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মা</a:t>
              </a:r>
              <a:r>
                <a:rPr lang="bn-BD" sz="28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তাঃ সুনীতি দেবী</a:t>
              </a:r>
              <a:endParaRPr lang="en-US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76400" y="5943600"/>
              <a:ext cx="567334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28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জন্ম স্থানঃগোপালগঞ্জ জেলার কোটালি পাড়া</a:t>
              </a:r>
              <a:endParaRPr lang="en-US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475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228599"/>
            <a:ext cx="8991600" cy="6172201"/>
            <a:chOff x="152400" y="228599"/>
            <a:chExt cx="8991600" cy="6172201"/>
          </a:xfrm>
        </p:grpSpPr>
        <p:sp>
          <p:nvSpPr>
            <p:cNvPr id="2" name="TextBox 2"/>
            <p:cNvSpPr txBox="1"/>
            <p:nvPr/>
          </p:nvSpPr>
          <p:spPr>
            <a:xfrm>
              <a:off x="2151992" y="228599"/>
              <a:ext cx="533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১ম--৩য় লাইন</a:t>
              </a:r>
              <a:endPara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19200"/>
              <a:ext cx="2362200" cy="5181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667000" y="2667000"/>
              <a:ext cx="6477000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রানার ছুটেছে তাই ঝুম্‌ঝুম্ ঘণ্টা বাজছে রাতে</a:t>
              </a:r>
              <a:br>
                <a:rPr lang="bn-BD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রানার </a:t>
              </a:r>
              <a:r>
                <a:rPr lang="bn-BD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চলেছে ,খবরের </a:t>
              </a:r>
              <a:r>
                <a:rPr lang="bn-BD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বোঝা হাতে,</a:t>
              </a:r>
              <a:br>
                <a:rPr lang="bn-BD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রানার চলেছে রানার!</a:t>
              </a:r>
              <a:r>
                <a:rPr lang="bn-BD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</a:b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8794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66800"/>
            <a:ext cx="3581401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81200" y="2895600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রাত্রির পথে পথে চলে কোনো </a:t>
            </a:r>
            <a:r>
              <a:rPr lang="bn-BD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নিষেধ </a:t>
            </a:r>
            <a:r>
              <a: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জানে না মানার।</a:t>
            </a:r>
            <a:br>
              <a: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       </a:t>
            </a:r>
            <a:r>
              <a:rPr lang="bn-BD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দিগন্ত </a:t>
            </a:r>
            <a: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 দিগন্তে ছোটে রানার–</a:t>
            </a:r>
            <a:b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	      </a:t>
            </a:r>
            <a:r>
              <a:rPr lang="bn-BD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নিয়েছে সে নতুন খবর আনার।</a:t>
            </a:r>
          </a:p>
          <a:p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</a:t>
            </a:r>
            <a:endParaRPr lang="en-US" sz="3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151992" y="228599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৪র্থ---৬ষ্ঠ লাইন </a:t>
            </a:r>
            <a:endParaRPr lang="en-US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0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328</Words>
  <Application>Microsoft Office PowerPoint</Application>
  <PresentationFormat>On-screen Show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Admin</cp:lastModifiedBy>
  <cp:revision>115</cp:revision>
  <dcterms:created xsi:type="dcterms:W3CDTF">2013-09-03T07:54:28Z</dcterms:created>
  <dcterms:modified xsi:type="dcterms:W3CDTF">2020-06-10T09:15:19Z</dcterms:modified>
</cp:coreProperties>
</file>