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8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70" d="100"/>
          <a:sy n="70" d="100"/>
        </p:scale>
        <p:origin x="138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8D118-42B8-474C-819B-B6DF42A8806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6FB88-F904-491D-9F75-D0ECB788B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1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6FB88-F904-491D-9F75-D0ECB788B1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3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908C-A8F1-4B13-A5D9-4EFFB05374A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1F3F-1EFA-4EE6-BF04-2D6EB9251D9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chemeClr val="accent2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908C-A8F1-4B13-A5D9-4EFFB05374A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1F3F-1EFA-4EE6-BF04-2D6EB9251D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908C-A8F1-4B13-A5D9-4EFFB05374A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1F3F-1EFA-4EE6-BF04-2D6EB9251D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908C-A8F1-4B13-A5D9-4EFFB05374A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1F3F-1EFA-4EE6-BF04-2D6EB9251D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908C-A8F1-4B13-A5D9-4EFFB05374A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1F3F-1EFA-4EE6-BF04-2D6EB9251D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908C-A8F1-4B13-A5D9-4EFFB05374A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1F3F-1EFA-4EE6-BF04-2D6EB9251D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908C-A8F1-4B13-A5D9-4EFFB05374A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1F3F-1EFA-4EE6-BF04-2D6EB9251D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908C-A8F1-4B13-A5D9-4EFFB05374A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1F3F-1EFA-4EE6-BF04-2D6EB9251D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908C-A8F1-4B13-A5D9-4EFFB05374A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1F3F-1EFA-4EE6-BF04-2D6EB9251D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908C-A8F1-4B13-A5D9-4EFFB05374A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1F3F-1EFA-4EE6-BF04-2D6EB9251D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908C-A8F1-4B13-A5D9-4EFFB05374A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1F3F-1EFA-4EE6-BF04-2D6EB9251D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7908C-A8F1-4B13-A5D9-4EFFB05374A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D1F3F-1EFA-4EE6-BF04-2D6EB9251D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676400" y="685800"/>
            <a:ext cx="5867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সুপ্রিয় শিক্ষার্থীবৃন্দ সবাইকে স্বাগত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:\Users\HP\Pictures\ছয়টি উপাদা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905000"/>
            <a:ext cx="5485785" cy="3111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295400"/>
            <a:ext cx="227765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44958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উপাদান কয়টি ও কী কী ?</a:t>
            </a:r>
            <a:r>
              <a:rPr lang="bn-IN" sz="4000" dirty="0" smtClean="0"/>
              <a:t> </a:t>
            </a:r>
            <a:endParaRPr lang="en-US" dirty="0"/>
          </a:p>
        </p:txBody>
      </p:sp>
      <p:sp>
        <p:nvSpPr>
          <p:cNvPr id="4" name="6-Point Star 3"/>
          <p:cNvSpPr/>
          <p:nvPr/>
        </p:nvSpPr>
        <p:spPr>
          <a:xfrm>
            <a:off x="2590800" y="609600"/>
            <a:ext cx="4191000" cy="3124200"/>
          </a:xfrm>
          <a:prstGeom prst="star6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1905000" y="745986"/>
            <a:ext cx="4343400" cy="2987814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HP\Pictures\গম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098" y="1579970"/>
            <a:ext cx="160020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" descr="C:\Users\HP\Pictures\চিন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5427" y="1512159"/>
            <a:ext cx="1676400" cy="1671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HP\Pictures\আল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3516" y="1512159"/>
            <a:ext cx="1865507" cy="1669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HP\Pictures\ভাত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2749" y="1593427"/>
            <a:ext cx="1744467" cy="15430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16340" y="4495800"/>
            <a:ext cx="8105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সব খাবারে শর্করার পরিমাণ বেশি থাকে তাকে শর্করা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 খাদ্য বলে।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ভাত, আলু, গম, চিনি গুড় ইত্যাদি 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কেবলমাত্র উদ্ভিজ্জ উৎস থেকে আমরা শর্করা পেয়ে থাকি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7869" y="3317785"/>
            <a:ext cx="958197" cy="61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8862" y="442209"/>
            <a:ext cx="3862815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ভালো ভাবে লক্ষ কর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16608" y="3136476"/>
            <a:ext cx="895239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12389" y="3183306"/>
            <a:ext cx="993395" cy="5759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87881" y="3029416"/>
            <a:ext cx="1053317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61978" y="896583"/>
            <a:ext cx="240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0" descr="C:\Users\HP\Pictures\ড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55" y="1564241"/>
            <a:ext cx="1342627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1" descr="C:\Users\HP\Pictures\দুধ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3839" y="1378805"/>
            <a:ext cx="1676400" cy="1486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HP\Pictures\katla-fis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5249" y="1439868"/>
            <a:ext cx="1271366" cy="13344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HP\Pictures\দই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4185" y="1257049"/>
            <a:ext cx="1654867" cy="1591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7648" y="3962400"/>
            <a:ext cx="82990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প্রোটিনের প্রধান কাজ হচ্ছে দেহে বৃদ্ধির জন্য কোষ গঠন করা । যেমন – দেহের পেশি, হাড় বা অস্থি, রক্ত কণিকা ইত্যাদি প্রোটিন দ্বারা গঠিত । উপরোক্ত খাদ্যগুলো হচ্ছে প্রোটিন জাতীয় খাদ্য । মাছ, মাংস, ডিম ও দুগ্ধজাত দ্রব্য প্রোটিনের উৎস প্রাণী, তাই এগুলো প্রাণীজ প্রোটিন 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ডাল, বাদাম, শিম, ও বরবটির বীজ ইত্যাদির উৎস উদ্ভিদ, তাই এগুলো উদ্ভিজ প্রোটিন ।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96971" y="514180"/>
            <a:ext cx="3862815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ভালো ভাবে লক্ষ কর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5500" y="2942230"/>
            <a:ext cx="1140139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11248" y="2848852"/>
            <a:ext cx="1140139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15249" y="2764453"/>
            <a:ext cx="1140139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19250" y="2865647"/>
            <a:ext cx="1140139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দই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HP\Pictures\তে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39411"/>
            <a:ext cx="1556982" cy="15377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HP\Pictures\ঘিয়ের ইমেজ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7561" y="1494119"/>
            <a:ext cx="1544188" cy="15066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05937" y="4191000"/>
            <a:ext cx="83808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তাপ শক্তি মাপার একক হলো কিলোক্যালরি । </a:t>
            </a:r>
            <a:r>
              <a:rPr lang="bn-IN" sz="2800" b="1" dirty="0" smtClean="0"/>
              <a:t>উপরোক্ত </a:t>
            </a:r>
            <a:r>
              <a:rPr lang="bn-IN" sz="2800" b="1" dirty="0"/>
              <a:t>চিত্রের খাদ্য গুলো হচ্ছে স্নেহ জাতীয় খাদ্য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শর্করা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প্রোটিন ও স্নেহ পদার্থ থাকে, সেসব খাদ্য থেকে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বেশী ক্যালরী পাওয়া যায় ।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তেল বা চর্বি জাতীয় পদার্থে ক্যালরির পরিমাণ বেশী থাকে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HP\Pictures\মাখন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1677" y="1541793"/>
            <a:ext cx="1957034" cy="14113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133600" y="442209"/>
            <a:ext cx="4018077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ভালো ভাবে লক্ষ কর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00836" y="3145205"/>
            <a:ext cx="1140139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81082" y="3275002"/>
            <a:ext cx="937146" cy="4369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47464" y="3180001"/>
            <a:ext cx="972368" cy="6269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মাখন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Pictures\পুইশাক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95536"/>
            <a:ext cx="1752600" cy="14811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HP\Pictures\koch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495536"/>
            <a:ext cx="1600200" cy="14598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C:\Users\HP\Pictures\গাজ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479677"/>
            <a:ext cx="1942769" cy="14257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9" descr="C:\Users\HP\Pictures\ফুলকপ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563" y="4118200"/>
            <a:ext cx="1458911" cy="14033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0" descr="C:\Users\HP\Pictures\পাতাকপি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2287" y="3997222"/>
            <a:ext cx="1371600" cy="15027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C:\Users\HP\Pictures\টমেটো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6453" y="4137772"/>
            <a:ext cx="1555947" cy="13806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288862" y="442209"/>
            <a:ext cx="3862815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ভালো ভাবে লক্ষ কর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5427" y="3158609"/>
            <a:ext cx="1140139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3158609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পুঁইশাক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3315269" y="2976727"/>
            <a:ext cx="1151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কচুশাক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6553200" y="3158609"/>
            <a:ext cx="99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497679" y="5703422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ফুলকপি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200400" y="5668165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বাধাকপি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6151677" y="5703422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HP\Pictures\জলপা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088" y="1318406"/>
            <a:ext cx="2209799" cy="19400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7" descr="C:\Users\HP\Pictures\পেয়ার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6309" y="1389243"/>
            <a:ext cx="2154710" cy="19627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8" descr="C:\Users\HP\Pictures\আমলক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9638" y="1433562"/>
            <a:ext cx="1981200" cy="18740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4800" y="4495800"/>
            <a:ext cx="8458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ছবিগুলোতে কী দেখতে পেলে কিছু শাকসবজি ফলমূল । আমরা প্রতিদিন যেসব খাদ্য যেমনঃ-চাল, আটা, বাদাম, ডাল, শাক সবজি খাই এর মধ্যেই ভিটামিন থাকে । ভিটামিন আলাদা কোন খাদ্য নয় ।</a:t>
            </a:r>
          </a:p>
          <a:p>
            <a:pPr algn="just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88862" y="442209"/>
            <a:ext cx="3862815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ভালো ভাবে লক্ষ কর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67434" y="3468787"/>
            <a:ext cx="1140139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36573" y="3568834"/>
            <a:ext cx="1097327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81247" y="3507725"/>
            <a:ext cx="1600200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আমলকি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HP\Pictures\গলগন্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70" y="1447800"/>
            <a:ext cx="2123127" cy="16816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C:\Users\HP\Pictures\রক্তস্বল্পত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177713"/>
            <a:ext cx="2514599" cy="19517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051385" y="616804"/>
            <a:ext cx="2435346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0"/>
              </a:spcBef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ছবিগুলো লক্ষ কর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20598" y="1861180"/>
            <a:ext cx="1752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খনিজ লবণ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089" y="4191000"/>
            <a:ext cx="85746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দেহ কোষ ও দেহের তরল উপাদানের জন্য খনিজ লবণ খুবই দরকারি । হাড়, এনজাইম ও হরমোন গঠনের জন্য এটি একটি অপরিহার্য উপাদান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উদ্ভিদ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মাটি থেকে সরাসরি খনিজ লবণ শোষণ করে । আমরা প্রতিদিন যে শাক সবজী খাই এ থেকে আমরা প্রয়োজনীয় খনিজ লবণ পেয়ে থাকি । আয়োডিনের অভাবে গলগন্ড রোগ হয় । গলগণ্ড রোধে আইয়োডিন যুক্ত লবণ খাওয়া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উচিত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413" y="3367824"/>
            <a:ext cx="1752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গলগন্ড রোগ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5998" y="3367823"/>
            <a:ext cx="1752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 স্বল্পতা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Pictures\পান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3504965" cy="4474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191000" y="144780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 খাদ্যের একটি অপরিহার্য উপাদান । জীবন রক্ষার কাজে অক্সিজেনের পর পানির স্থান । খাদ্য ছাড়া মানুষ কয়েক সপ্তাহ বাঁচতে পারে,কিন্তু পানি ছাড়া কয়েক দিন ও বাঁচতে পারে না । আমাদের দেহের দুই-তৃতীয়াংশ হলো পানি ।পানি দেহের গঠন, অভ্যন্তরীন কাজ (যেমন –খাদ্য গলধঃকরণ, পরিপাক ও শোষণ ইত্যাদি)নিয়ন্ত্রণ করে । পানি দেহে দ্রাবক হিসাবে কাজ করে । বিভিন্ন খনিজ পদার্থ, খাদ্য উপাদান পানিতে দ্রবীভূত অবস্থায় থাকে । পানির কারণে রক্ত তরল থাকে, যা রক্ত সঞ্চালনে বিশেষ ভূমিকা পালন করে । পানি দেহের তাপমাত্রা স্বাভাবিক রাখে । পানির আর ও একটি প্রধান কাজ হলো মলমূত্রের ক্ষতিকর পদার্থ অপসারণ করা । পানির অভাবে কোষ্ঠকাঠিন্য দেখা দেয়, বিপাক ক্রিয়া ও রক্ত সঞ্চালনে ঘটে । তাই আমাদের নিয়মিত পরিমাণ মতো নিরাপদ পানি পান করা প্রয়োজন 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8862" y="442209"/>
            <a:ext cx="3862815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ভালো ভাবে লক্ষ কর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Pictures\দলগত কাজ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77888"/>
            <a:ext cx="4208884" cy="23022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411539" y="3244334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র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15203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উপাদানের ছয়টি কাজের বিবরণ খাতায় লিখ ।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219603" y="631514"/>
            <a:ext cx="2189277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Pictures\সুষম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3810000" cy="4191000"/>
          </a:xfrm>
          <a:prstGeom prst="rect">
            <a:avLst/>
          </a:prstGeom>
          <a:noFill/>
        </p:spPr>
      </p:pic>
      <p:pic>
        <p:nvPicPr>
          <p:cNvPr id="3" name="Picture 3" descr="C:\Users\HP\Pictures\তিনে মিলে এক হয় সুষম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905000"/>
            <a:ext cx="3657600" cy="4038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2288862" y="442209"/>
            <a:ext cx="3862815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দুটি ভালো ভাবে লক্ষ কর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48200" y="1676400"/>
            <a:ext cx="904236" cy="4620808"/>
            <a:chOff x="5670191" y="625526"/>
            <a:chExt cx="904236" cy="5669280"/>
          </a:xfrm>
          <a:solidFill>
            <a:schemeClr val="accent4"/>
          </a:solidFill>
        </p:grpSpPr>
        <p:sp>
          <p:nvSpPr>
            <p:cNvPr id="3" name="Rectangle 2"/>
            <p:cNvSpPr/>
            <p:nvPr/>
          </p:nvSpPr>
          <p:spPr>
            <a:xfrm>
              <a:off x="5684742" y="625526"/>
              <a:ext cx="175847" cy="4797083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024329" y="1086112"/>
              <a:ext cx="175847" cy="4797083"/>
            </a:xfrm>
            <a:prstGeom prst="rect">
              <a:avLst/>
            </a:prstGeom>
            <a:grpFill/>
            <a:ln>
              <a:solidFill>
                <a:srgbClr val="FEBE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389896" y="1359415"/>
              <a:ext cx="175847" cy="4935391"/>
            </a:xfrm>
            <a:prstGeom prst="rect">
              <a:avLst/>
            </a:prstGeom>
            <a:grpFill/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670191" y="1162485"/>
              <a:ext cx="904236" cy="4644335"/>
              <a:chOff x="5596099" y="1272337"/>
              <a:chExt cx="966673" cy="4746380"/>
            </a:xfrm>
            <a:grpFill/>
          </p:grpSpPr>
          <p:sp>
            <p:nvSpPr>
              <p:cNvPr id="7" name="Quad Arrow Callout 6"/>
              <p:cNvSpPr/>
              <p:nvPr/>
            </p:nvSpPr>
            <p:spPr>
              <a:xfrm>
                <a:off x="5596099" y="1272337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" name="Donut 7"/>
              <p:cNvSpPr/>
              <p:nvPr/>
            </p:nvSpPr>
            <p:spPr>
              <a:xfrm>
                <a:off x="5898523" y="1545467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" name="Quad Arrow Callout 8"/>
              <p:cNvSpPr/>
              <p:nvPr/>
            </p:nvSpPr>
            <p:spPr>
              <a:xfrm>
                <a:off x="5596099" y="2221613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Donut 9"/>
              <p:cNvSpPr/>
              <p:nvPr/>
            </p:nvSpPr>
            <p:spPr>
              <a:xfrm>
                <a:off x="5898523" y="2494743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" name="Quad Arrow Callout 10"/>
              <p:cNvSpPr/>
              <p:nvPr/>
            </p:nvSpPr>
            <p:spPr>
              <a:xfrm>
                <a:off x="5596099" y="3170889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" name="Donut 11"/>
              <p:cNvSpPr/>
              <p:nvPr/>
            </p:nvSpPr>
            <p:spPr>
              <a:xfrm>
                <a:off x="5898523" y="3444019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Quad Arrow Callout 12"/>
              <p:cNvSpPr/>
              <p:nvPr/>
            </p:nvSpPr>
            <p:spPr>
              <a:xfrm>
                <a:off x="5596099" y="4120165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Donut 13"/>
              <p:cNvSpPr/>
              <p:nvPr/>
            </p:nvSpPr>
            <p:spPr>
              <a:xfrm>
                <a:off x="5898523" y="4393295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Quad Arrow Callout 14"/>
              <p:cNvSpPr/>
              <p:nvPr/>
            </p:nvSpPr>
            <p:spPr>
              <a:xfrm>
                <a:off x="5596099" y="5069441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Donut 15"/>
              <p:cNvSpPr/>
              <p:nvPr/>
            </p:nvSpPr>
            <p:spPr>
              <a:xfrm>
                <a:off x="5898523" y="5342571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17" name="Rectangle 9"/>
          <p:cNvSpPr/>
          <p:nvPr/>
        </p:nvSpPr>
        <p:spPr>
          <a:xfrm>
            <a:off x="374938" y="2322354"/>
            <a:ext cx="4138498" cy="36435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IN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ছাঃ</a:t>
            </a:r>
            <a:r>
              <a:rPr lang="bn-BD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শিউলী বেগম</a:t>
            </a:r>
            <a:r>
              <a:rPr lang="bn-BD" sz="4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আরজিদেবীপুর শিয়ালকোট আলিম মাদ্রাসা,</a:t>
            </a:r>
          </a:p>
          <a:p>
            <a:pPr algn="ctr">
              <a:defRPr/>
            </a:pPr>
            <a:r>
              <a:rPr lang="bn-IN" sz="2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পার্বতীপুর,দিনাজপুর ।</a:t>
            </a:r>
            <a:endParaRPr lang="en-US" sz="20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53151" y="576720"/>
            <a:ext cx="1981201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2" descr="C:\Users\HP\Downloads\received_94044193962712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0844" y="914400"/>
            <a:ext cx="1406685" cy="1224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Rectangle 6"/>
          <p:cNvSpPr/>
          <p:nvPr/>
        </p:nvSpPr>
        <p:spPr>
          <a:xfrm>
            <a:off x="5768041" y="2012661"/>
            <a:ext cx="2749700" cy="397621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3600" dirty="0" smtClean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ত্রয়দশ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১-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838200"/>
            <a:ext cx="3501793" cy="64698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ঠি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 উত্তরটি বাছাই কর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752600"/>
            <a:ext cx="3666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খাদ্যের উপাদান 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880" y="2305397"/>
            <a:ext cx="143063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957473" y="2450488"/>
            <a:ext cx="529787" cy="6732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1000" y="2420918"/>
            <a:ext cx="153320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2800" dirty="0">
                <a:solidFill>
                  <a:schemeClr val="tx1"/>
                </a:solidFill>
              </a:rPr>
              <a:t>(</a:t>
            </a:r>
            <a:r>
              <a:rPr lang="bn-BD" sz="2800" dirty="0" smtClean="0">
                <a:solidFill>
                  <a:schemeClr val="tx1"/>
                </a:solidFill>
              </a:rPr>
              <a:t>খ) </a:t>
            </a:r>
            <a:r>
              <a:rPr lang="bn-IN" sz="2800" dirty="0" smtClean="0">
                <a:solidFill>
                  <a:schemeClr val="tx1"/>
                </a:solidFill>
              </a:rPr>
              <a:t>৫টি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4118738" y="2349120"/>
            <a:ext cx="529787" cy="6732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22836" y="3657600"/>
            <a:ext cx="149990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2800" dirty="0" smtClean="0">
                <a:solidFill>
                  <a:schemeClr val="tx1"/>
                </a:solidFill>
              </a:rPr>
              <a:t>(গ) </a:t>
            </a:r>
            <a:r>
              <a:rPr lang="bn-IN" sz="2800" dirty="0" smtClean="0">
                <a:solidFill>
                  <a:schemeClr val="tx1"/>
                </a:solidFill>
              </a:rPr>
              <a:t>৩টি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957472" y="3582563"/>
            <a:ext cx="529787" cy="6732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49436" y="3578014"/>
            <a:ext cx="161633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2800" dirty="0" smtClean="0">
                <a:solidFill>
                  <a:schemeClr val="tx1"/>
                </a:solidFill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</a:rPr>
              <a:t>৬টি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10777" y="3578014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227" y="4395224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নিচের কোনটি প্রাণিজ আমিষ?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59753" y="5026564"/>
            <a:ext cx="130998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957472" y="4941807"/>
            <a:ext cx="529787" cy="6732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85340" y="4941807"/>
            <a:ext cx="114231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</a:rPr>
              <a:t>ii.</a:t>
            </a:r>
            <a:r>
              <a:rPr lang="bn-IN" sz="2800" dirty="0" smtClean="0">
                <a:solidFill>
                  <a:schemeClr val="tx1"/>
                </a:solidFill>
              </a:rPr>
              <a:t> দুধ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1137067" y="5657904"/>
            <a:ext cx="529787" cy="6732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11338" y="5790486"/>
            <a:ext cx="1119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বাদাম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99968" y="5691301"/>
            <a:ext cx="1434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শাক</a:t>
            </a:r>
            <a:endParaRPr lang="en-US" dirty="0"/>
          </a:p>
        </p:txBody>
      </p:sp>
      <p:sp>
        <p:nvSpPr>
          <p:cNvPr id="20" name="Multiply 19"/>
          <p:cNvSpPr/>
          <p:nvPr/>
        </p:nvSpPr>
        <p:spPr>
          <a:xfrm>
            <a:off x="3809590" y="5549784"/>
            <a:ext cx="529787" cy="6732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56740" y="4918444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629400" y="1684250"/>
            <a:ext cx="1688495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8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2" grpId="0" animBg="1"/>
      <p:bldP spid="15" grpId="0" animBg="1"/>
      <p:bldP spid="15" grpId="1" animBg="1"/>
      <p:bldP spid="17" grpId="0" animBg="1"/>
      <p:bldP spid="17" grpId="1" animBg="1"/>
      <p:bldP spid="20" grpId="0" animBg="1"/>
      <p:bldP spid="20" grpId="1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47800"/>
            <a:ext cx="4884847" cy="376087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762000" y="5486400"/>
            <a:ext cx="762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খাদ্যের তালিকা তৈরি করে নিয়ে আসবে 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05200" y="531226"/>
            <a:ext cx="1825938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Pictures\ছয়টি উপাদা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76400"/>
            <a:ext cx="4599709" cy="4419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3366654" y="685800"/>
            <a:ext cx="1676400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066800"/>
            <a:ext cx="318709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ভালভাবে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 কর-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:\Users\HP\Pictures\ভাত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1828800" cy="1752600"/>
          </a:xfrm>
          <a:prstGeom prst="rect">
            <a:avLst/>
          </a:prstGeom>
          <a:noFill/>
        </p:spPr>
      </p:pic>
      <p:pic>
        <p:nvPicPr>
          <p:cNvPr id="5" name="Picture 4" descr="C:\Users\HP\Pictures\ডা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853" y="1981200"/>
            <a:ext cx="20574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:\Users\HP\Pictures\দুধ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2507" y="1970964"/>
            <a:ext cx="2105891" cy="174119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75972" y="3733800"/>
            <a:ext cx="143911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98801" y="1044082"/>
            <a:ext cx="2545890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3733800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5046" y="3826204"/>
            <a:ext cx="101395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010834"/>
            <a:ext cx="8746305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সুস্থ্য ভাবে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 জন্য প্রয়োজন পুষ্টিকর খাদ্য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P\Pictures\খাদ্য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609600"/>
            <a:ext cx="2286000" cy="2514600"/>
          </a:xfrm>
          <a:prstGeom prst="rect">
            <a:avLst/>
          </a:prstGeom>
          <a:noFill/>
        </p:spPr>
      </p:pic>
      <p:sp>
        <p:nvSpPr>
          <p:cNvPr id="9" name="Rounded Rectangular Callout 8"/>
          <p:cNvSpPr/>
          <p:nvPr/>
        </p:nvSpPr>
        <p:spPr>
          <a:xfrm>
            <a:off x="457200" y="685800"/>
            <a:ext cx="5257800" cy="2362200"/>
          </a:xfrm>
          <a:prstGeom prst="wedgeRoundRectCallout">
            <a:avLst>
              <a:gd name="adj1" fmla="val -13872"/>
              <a:gd name="adj2" fmla="val 102736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BD" sz="4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বিষয়--</a:t>
            </a:r>
            <a:r>
              <a:rPr lang="bn-BD" sz="6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dirty="0" smtClean="0"/>
              <a:t> </a:t>
            </a:r>
            <a:endParaRPr lang="en-US" sz="6600" dirty="0"/>
          </a:p>
        </p:txBody>
      </p:sp>
      <p:sp>
        <p:nvSpPr>
          <p:cNvPr id="10" name="Rounded Rectangle 9"/>
          <p:cNvSpPr/>
          <p:nvPr/>
        </p:nvSpPr>
        <p:spPr>
          <a:xfrm>
            <a:off x="2895600" y="3962400"/>
            <a:ext cx="3276600" cy="78319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ও পুষ্টি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381000" y="609600"/>
            <a:ext cx="8229600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</a:p>
          <a:p>
            <a:pPr algn="ctr">
              <a:lnSpc>
                <a:spcPct val="150000"/>
              </a:lnSpc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খাদ্য ও পুষ্টির প্রয়োজনীয়তা ব্যাখ্যা করতে পারবে;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খাদ্য উপাদানের কাজ বর্ণনা করতে পারবে;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সুষম খাদ্যের তালিকা প্রস্তুত করতে পারবে ।</a:t>
            </a:r>
          </a:p>
          <a:p>
            <a:pPr algn="ctr"/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1" y="605238"/>
            <a:ext cx="3581400" cy="5788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ভালোভাবে লক্ষ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42857" y="507335"/>
            <a:ext cx="3048000" cy="64698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3" descr="C:\Users\HP\Pictures\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429" y="1577150"/>
            <a:ext cx="1430244" cy="1205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HP\Pictures\puk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7488" y="1227934"/>
            <a:ext cx="1640484" cy="14306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Users\HP\Pictures\gard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7438" y="1199344"/>
            <a:ext cx="1819700" cy="1565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609601" y="2782386"/>
            <a:ext cx="1915234" cy="5788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 করছে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17488" y="2684064"/>
            <a:ext cx="1760561" cy="5788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সাঁতার কাটছে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86577" y="2782386"/>
            <a:ext cx="1760561" cy="5788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 করছে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583939"/>
            <a:ext cx="8105633" cy="255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হাঁটা চলা, খেলা, সাঁতার কাটা, বাগানে কাজ করা, ইত্যাদি কাজ করার পর আমরা ক্লান্ত হয়ে পড়ি, এবং আমাদের ক্ষুধা পায় ।  খাদ্য আমাদের শক্তি দেয় ও কাজ করার শক্তি যোগায় । মানব দেহের গঠন, বৃদ্ধি, ক্ষয়পূরণ, রক্ষণাবেক্ষণ, কাজের ক্ষমতা অর্জন, শারীরিক সুস্থতার জন্য খাদ্য প্রয়োজন 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9" descr="C:\Users\HP\Pictures\ভাত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56770"/>
            <a:ext cx="1794173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HP\Pictures\আল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148485"/>
            <a:ext cx="1981200" cy="168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HP\Pictures\katla-fis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281504"/>
            <a:ext cx="1905000" cy="16084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1000" y="3886200"/>
            <a:ext cx="8242110" cy="261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 প্রতিদিন আমাদের চাহিদামতো ভাত, ডাল, মাছ, ডিম, দুধ তরিতরকারি ও কাঁচা ফলমূল খেয়ে থাকি ।  </a:t>
            </a:r>
          </a:p>
          <a:p>
            <a:pPr algn="just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পরিশোষিত খাদ্য উপাদান দেহের বৃদ্ধি, ক্ষয়পূরণ, শক্তি উৎপাদন ও রোগ –প্রতিরোধ ক্ষমতা বাড়াতে সাহায্য করে, এই সম্পূর্ণ প্রক্রিয়াটিকে বলা হয় পুষ্টি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807934" y="3072270"/>
            <a:ext cx="1051131" cy="5788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81400" y="2939250"/>
            <a:ext cx="1066800" cy="5788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96100" y="2939250"/>
            <a:ext cx="914400" cy="5788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57401" y="467574"/>
            <a:ext cx="4838699" cy="5788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ভালো ভাবে লক্ষ কর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762000"/>
            <a:ext cx="220145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HP\Pictures\একক কাজ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3115" y="1828800"/>
            <a:ext cx="2553535" cy="2018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436504" y="4343400"/>
            <a:ext cx="3986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4000" dirty="0" smtClean="0">
                <a:latin typeface="NikoshBAN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খাদ্য ও পুষ্টি 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20040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খাবারগুলো ভিন্ন স্বাদ ও গুনাগুনের দিক থেকে আলাদা । স্বাদ ও গুনাগুন বিচারে খাদ্যকে তিন ভাগে ভাগ করা যায় । যেমনঃ প্রোটিন বা আমিষ, শর্করা ও স্নেহ জাতীয় খাদ্য ।</a:t>
            </a:r>
          </a:p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তিন প্রকার খাদ্য আমাদের দেহগঠন, ক্ষয়পূরণ, ও বৃদ্ধিসাধন ও শক্তি যোগায় । এছাড়া খনিজ লবণ, ভিটামিন ও পানি হলো আর ও তিন প্রকার খাদ্য উপাদান । এই উপাদানগুলো দেহকে রোগমুক্ত ও সবল রাখার জন্য অত্যন্ত প্রয়োজন ।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" descr="C:\Users\HP\Pictures\খাদ্য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762000"/>
            <a:ext cx="3581400" cy="22098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Rounded Rectangle 3"/>
          <p:cNvSpPr/>
          <p:nvPr/>
        </p:nvSpPr>
        <p:spPr>
          <a:xfrm>
            <a:off x="348018" y="1066800"/>
            <a:ext cx="3962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 ভালোভাবে লক্ষ কর</a:t>
            </a:r>
            <a:endPara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4310418" y="1524000"/>
            <a:ext cx="56638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808</Words>
  <Application>Microsoft Office PowerPoint</Application>
  <PresentationFormat>On-screen Show (4:3)</PresentationFormat>
  <Paragraphs>101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35</cp:revision>
  <dcterms:created xsi:type="dcterms:W3CDTF">2020-06-08T04:36:18Z</dcterms:created>
  <dcterms:modified xsi:type="dcterms:W3CDTF">2020-06-10T06:23:08Z</dcterms:modified>
</cp:coreProperties>
</file>