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0" r:id="rId2"/>
    <p:sldId id="256" r:id="rId3"/>
    <p:sldId id="257" r:id="rId4"/>
    <p:sldId id="258" r:id="rId5"/>
    <p:sldId id="260" r:id="rId6"/>
    <p:sldId id="288" r:id="rId7"/>
    <p:sldId id="259" r:id="rId8"/>
    <p:sldId id="264" r:id="rId9"/>
    <p:sldId id="265" r:id="rId10"/>
    <p:sldId id="289" r:id="rId11"/>
    <p:sldId id="286" r:id="rId12"/>
    <p:sldId id="268" r:id="rId13"/>
    <p:sldId id="285" r:id="rId14"/>
    <p:sldId id="277" r:id="rId15"/>
    <p:sldId id="278" r:id="rId16"/>
    <p:sldId id="272" r:id="rId17"/>
    <p:sldId id="273" r:id="rId18"/>
    <p:sldId id="274" r:id="rId19"/>
    <p:sldId id="275" r:id="rId20"/>
    <p:sldId id="279" r:id="rId21"/>
    <p:sldId id="281" r:id="rId22"/>
    <p:sldId id="280" r:id="rId23"/>
    <p:sldId id="283" r:id="rId24"/>
    <p:sldId id="282" r:id="rId25"/>
    <p:sldId id="284" r:id="rId26"/>
  </p:sldIdLst>
  <p:sldSz cx="12061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2218" autoAdjust="0"/>
  </p:normalViewPr>
  <p:slideViewPr>
    <p:cSldViewPr>
      <p:cViewPr varScale="1">
        <p:scale>
          <a:sx n="68" d="100"/>
          <a:sy n="68" d="100"/>
        </p:scale>
        <p:origin x="834" y="60"/>
      </p:cViewPr>
      <p:guideLst>
        <p:guide orient="horz" pos="2160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n.wikipedia.org/wiki/%E0%A6%AC%E0%A6%BE%E0%A6%82%E0%A6%B2%E0%A6%BE%E0%A6%A6%E0%A7%87%E0%A6%B6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n.wikipedia.org/wiki/%E0%A6%AC%E0%A6%BE%E0%A6%82%E0%A6%B2%E0%A6%BE%E0%A6%A6%E0%A7%87%E0%A6%B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2F31D-3C62-46D1-BEFF-B92E7A663BE1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F34EE3-94AE-4EBE-8C5E-2CED69A76549}">
      <dgm:prSet phldrT="[Text]" custT="1"/>
      <dgm:spPr>
        <a:solidFill>
          <a:srgbClr val="FFC000"/>
        </a:solidFill>
      </dgm:spPr>
      <dgm:t>
        <a:bodyPr/>
        <a:lstStyle/>
        <a:p>
          <a:r>
            <a:rPr lang="as-IN" sz="2800" b="1" dirty="0">
              <a:latin typeface="NikoshBAN" pitchFamily="2" charset="0"/>
              <a:cs typeface="NikoshBAN" pitchFamily="2" charset="0"/>
            </a:rPr>
            <a:t>অফিস # ১৪১, নিউ সার্কুলার রোড, মগবাজার, ঢাকা-১২১৭, </a:t>
          </a:r>
          <a:r>
            <a:rPr lang="as-IN" sz="2800" b="1" u="none" strike="noStrike" dirty="0">
              <a:solidFill>
                <a:schemeClr val="tx1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rId1" tooltip="বাংলাদেশ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বাংলাদেশ</a:t>
          </a:r>
          <a:endParaRPr lang="en-GB" sz="2800" b="1" dirty="0">
            <a:solidFill>
              <a:schemeClr val="tx1"/>
            </a:solidFill>
          </a:endParaRPr>
        </a:p>
      </dgm:t>
    </dgm:pt>
    <dgm:pt modelId="{EB4C3FCD-4164-444B-A10A-1F4FA736C13B}" type="parTrans" cxnId="{4FC75944-897C-46E3-BD7D-09C3A102996C}">
      <dgm:prSet/>
      <dgm:spPr/>
      <dgm:t>
        <a:bodyPr/>
        <a:lstStyle/>
        <a:p>
          <a:endParaRPr lang="en-GB"/>
        </a:p>
      </dgm:t>
    </dgm:pt>
    <dgm:pt modelId="{7D8AB1CD-A48A-46B9-A2C7-9EF27BFA6C1A}" type="sibTrans" cxnId="{4FC75944-897C-46E3-BD7D-09C3A102996C}">
      <dgm:prSet/>
      <dgm:spPr/>
      <dgm:t>
        <a:bodyPr/>
        <a:lstStyle/>
        <a:p>
          <a:endParaRPr lang="en-GB"/>
        </a:p>
      </dgm:t>
    </dgm:pt>
    <dgm:pt modelId="{33FE3769-A0EE-4C6D-846D-A891D32B8905}">
      <dgm:prSet custT="1"/>
      <dgm:spPr>
        <a:solidFill>
          <a:srgbClr val="00B0F0"/>
        </a:solidFill>
      </dgm:spPr>
      <dgm:t>
        <a:bodyPr/>
        <a:lstStyle/>
        <a:p>
          <a:r>
            <a:rPr lang="as-IN" sz="3600" b="1" dirty="0">
              <a:latin typeface="NikoshBAN" pitchFamily="2" charset="0"/>
              <a:cs typeface="NikoshBAN" pitchFamily="2" charset="0"/>
            </a:rPr>
            <a:t>গঠি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ত-</a:t>
          </a:r>
          <a:r>
            <a:rPr lang="en-GB" sz="3600" b="1" dirty="0">
              <a:latin typeface="NikoshBAN" pitchFamily="2" charset="0"/>
              <a:cs typeface="NikoshBAN" pitchFamily="2" charset="0"/>
            </a:rPr>
            <a:t>   </a:t>
          </a:r>
          <a:r>
            <a:rPr lang="as-IN" sz="3600" dirty="0">
              <a:latin typeface="NikoshBAN" pitchFamily="2" charset="0"/>
              <a:cs typeface="NikoshBAN" pitchFamily="2" charset="0"/>
            </a:rPr>
            <a:t>২ সেপ্টেম্বর, ১৯৪৭</a:t>
          </a:r>
          <a:endParaRPr lang="as-IN" sz="3600" b="1" dirty="0">
            <a:latin typeface="NikoshBAN" pitchFamily="2" charset="0"/>
            <a:cs typeface="NikoshBAN" pitchFamily="2" charset="0"/>
          </a:endParaRPr>
        </a:p>
      </dgm:t>
    </dgm:pt>
    <dgm:pt modelId="{D3B7C197-A235-4020-9CF3-EA9259EA848D}" type="parTrans" cxnId="{BAC9A088-1DAD-4F14-95E3-076E9A05BBA5}">
      <dgm:prSet/>
      <dgm:spPr/>
      <dgm:t>
        <a:bodyPr/>
        <a:lstStyle/>
        <a:p>
          <a:endParaRPr lang="en-GB"/>
        </a:p>
      </dgm:t>
    </dgm:pt>
    <dgm:pt modelId="{098144E9-70B8-4144-99C7-1613F6D45CDF}" type="sibTrans" cxnId="{BAC9A088-1DAD-4F14-95E3-076E9A05BBA5}">
      <dgm:prSet/>
      <dgm:spPr/>
      <dgm:t>
        <a:bodyPr/>
        <a:lstStyle/>
        <a:p>
          <a:endParaRPr lang="en-GB"/>
        </a:p>
      </dgm:t>
    </dgm:pt>
    <dgm:pt modelId="{AB03E979-734C-4EF2-AE2F-F1D01BEA01FA}">
      <dgm:prSet custT="1"/>
      <dgm:spPr>
        <a:solidFill>
          <a:schemeClr val="accent1"/>
        </a:solidFill>
      </dgm:spPr>
      <dgm:t>
        <a:bodyPr/>
        <a:lstStyle/>
        <a:p>
          <a:r>
            <a:rPr lang="as-IN" sz="4800" b="1" dirty="0">
              <a:latin typeface="NikoshBAN" pitchFamily="2" charset="0"/>
              <a:cs typeface="NikoshBAN" pitchFamily="2" charset="0"/>
            </a:rPr>
            <a:t>সদর দপ্তর</a:t>
          </a:r>
        </a:p>
      </dgm:t>
    </dgm:pt>
    <dgm:pt modelId="{0891C980-2B06-4515-9482-744FDA1AEB98}" type="parTrans" cxnId="{EC9148FF-4433-4AE0-8365-CB3735412D9B}">
      <dgm:prSet/>
      <dgm:spPr/>
      <dgm:t>
        <a:bodyPr/>
        <a:lstStyle/>
        <a:p>
          <a:endParaRPr lang="en-GB"/>
        </a:p>
      </dgm:t>
    </dgm:pt>
    <dgm:pt modelId="{E48DEEEC-EC35-4E03-86AC-0658337C447F}" type="sibTrans" cxnId="{EC9148FF-4433-4AE0-8365-CB3735412D9B}">
      <dgm:prSet/>
      <dgm:spPr/>
      <dgm:t>
        <a:bodyPr/>
        <a:lstStyle/>
        <a:p>
          <a:endParaRPr lang="en-GB"/>
        </a:p>
      </dgm:t>
    </dgm:pt>
    <dgm:pt modelId="{CEF371E4-0859-4E1E-81A8-F3B4DADD98F1}" type="pres">
      <dgm:prSet presAssocID="{3892F31D-3C62-46D1-BEFF-B92E7A663B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E14ECF-B8FB-4C12-9ECF-9F62612F4492}" type="pres">
      <dgm:prSet presAssocID="{33FE3769-A0EE-4C6D-846D-A891D32B8905}" presName="node" presStyleLbl="node1" presStyleIdx="0" presStyleCnt="3" custScaleX="119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E3AB-5AF3-4962-BFE4-F4EC1DDC985C}" type="pres">
      <dgm:prSet presAssocID="{33FE3769-A0EE-4C6D-846D-A891D32B8905}" presName="spNode" presStyleCnt="0"/>
      <dgm:spPr/>
    </dgm:pt>
    <dgm:pt modelId="{DF42171F-AECE-4EBC-B267-2F394C5C333E}" type="pres">
      <dgm:prSet presAssocID="{098144E9-70B8-4144-99C7-1613F6D45CDF}" presName="sibTrans" presStyleLbl="sibTrans1D1" presStyleIdx="0" presStyleCnt="3"/>
      <dgm:spPr/>
      <dgm:t>
        <a:bodyPr/>
        <a:lstStyle/>
        <a:p>
          <a:endParaRPr lang="en-US"/>
        </a:p>
      </dgm:t>
    </dgm:pt>
    <dgm:pt modelId="{86C83E32-6019-441B-A0D1-A5B93D025F5E}" type="pres">
      <dgm:prSet presAssocID="{AB03E979-734C-4EF2-AE2F-F1D01BEA01FA}" presName="node" presStyleLbl="node1" presStyleIdx="1" presStyleCnt="3" custScaleX="140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26A1D-6C3C-4B52-93C0-7E014EC0446D}" type="pres">
      <dgm:prSet presAssocID="{AB03E979-734C-4EF2-AE2F-F1D01BEA01FA}" presName="spNode" presStyleCnt="0"/>
      <dgm:spPr/>
    </dgm:pt>
    <dgm:pt modelId="{4755EEE3-1FB7-4403-BC37-C8639ED6C101}" type="pres">
      <dgm:prSet presAssocID="{E48DEEEC-EC35-4E03-86AC-0658337C447F}" presName="sibTrans" presStyleLbl="sibTrans1D1" presStyleIdx="1" presStyleCnt="3"/>
      <dgm:spPr/>
      <dgm:t>
        <a:bodyPr/>
        <a:lstStyle/>
        <a:p>
          <a:endParaRPr lang="en-US"/>
        </a:p>
      </dgm:t>
    </dgm:pt>
    <dgm:pt modelId="{6A90E776-552D-4E44-B5CE-F7BEE74A3564}" type="pres">
      <dgm:prSet presAssocID="{45F34EE3-94AE-4EBE-8C5E-2CED69A76549}" presName="node" presStyleLbl="node1" presStyleIdx="2" presStyleCnt="3" custScaleX="141020" custRadScaleRad="103832" custRadScaleInc="-2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8C3E5-6C53-42CD-983F-DF0BE7477850}" type="pres">
      <dgm:prSet presAssocID="{45F34EE3-94AE-4EBE-8C5E-2CED69A76549}" presName="spNode" presStyleCnt="0"/>
      <dgm:spPr/>
    </dgm:pt>
    <dgm:pt modelId="{C7105D77-D778-45DB-A21D-66265493ED4E}" type="pres">
      <dgm:prSet presAssocID="{7D8AB1CD-A48A-46B9-A2C7-9EF27BFA6C1A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4FC75944-897C-46E3-BD7D-09C3A102996C}" srcId="{3892F31D-3C62-46D1-BEFF-B92E7A663BE1}" destId="{45F34EE3-94AE-4EBE-8C5E-2CED69A76549}" srcOrd="2" destOrd="0" parTransId="{EB4C3FCD-4164-444B-A10A-1F4FA736C13B}" sibTransId="{7D8AB1CD-A48A-46B9-A2C7-9EF27BFA6C1A}"/>
    <dgm:cxn modelId="{8C925A5C-6DE1-4D4E-91F5-D7E254EC7C9E}" type="presOf" srcId="{E48DEEEC-EC35-4E03-86AC-0658337C447F}" destId="{4755EEE3-1FB7-4403-BC37-C8639ED6C101}" srcOrd="0" destOrd="0" presId="urn:microsoft.com/office/officeart/2005/8/layout/cycle5"/>
    <dgm:cxn modelId="{EC9148FF-4433-4AE0-8365-CB3735412D9B}" srcId="{3892F31D-3C62-46D1-BEFF-B92E7A663BE1}" destId="{AB03E979-734C-4EF2-AE2F-F1D01BEA01FA}" srcOrd="1" destOrd="0" parTransId="{0891C980-2B06-4515-9482-744FDA1AEB98}" sibTransId="{E48DEEEC-EC35-4E03-86AC-0658337C447F}"/>
    <dgm:cxn modelId="{C8435236-3A2A-42E9-AA9B-D35AB8D639D7}" type="presOf" srcId="{7D8AB1CD-A48A-46B9-A2C7-9EF27BFA6C1A}" destId="{C7105D77-D778-45DB-A21D-66265493ED4E}" srcOrd="0" destOrd="0" presId="urn:microsoft.com/office/officeart/2005/8/layout/cycle5"/>
    <dgm:cxn modelId="{6ACBF052-E17E-4E6E-BE01-02F4728214F2}" type="presOf" srcId="{098144E9-70B8-4144-99C7-1613F6D45CDF}" destId="{DF42171F-AECE-4EBC-B267-2F394C5C333E}" srcOrd="0" destOrd="0" presId="urn:microsoft.com/office/officeart/2005/8/layout/cycle5"/>
    <dgm:cxn modelId="{BAC9A088-1DAD-4F14-95E3-076E9A05BBA5}" srcId="{3892F31D-3C62-46D1-BEFF-B92E7A663BE1}" destId="{33FE3769-A0EE-4C6D-846D-A891D32B8905}" srcOrd="0" destOrd="0" parTransId="{D3B7C197-A235-4020-9CF3-EA9259EA848D}" sibTransId="{098144E9-70B8-4144-99C7-1613F6D45CDF}"/>
    <dgm:cxn modelId="{EF939D09-5E7D-41C4-A337-53D7D488FBF2}" type="presOf" srcId="{3892F31D-3C62-46D1-BEFF-B92E7A663BE1}" destId="{CEF371E4-0859-4E1E-81A8-F3B4DADD98F1}" srcOrd="0" destOrd="0" presId="urn:microsoft.com/office/officeart/2005/8/layout/cycle5"/>
    <dgm:cxn modelId="{7B09E1AE-B5D9-493D-A896-1DF4E7458CD1}" type="presOf" srcId="{AB03E979-734C-4EF2-AE2F-F1D01BEA01FA}" destId="{86C83E32-6019-441B-A0D1-A5B93D025F5E}" srcOrd="0" destOrd="0" presId="urn:microsoft.com/office/officeart/2005/8/layout/cycle5"/>
    <dgm:cxn modelId="{D8AE183B-FBC7-4004-B1C9-CA17DDC38DA9}" type="presOf" srcId="{33FE3769-A0EE-4C6D-846D-A891D32B8905}" destId="{BBE14ECF-B8FB-4C12-9ECF-9F62612F4492}" srcOrd="0" destOrd="0" presId="urn:microsoft.com/office/officeart/2005/8/layout/cycle5"/>
    <dgm:cxn modelId="{7C6B2BC0-82E4-43F8-8985-83B960252318}" type="presOf" srcId="{45F34EE3-94AE-4EBE-8C5E-2CED69A76549}" destId="{6A90E776-552D-4E44-B5CE-F7BEE74A3564}" srcOrd="0" destOrd="0" presId="urn:microsoft.com/office/officeart/2005/8/layout/cycle5"/>
    <dgm:cxn modelId="{A95BEAE7-30D6-422B-9610-81804693E9DF}" type="presParOf" srcId="{CEF371E4-0859-4E1E-81A8-F3B4DADD98F1}" destId="{BBE14ECF-B8FB-4C12-9ECF-9F62612F4492}" srcOrd="0" destOrd="0" presId="urn:microsoft.com/office/officeart/2005/8/layout/cycle5"/>
    <dgm:cxn modelId="{900531C2-3608-4FF0-905D-E3FF6320DDDD}" type="presParOf" srcId="{CEF371E4-0859-4E1E-81A8-F3B4DADD98F1}" destId="{6411E3AB-5AF3-4962-BFE4-F4EC1DDC985C}" srcOrd="1" destOrd="0" presId="urn:microsoft.com/office/officeart/2005/8/layout/cycle5"/>
    <dgm:cxn modelId="{B4D6D6CA-5B2F-4BAE-8BE9-84A680784BD5}" type="presParOf" srcId="{CEF371E4-0859-4E1E-81A8-F3B4DADD98F1}" destId="{DF42171F-AECE-4EBC-B267-2F394C5C333E}" srcOrd="2" destOrd="0" presId="urn:microsoft.com/office/officeart/2005/8/layout/cycle5"/>
    <dgm:cxn modelId="{EF8D6061-C3E7-4FEA-B689-7E319F2695F0}" type="presParOf" srcId="{CEF371E4-0859-4E1E-81A8-F3B4DADD98F1}" destId="{86C83E32-6019-441B-A0D1-A5B93D025F5E}" srcOrd="3" destOrd="0" presId="urn:microsoft.com/office/officeart/2005/8/layout/cycle5"/>
    <dgm:cxn modelId="{3EAC2EC6-1FB5-42D6-B51A-4487B040007A}" type="presParOf" srcId="{CEF371E4-0859-4E1E-81A8-F3B4DADD98F1}" destId="{1AE26A1D-6C3C-4B52-93C0-7E014EC0446D}" srcOrd="4" destOrd="0" presId="urn:microsoft.com/office/officeart/2005/8/layout/cycle5"/>
    <dgm:cxn modelId="{DC9E961E-07E4-4179-A53D-3DA737175799}" type="presParOf" srcId="{CEF371E4-0859-4E1E-81A8-F3B4DADD98F1}" destId="{4755EEE3-1FB7-4403-BC37-C8639ED6C101}" srcOrd="5" destOrd="0" presId="urn:microsoft.com/office/officeart/2005/8/layout/cycle5"/>
    <dgm:cxn modelId="{2BF48243-D459-4735-97B6-984073A523B5}" type="presParOf" srcId="{CEF371E4-0859-4E1E-81A8-F3B4DADD98F1}" destId="{6A90E776-552D-4E44-B5CE-F7BEE74A3564}" srcOrd="6" destOrd="0" presId="urn:microsoft.com/office/officeart/2005/8/layout/cycle5"/>
    <dgm:cxn modelId="{AE98AF12-EFEB-4813-B31D-20F77B6F74BE}" type="presParOf" srcId="{CEF371E4-0859-4E1E-81A8-F3B4DADD98F1}" destId="{54F8C3E5-6C53-42CD-983F-DF0BE7477850}" srcOrd="7" destOrd="0" presId="urn:microsoft.com/office/officeart/2005/8/layout/cycle5"/>
    <dgm:cxn modelId="{AD18C57A-69DC-4015-91A6-80249D714AAA}" type="presParOf" srcId="{CEF371E4-0859-4E1E-81A8-F3B4DADD98F1}" destId="{C7105D77-D778-45DB-A21D-66265493ED4E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14ECF-B8FB-4C12-9ECF-9F62612F4492}">
      <dsp:nvSpPr>
        <dsp:cNvPr id="0" name=""/>
        <dsp:cNvSpPr/>
      </dsp:nvSpPr>
      <dsp:spPr>
        <a:xfrm>
          <a:off x="3352799" y="1777"/>
          <a:ext cx="3437382" cy="1862381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600" b="1" kern="1200" dirty="0">
              <a:latin typeface="NikoshBAN" pitchFamily="2" charset="0"/>
              <a:cs typeface="NikoshBAN" pitchFamily="2" charset="0"/>
            </a:rPr>
            <a:t>গঠি</a:t>
          </a:r>
          <a:r>
            <a:rPr lang="en-US" sz="3600" b="1" kern="1200" dirty="0">
              <a:latin typeface="NikoshBAN" pitchFamily="2" charset="0"/>
              <a:cs typeface="NikoshBAN" pitchFamily="2" charset="0"/>
            </a:rPr>
            <a:t>ত-</a:t>
          </a:r>
          <a:r>
            <a:rPr lang="en-GB" sz="3600" b="1" kern="1200" dirty="0">
              <a:latin typeface="NikoshBAN" pitchFamily="2" charset="0"/>
              <a:cs typeface="NikoshBAN" pitchFamily="2" charset="0"/>
            </a:rPr>
            <a:t>   </a:t>
          </a:r>
          <a:r>
            <a:rPr lang="as-IN" sz="3600" kern="1200" dirty="0">
              <a:latin typeface="NikoshBAN" pitchFamily="2" charset="0"/>
              <a:cs typeface="NikoshBAN" pitchFamily="2" charset="0"/>
            </a:rPr>
            <a:t>২ সেপ্টেম্বর, ১৯৪৭</a:t>
          </a:r>
          <a:endParaRPr lang="as-IN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3443713" y="92691"/>
        <a:ext cx="3255554" cy="1680553"/>
      </dsp:txXfrm>
    </dsp:sp>
    <dsp:sp modelId="{DF42171F-AECE-4EBC-B267-2F394C5C333E}">
      <dsp:nvSpPr>
        <dsp:cNvPr id="0" name=""/>
        <dsp:cNvSpPr/>
      </dsp:nvSpPr>
      <dsp:spPr>
        <a:xfrm>
          <a:off x="2586575" y="932968"/>
          <a:ext cx="4969830" cy="4969830"/>
        </a:xfrm>
        <a:custGeom>
          <a:avLst/>
          <a:gdLst/>
          <a:ahLst/>
          <a:cxnLst/>
          <a:rect l="0" t="0" r="0" b="0"/>
          <a:pathLst>
            <a:path>
              <a:moveTo>
                <a:pt x="4496903" y="1026591"/>
              </a:moveTo>
              <a:arcTo wR="2484915" hR="2484915" stAng="19443885" swAng="196963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83E32-6019-441B-A0D1-A5B93D025F5E}">
      <dsp:nvSpPr>
        <dsp:cNvPr id="0" name=""/>
        <dsp:cNvSpPr/>
      </dsp:nvSpPr>
      <dsp:spPr>
        <a:xfrm>
          <a:off x="5211616" y="3729150"/>
          <a:ext cx="4023746" cy="1862381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4800" b="1" kern="1200" dirty="0">
              <a:latin typeface="NikoshBAN" pitchFamily="2" charset="0"/>
              <a:cs typeface="NikoshBAN" pitchFamily="2" charset="0"/>
            </a:rPr>
            <a:t>সদর দপ্তর</a:t>
          </a:r>
        </a:p>
      </dsp:txBody>
      <dsp:txXfrm>
        <a:off x="5302530" y="3820064"/>
        <a:ext cx="3841918" cy="1680553"/>
      </dsp:txXfrm>
    </dsp:sp>
    <dsp:sp modelId="{4755EEE3-1FB7-4403-BC37-C8639ED6C101}">
      <dsp:nvSpPr>
        <dsp:cNvPr id="0" name=""/>
        <dsp:cNvSpPr/>
      </dsp:nvSpPr>
      <dsp:spPr>
        <a:xfrm>
          <a:off x="2490349" y="989131"/>
          <a:ext cx="4969830" cy="4969830"/>
        </a:xfrm>
        <a:custGeom>
          <a:avLst/>
          <a:gdLst/>
          <a:ahLst/>
          <a:cxnLst/>
          <a:rect l="0" t="0" r="0" b="0"/>
          <a:pathLst>
            <a:path>
              <a:moveTo>
                <a:pt x="3343355" y="4816842"/>
              </a:moveTo>
              <a:arcTo wR="2484915" hR="2484915" stAng="4187405" swAng="2199207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E776-552D-4E44-B5CE-F7BEE74A3564}">
      <dsp:nvSpPr>
        <dsp:cNvPr id="0" name=""/>
        <dsp:cNvSpPr/>
      </dsp:nvSpPr>
      <dsp:spPr>
        <a:xfrm>
          <a:off x="836294" y="3809998"/>
          <a:ext cx="4040507" cy="1862381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b="1" kern="1200" dirty="0">
              <a:latin typeface="NikoshBAN" pitchFamily="2" charset="0"/>
              <a:cs typeface="NikoshBAN" pitchFamily="2" charset="0"/>
            </a:rPr>
            <a:t>অফিস # ১৪১, নিউ সার্কুলার রোড, মগবাজার, ঢাকা-১২১৭, </a:t>
          </a:r>
          <a:r>
            <a:rPr lang="as-IN" sz="2800" b="1" u="none" strike="noStrike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rId1" tooltip="বাংলাদেশ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বাংলাদেশ</a:t>
          </a:r>
          <a:endParaRPr lang="en-GB" sz="2800" b="1" kern="1200" dirty="0">
            <a:solidFill>
              <a:schemeClr val="tx1"/>
            </a:solidFill>
          </a:endParaRPr>
        </a:p>
      </dsp:txBody>
      <dsp:txXfrm>
        <a:off x="927208" y="3900912"/>
        <a:ext cx="3858679" cy="1680553"/>
      </dsp:txXfrm>
    </dsp:sp>
    <dsp:sp modelId="{C7105D77-D778-45DB-A21D-66265493ED4E}">
      <dsp:nvSpPr>
        <dsp:cNvPr id="0" name=""/>
        <dsp:cNvSpPr/>
      </dsp:nvSpPr>
      <dsp:spPr>
        <a:xfrm>
          <a:off x="2501374" y="1010848"/>
          <a:ext cx="4969830" cy="4969830"/>
        </a:xfrm>
        <a:custGeom>
          <a:avLst/>
          <a:gdLst/>
          <a:ahLst/>
          <a:cxnLst/>
          <a:rect l="0" t="0" r="0" b="0"/>
          <a:pathLst>
            <a:path>
              <a:moveTo>
                <a:pt x="4698" y="2332181"/>
              </a:moveTo>
              <a:arcTo wR="2484915" hR="2484915" stAng="11011432" swAng="207529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8672" y="243841"/>
            <a:ext cx="11599455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129" y="882376"/>
            <a:ext cx="9860542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23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277" y="3869635"/>
            <a:ext cx="867424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76">
                <a:solidFill>
                  <a:srgbClr val="FFFFFF"/>
                </a:solidFill>
              </a:defRPr>
            </a:lvl1pPr>
            <a:lvl2pPr marL="452308" indent="0" algn="ctr">
              <a:buNone/>
              <a:defRPr sz="2176"/>
            </a:lvl2pPr>
            <a:lvl3pPr marL="904616" indent="0" algn="ctr">
              <a:buNone/>
              <a:defRPr sz="2176"/>
            </a:lvl3pPr>
            <a:lvl4pPr marL="1356924" indent="0" algn="ctr">
              <a:buNone/>
              <a:defRPr sz="1979"/>
            </a:lvl4pPr>
            <a:lvl5pPr marL="1809232" indent="0" algn="ctr">
              <a:buNone/>
              <a:defRPr sz="1979"/>
            </a:lvl5pPr>
            <a:lvl6pPr marL="2261540" indent="0" algn="ctr">
              <a:buNone/>
              <a:defRPr sz="1979"/>
            </a:lvl6pPr>
            <a:lvl7pPr marL="2713848" indent="0" algn="ctr">
              <a:buNone/>
              <a:defRPr sz="1979"/>
            </a:lvl7pPr>
            <a:lvl8pPr marL="3166156" indent="0" algn="ctr">
              <a:buNone/>
              <a:defRPr sz="1979"/>
            </a:lvl8pPr>
            <a:lvl9pPr marL="3618464" indent="0" algn="ctr">
              <a:buNone/>
              <a:defRPr sz="19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57534" y="3733800"/>
            <a:ext cx="814173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35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1744" y="762000"/>
            <a:ext cx="229928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796" y="762000"/>
            <a:ext cx="735017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5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611" y="1173575"/>
            <a:ext cx="9860542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23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71" y="4154520"/>
            <a:ext cx="8675468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76">
                <a:solidFill>
                  <a:schemeClr val="accent1"/>
                </a:solidFill>
              </a:defRPr>
            </a:lvl1pPr>
            <a:lvl2pPr marL="452308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2pPr>
            <a:lvl3pPr marL="90461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3pPr>
            <a:lvl4pPr marL="1356924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4pPr>
            <a:lvl5pPr marL="1809232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5pPr>
            <a:lvl6pPr marL="226154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6pPr>
            <a:lvl7pPr marL="2713848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7pPr>
            <a:lvl8pPr marL="3166156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8pPr>
            <a:lvl9pPr marL="3618464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60047" y="4020408"/>
            <a:ext cx="814173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5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0796" y="2057399"/>
            <a:ext cx="4704112" cy="4023360"/>
          </a:xfrm>
        </p:spPr>
        <p:txBody>
          <a:bodyPr/>
          <a:lstStyle>
            <a:lvl1pPr>
              <a:defRPr sz="2176"/>
            </a:lvl1pPr>
            <a:lvl2pPr>
              <a:defRPr sz="1979"/>
            </a:lvl2pPr>
            <a:lvl3pPr>
              <a:defRPr sz="1781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692" y="2057400"/>
            <a:ext cx="4704112" cy="4023360"/>
          </a:xfrm>
        </p:spPr>
        <p:txBody>
          <a:bodyPr/>
          <a:lstStyle>
            <a:lvl1pPr>
              <a:defRPr sz="2176"/>
            </a:lvl1pPr>
            <a:lvl2pPr>
              <a:defRPr sz="1979"/>
            </a:lvl2pPr>
            <a:lvl3pPr>
              <a:defRPr sz="1781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796" y="2001511"/>
            <a:ext cx="470411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74" b="1"/>
            </a:lvl1pPr>
            <a:lvl2pPr marL="452308" indent="0">
              <a:buNone/>
              <a:defRPr sz="1979" b="1"/>
            </a:lvl2pPr>
            <a:lvl3pPr marL="904616" indent="0">
              <a:buNone/>
              <a:defRPr sz="1781" b="1"/>
            </a:lvl3pPr>
            <a:lvl4pPr marL="1356924" indent="0">
              <a:buNone/>
              <a:defRPr sz="1583" b="1"/>
            </a:lvl4pPr>
            <a:lvl5pPr marL="1809232" indent="0">
              <a:buNone/>
              <a:defRPr sz="1583" b="1"/>
            </a:lvl5pPr>
            <a:lvl6pPr marL="2261540" indent="0">
              <a:buNone/>
              <a:defRPr sz="1583" b="1"/>
            </a:lvl6pPr>
            <a:lvl7pPr marL="2713848" indent="0">
              <a:buNone/>
              <a:defRPr sz="1583" b="1"/>
            </a:lvl7pPr>
            <a:lvl8pPr marL="3166156" indent="0">
              <a:buNone/>
              <a:defRPr sz="1583" b="1"/>
            </a:lvl8pPr>
            <a:lvl9pPr marL="3618464" indent="0">
              <a:buNone/>
              <a:defRPr sz="1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0796" y="2721483"/>
            <a:ext cx="4704112" cy="3383280"/>
          </a:xfrm>
        </p:spPr>
        <p:txBody>
          <a:bodyPr/>
          <a:lstStyle>
            <a:lvl1pPr>
              <a:defRPr sz="2176"/>
            </a:lvl1pPr>
            <a:lvl2pPr>
              <a:defRPr sz="1979"/>
            </a:lvl2pPr>
            <a:lvl3pPr>
              <a:defRPr sz="1781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236" y="1999032"/>
            <a:ext cx="470411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74" b="1"/>
            </a:lvl1pPr>
            <a:lvl2pPr marL="452308" indent="0">
              <a:buNone/>
              <a:defRPr sz="1979" b="1"/>
            </a:lvl2pPr>
            <a:lvl3pPr marL="904616" indent="0">
              <a:buNone/>
              <a:defRPr sz="1781" b="1"/>
            </a:lvl3pPr>
            <a:lvl4pPr marL="1356924" indent="0">
              <a:buNone/>
              <a:defRPr sz="1583" b="1"/>
            </a:lvl4pPr>
            <a:lvl5pPr marL="1809232" indent="0">
              <a:buNone/>
              <a:defRPr sz="1583" b="1"/>
            </a:lvl5pPr>
            <a:lvl6pPr marL="2261540" indent="0">
              <a:buNone/>
              <a:defRPr sz="1583" b="1"/>
            </a:lvl6pPr>
            <a:lvl7pPr marL="2713848" indent="0">
              <a:buNone/>
              <a:defRPr sz="1583" b="1"/>
            </a:lvl7pPr>
            <a:lvl8pPr marL="3166156" indent="0">
              <a:buNone/>
              <a:defRPr sz="1583" b="1"/>
            </a:lvl8pPr>
            <a:lvl9pPr marL="3618464" indent="0">
              <a:buNone/>
              <a:defRPr sz="1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236" y="2719322"/>
            <a:ext cx="4704112" cy="3383280"/>
          </a:xfrm>
        </p:spPr>
        <p:txBody>
          <a:bodyPr/>
          <a:lstStyle>
            <a:lvl1pPr>
              <a:defRPr sz="2176"/>
            </a:lvl1pPr>
            <a:lvl2pPr>
              <a:defRPr sz="1979"/>
            </a:lvl2pPr>
            <a:lvl3pPr>
              <a:defRPr sz="1781"/>
            </a:lvl3pPr>
            <a:lvl4pPr>
              <a:defRPr sz="1583"/>
            </a:lvl4pPr>
            <a:lvl5pPr>
              <a:defRPr sz="1583"/>
            </a:lvl5pPr>
            <a:lvl6pPr>
              <a:defRPr sz="1583"/>
            </a:lvl6pPr>
            <a:lvl7pPr>
              <a:defRPr sz="1583"/>
            </a:lvl7pPr>
            <a:lvl8pPr>
              <a:defRPr sz="1583"/>
            </a:lvl8pPr>
            <a:lvl9pPr>
              <a:defRPr sz="1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6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796" y="1097280"/>
            <a:ext cx="3889939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5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675" y="1097280"/>
            <a:ext cx="5156430" cy="4663440"/>
          </a:xfrm>
        </p:spPr>
        <p:txBody>
          <a:bodyPr/>
          <a:lstStyle>
            <a:lvl1pPr>
              <a:defRPr sz="3166"/>
            </a:lvl1pPr>
            <a:lvl2pPr>
              <a:defRPr sz="2770"/>
            </a:lvl2pPr>
            <a:lvl3pPr>
              <a:defRPr sz="2374"/>
            </a:lvl3pPr>
            <a:lvl4pPr>
              <a:defRPr sz="1979"/>
            </a:lvl4pPr>
            <a:lvl5pPr>
              <a:defRPr sz="1979"/>
            </a:lvl5pPr>
            <a:lvl6pPr>
              <a:defRPr sz="1979"/>
            </a:lvl6pPr>
            <a:lvl7pPr>
              <a:defRPr sz="1979"/>
            </a:lvl7pPr>
            <a:lvl8pPr>
              <a:defRPr sz="1979"/>
            </a:lvl8pPr>
            <a:lvl9pPr>
              <a:defRPr sz="19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0796" y="2834640"/>
            <a:ext cx="3889939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89"/>
              </a:spcBef>
              <a:buNone/>
              <a:defRPr sz="1682"/>
            </a:lvl1pPr>
            <a:lvl2pPr marL="452308" indent="0">
              <a:buNone/>
              <a:defRPr sz="1187"/>
            </a:lvl2pPr>
            <a:lvl3pPr marL="904616" indent="0">
              <a:buNone/>
              <a:defRPr sz="989"/>
            </a:lvl3pPr>
            <a:lvl4pPr marL="1356924" indent="0">
              <a:buNone/>
              <a:defRPr sz="890"/>
            </a:lvl4pPr>
            <a:lvl5pPr marL="1809232" indent="0">
              <a:buNone/>
              <a:defRPr sz="890"/>
            </a:lvl5pPr>
            <a:lvl6pPr marL="2261540" indent="0">
              <a:buNone/>
              <a:defRPr sz="890"/>
            </a:lvl6pPr>
            <a:lvl7pPr marL="2713848" indent="0">
              <a:buNone/>
              <a:defRPr sz="890"/>
            </a:lvl7pPr>
            <a:lvl8pPr marL="3166156" indent="0">
              <a:buNone/>
              <a:defRPr sz="890"/>
            </a:lvl8pPr>
            <a:lvl9pPr marL="3618464" indent="0">
              <a:buNone/>
              <a:defRPr sz="8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9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796" y="1097280"/>
            <a:ext cx="3889939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5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450" y="1069847"/>
            <a:ext cx="603392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70"/>
            </a:lvl1pPr>
            <a:lvl2pPr marL="452308" indent="0">
              <a:buNone/>
              <a:defRPr sz="2770"/>
            </a:lvl2pPr>
            <a:lvl3pPr marL="904616" indent="0">
              <a:buNone/>
              <a:defRPr sz="2374"/>
            </a:lvl3pPr>
            <a:lvl4pPr marL="1356924" indent="0">
              <a:buNone/>
              <a:defRPr sz="1979"/>
            </a:lvl4pPr>
            <a:lvl5pPr marL="1809232" indent="0">
              <a:buNone/>
              <a:defRPr sz="1979"/>
            </a:lvl5pPr>
            <a:lvl6pPr marL="2261540" indent="0">
              <a:buNone/>
              <a:defRPr sz="1979"/>
            </a:lvl6pPr>
            <a:lvl7pPr marL="2713848" indent="0">
              <a:buNone/>
              <a:defRPr sz="1979"/>
            </a:lvl7pPr>
            <a:lvl8pPr marL="3166156" indent="0">
              <a:buNone/>
              <a:defRPr sz="1979"/>
            </a:lvl8pPr>
            <a:lvl9pPr marL="3618464" indent="0">
              <a:buNone/>
              <a:defRPr sz="197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0796" y="2834640"/>
            <a:ext cx="3889939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89"/>
              </a:spcBef>
              <a:buNone/>
              <a:defRPr sz="1682"/>
            </a:lvl1pPr>
            <a:lvl2pPr marL="452308" indent="0">
              <a:buNone/>
              <a:defRPr sz="1187"/>
            </a:lvl2pPr>
            <a:lvl3pPr marL="904616" indent="0">
              <a:buNone/>
              <a:defRPr sz="989"/>
            </a:lvl3pPr>
            <a:lvl4pPr marL="1356924" indent="0">
              <a:buNone/>
              <a:defRPr sz="890"/>
            </a:lvl4pPr>
            <a:lvl5pPr marL="1809232" indent="0">
              <a:buNone/>
              <a:defRPr sz="890"/>
            </a:lvl5pPr>
            <a:lvl6pPr marL="2261540" indent="0">
              <a:buNone/>
              <a:defRPr sz="890"/>
            </a:lvl6pPr>
            <a:lvl7pPr marL="2713848" indent="0">
              <a:buNone/>
              <a:defRPr sz="890"/>
            </a:lvl7pPr>
            <a:lvl8pPr marL="3166156" indent="0">
              <a:buNone/>
              <a:defRPr sz="890"/>
            </a:lvl8pPr>
            <a:lvl9pPr marL="3618464" indent="0">
              <a:buNone/>
              <a:defRPr sz="8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8672" y="243841"/>
            <a:ext cx="11599455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796" y="609600"/>
            <a:ext cx="977007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796" y="2057400"/>
            <a:ext cx="976745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0792" y="6223829"/>
            <a:ext cx="230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accent1"/>
                </a:solidFill>
              </a:defRPr>
            </a:lvl1pPr>
          </a:lstStyle>
          <a:p>
            <a:fld id="{89EC4B67-47A8-4E18-BDCF-C7C3322CE8CF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6983" y="6223829"/>
            <a:ext cx="4667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9918" y="6223829"/>
            <a:ext cx="16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accent1"/>
                </a:solidFill>
              </a:defRPr>
            </a:lvl1pPr>
          </a:lstStyle>
          <a:p>
            <a:fld id="{440054D3-31EF-46BF-B8A0-EA15C06B3A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04616" rtl="0" eaLnBrk="1" latinLnBrk="0" hangingPunct="1">
        <a:lnSpc>
          <a:spcPct val="90000"/>
        </a:lnSpc>
        <a:spcBef>
          <a:spcPct val="0"/>
        </a:spcBef>
        <a:buNone/>
        <a:defRPr sz="435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6154" indent="-180923" algn="l" defTabSz="904616" rtl="0" eaLnBrk="1" latinLnBrk="0" hangingPunct="1">
        <a:lnSpc>
          <a:spcPct val="90000"/>
        </a:lnSpc>
        <a:spcBef>
          <a:spcPts val="1385"/>
        </a:spcBef>
        <a:buClr>
          <a:schemeClr val="accent1"/>
        </a:buClr>
        <a:buSzPct val="80000"/>
        <a:buFont typeface="Corbel" pitchFamily="34" charset="0"/>
        <a:buChar char="•"/>
        <a:defRPr sz="2176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2308" indent="-180923" algn="l" defTabSz="904616" rtl="0" eaLnBrk="1" latinLnBrk="0" hangingPunct="1">
        <a:lnSpc>
          <a:spcPct val="90000"/>
        </a:lnSpc>
        <a:spcBef>
          <a:spcPts val="198"/>
        </a:spcBef>
        <a:spcAft>
          <a:spcPts val="396"/>
        </a:spcAft>
        <a:buClr>
          <a:schemeClr val="accent1"/>
        </a:buClr>
        <a:buSzPct val="80000"/>
        <a:buFont typeface="Corbel" pitchFamily="34" charset="0"/>
        <a:buChar char="•"/>
        <a:defRPr sz="197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23693" indent="-180923" algn="l" defTabSz="904616" rtl="0" eaLnBrk="1" latinLnBrk="0" hangingPunct="1">
        <a:lnSpc>
          <a:spcPct val="90000"/>
        </a:lnSpc>
        <a:spcBef>
          <a:spcPts val="198"/>
        </a:spcBef>
        <a:spcAft>
          <a:spcPts val="396"/>
        </a:spcAft>
        <a:buClr>
          <a:schemeClr val="accent1"/>
        </a:buClr>
        <a:buSzPct val="80000"/>
        <a:buFont typeface="Corbel" pitchFamily="34" charset="0"/>
        <a:buChar char="•"/>
        <a:defRPr sz="1781" kern="1200">
          <a:solidFill>
            <a:schemeClr val="accent1"/>
          </a:solidFill>
          <a:latin typeface="+mn-lt"/>
          <a:ea typeface="+mn-ea"/>
          <a:cs typeface="+mn-cs"/>
        </a:defRPr>
      </a:lvl3pPr>
      <a:lvl4pPr marL="995078" indent="-180923" algn="l" defTabSz="904616" rtl="0" eaLnBrk="1" latinLnBrk="0" hangingPunct="1">
        <a:lnSpc>
          <a:spcPct val="90000"/>
        </a:lnSpc>
        <a:spcBef>
          <a:spcPts val="198"/>
        </a:spcBef>
        <a:spcAft>
          <a:spcPts val="396"/>
        </a:spcAft>
        <a:buClr>
          <a:schemeClr val="accent1"/>
        </a:buClr>
        <a:buSzPct val="80000"/>
        <a:buFont typeface="Corbel" pitchFamily="34" charset="0"/>
        <a:buChar char="•"/>
        <a:defRPr sz="1583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66462" indent="-180923" algn="l" defTabSz="904616" rtl="0" eaLnBrk="1" latinLnBrk="0" hangingPunct="1">
        <a:lnSpc>
          <a:spcPct val="90000"/>
        </a:lnSpc>
        <a:spcBef>
          <a:spcPts val="198"/>
        </a:spcBef>
        <a:spcAft>
          <a:spcPts val="396"/>
        </a:spcAft>
        <a:buClr>
          <a:schemeClr val="accent1"/>
        </a:buClr>
        <a:buSzPct val="80000"/>
        <a:buFont typeface="Corbel" pitchFamily="34" charset="0"/>
        <a:buChar char="•"/>
        <a:defRPr sz="1583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2880" indent="-226154" algn="l" defTabSz="904616" rtl="0" eaLnBrk="1" latinLnBrk="0" hangingPunct="1">
        <a:lnSpc>
          <a:spcPct val="90000"/>
        </a:lnSpc>
        <a:spcBef>
          <a:spcPts val="198"/>
        </a:spcBef>
        <a:spcAft>
          <a:spcPts val="396"/>
        </a:spcAft>
        <a:buClr>
          <a:schemeClr val="accent1"/>
        </a:buClr>
        <a:buSzPct val="80000"/>
        <a:buFont typeface="Corbel" pitchFamily="34" charset="0"/>
        <a:buChar char="•"/>
        <a:defRPr sz="1583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79670" indent="-226154" algn="l" defTabSz="904616" rtl="0" eaLnBrk="1" latinLnBrk="0" hangingPunct="1">
        <a:lnSpc>
          <a:spcPct val="90000"/>
        </a:lnSpc>
        <a:spcBef>
          <a:spcPts val="198"/>
        </a:spcBef>
        <a:spcAft>
          <a:spcPts val="396"/>
        </a:spcAft>
        <a:buClr>
          <a:schemeClr val="accent1"/>
        </a:buClr>
        <a:buSzPct val="80000"/>
        <a:buFont typeface="Corbel" pitchFamily="34" charset="0"/>
        <a:buChar char="•"/>
        <a:defRPr sz="1583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76460" indent="-226154" algn="l" defTabSz="904616" rtl="0" eaLnBrk="1" latinLnBrk="0" hangingPunct="1">
        <a:lnSpc>
          <a:spcPct val="90000"/>
        </a:lnSpc>
        <a:spcBef>
          <a:spcPts val="198"/>
        </a:spcBef>
        <a:spcAft>
          <a:spcPts val="396"/>
        </a:spcAft>
        <a:buClr>
          <a:schemeClr val="accent1"/>
        </a:buClr>
        <a:buSzPct val="80000"/>
        <a:buFont typeface="Corbel" pitchFamily="34" charset="0"/>
        <a:buChar char="•"/>
        <a:defRPr sz="1583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73250" indent="-226154" algn="l" defTabSz="904616" rtl="0" eaLnBrk="1" latinLnBrk="0" hangingPunct="1">
        <a:lnSpc>
          <a:spcPct val="90000"/>
        </a:lnSpc>
        <a:spcBef>
          <a:spcPts val="198"/>
        </a:spcBef>
        <a:spcAft>
          <a:spcPts val="396"/>
        </a:spcAft>
        <a:buClr>
          <a:schemeClr val="accent1"/>
        </a:buClr>
        <a:buSzPct val="80000"/>
        <a:buFont typeface="Corbel" pitchFamily="34" charset="0"/>
        <a:buChar char="•"/>
        <a:defRPr sz="1583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616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2308" algn="l" defTabSz="904616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4616" algn="l" defTabSz="904616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6924" algn="l" defTabSz="904616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09232" algn="l" defTabSz="904616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1540" algn="l" defTabSz="904616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3848" algn="l" defTabSz="904616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66156" algn="l" defTabSz="904616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18464" algn="l" defTabSz="904616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6%E0%A6%AC%E0%A7%81%E0%A6%B2_%E0%A6%95%E0%A6%BE%E0%A6%B8%E0%A7%87%E0%A6%AE_(%E0%A6%AD%E0%A6%BE%E0%A6%B7%E0%A6%BE_%E0%A6%B8%E0%A7%88%E0%A6%A8%E0%A6%BF%E0%A6%95)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C%E0%A6%BE%E0%A6%82%E0%A6%B2%E0%A6%BE_%E0%A6%AD%E0%A6%BE%E0%A6%B7%E0%A6%BE_%E0%A6%86%E0%A6%A8%E0%A7%8D%E0%A6%A6%E0%A7%8B%E0%A6%B2%E0%A6%A8" TargetMode="External"/><Relationship Id="rId5" Type="http://schemas.openxmlformats.org/officeDocument/2006/relationships/hyperlink" Target="https://bn.wikipedia.org/wiki/%E0%A6%AA%E0%A6%BE%E0%A6%95%E0%A6%BF%E0%A6%B8%E0%A7%8D%E0%A6%A4%E0%A6%BE%E0%A6%A8" TargetMode="External"/><Relationship Id="rId4" Type="http://schemas.openxmlformats.org/officeDocument/2006/relationships/hyperlink" Target="https://bn.wikipedia.org/wiki/%E0%A6%AC%E0%A6%BE%E0%A6%82%E0%A6%B2%E0%A6%BE%E0%A6%A6%E0%A7%87%E0%A6%B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4%E0%A6%AE%E0%A6%A6%E0%A7%8D%E0%A6%A6%E0%A7%81%E0%A6%A8_%E0%A6%AE%E0%A6%9C%E0%A6%B2%E0%A6%BF%E0%A6%B8" TargetMode="External"/><Relationship Id="rId3" Type="http://schemas.openxmlformats.org/officeDocument/2006/relationships/hyperlink" Target="https://bn.wikipedia.org/w/index.php?title=%E0%A6%A4%E0%A6%AE%E0%A6%A6%E0%A7%8D%E0%A6%A6%E0%A7%81%E0%A6%A8_%E0%A6%AE%E0%A6%9C%E0%A6%B2%E0%A6%BF%E0%A6%B8&amp;action=edit&amp;section=1" TargetMode="External"/><Relationship Id="rId7" Type="http://schemas.openxmlformats.org/officeDocument/2006/relationships/hyperlink" Target="https://bn.wikipedia.org/wiki/%E0%A6%A2%E0%A6%BE%E0%A6%95%E0%A6%BE" TargetMode="External"/><Relationship Id="rId12" Type="http://schemas.openxmlformats.org/officeDocument/2006/relationships/hyperlink" Target="https://bn.wikipedia.org/wiki/%E0%A6%AE%E0%A7%81%E0%A6%B8%E0%A6%B2%E0%A6%BF%E0%A6%AE_%E0%A6%B2%E0%A7%80%E0%A6%97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2%E0%A6%BE%E0%A6%95%E0%A6%BE_%E0%A6%AC%E0%A6%BF%E0%A6%B6%E0%A7%8D%E0%A6%AC%E0%A6%AC%E0%A6%BF%E0%A6%A6%E0%A7%8D%E0%A6%AF%E0%A6%BE%E0%A6%B2%E0%A6%AF%E0%A6%BC" TargetMode="External"/><Relationship Id="rId11" Type="http://schemas.openxmlformats.org/officeDocument/2006/relationships/hyperlink" Target="https://bn.wikipedia.org/wiki/%E0%A6%AA%E0%A6%BE%E0%A6%95%E0%A6%BF%E0%A6%B8%E0%A7%8D%E0%A6%A4%E0%A6%BE%E0%A6%A8" TargetMode="External"/><Relationship Id="rId5" Type="http://schemas.openxmlformats.org/officeDocument/2006/relationships/hyperlink" Target="https://bn.wikipedia.org/wiki/%E0%A6%AD%E0%A6%BE%E0%A6%B0%E0%A6%A4_%E0%A6%AC%E0%A6%BF%E0%A6%AD%E0%A6%BE%E0%A6%97" TargetMode="External"/><Relationship Id="rId10" Type="http://schemas.openxmlformats.org/officeDocument/2006/relationships/hyperlink" Target="https://bn.wikipedia.org/w/index.php?title=East_Pakistan_Renaissance_Society&amp;action=edit&amp;redlink=1" TargetMode="External"/><Relationship Id="rId4" Type="http://schemas.openxmlformats.org/officeDocument/2006/relationships/hyperlink" Target="https://bn.wikipedia.org/wiki/%E0%A6%86%E0%A6%AC%E0%A7%81%E0%A6%B2_%E0%A6%95%E0%A6%BE%E0%A6%B8%E0%A7%87%E0%A6%AE_(%E0%A6%AD%E0%A6%BE%E0%A6%B7%E0%A6%BE_%E0%A6%B8%E0%A7%88%E0%A6%A8%E0%A6%BF%E0%A6%95)" TargetMode="External"/><Relationship Id="rId9" Type="http://schemas.openxmlformats.org/officeDocument/2006/relationships/hyperlink" Target="https://bn.wikipedia.org/wiki/%E0%A6%AC%E0%A6%BE%E0%A6%82%E0%A6%B2%E0%A6%BE_%E0%A6%AD%E0%A6%BE%E0%A6%B7%E0%A6%BE_%E0%A6%86%E0%A6%A8%E0%A7%8D%E0%A6%A6%E0%A7%8B%E0%A6%B2%E0%A6%A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bn.wikipedia.org/wiki/%E0%A6%87%E0%A6%B8%E0%A6%B2%E0%A6%BE%E0%A6%AE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86%E0%A6%AC%E0%A7%81%E0%A6%B2_%E0%A6%AE%E0%A6%A8%E0%A6%B8%E0%A7%81%E0%A6%B0_%E0%A6%86%E0%A6%B9%E0%A6%AE%E0%A7%87%E0%A6%A6" TargetMode="External"/><Relationship Id="rId5" Type="http://schemas.openxmlformats.org/officeDocument/2006/relationships/hyperlink" Target="https://bn.wikipedia.org/wiki/%E0%A6%95%E0%A6%BE%E0%A6%9C%E0%A7%80_%E0%A6%AE%E0%A7%8B%E0%A6%A4%E0%A6%BE%E0%A6%B9%E0%A6%BE%E0%A6%B0_%E0%A6%B9%E0%A7%8B%E0%A6%B8%E0%A7%87%E0%A6%A8" TargetMode="External"/><Relationship Id="rId4" Type="http://schemas.openxmlformats.org/officeDocument/2006/relationships/hyperlink" Target="https://bn.wikipedia.org/wiki/%E0%A6%AA%E0%A6%BE%E0%A6%95%E0%A6%BF%E0%A6%B8%E0%A7%8D%E0%A6%A4%E0%A6%BE%E0%A6%A8%E0%A7%87%E0%A6%B0_%E0%A6%B0%E0%A6%BE%E0%A6%B7%E0%A7%8D%E0%A6%9F%E0%A7%8D%E0%A6%B0_%E0%A6%AD%E0%A6%BE%E0%A6%B7%E0%A6%BE_%E0%A6%AC%E0%A6%BE%E0%A6%82%E0%A6%B2%E0%A6%BE_%E0%A6%A8%E0%A6%BE_%E0%A6%89%E0%A6%B0%E0%A7%8D%E0%A6%A6%E0%A7%81?" TargetMode="External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9%E0%A6%B0%E0%A7%8D%E0%A6%A6%E0%A7%81" TargetMode="External"/><Relationship Id="rId7" Type="http://schemas.openxmlformats.org/officeDocument/2006/relationships/hyperlink" Target="https://bn.wikipedia.org/wiki/%E0%A6%87%E0%A6%82%E0%A6%B0%E0%A7%87%E0%A6%9C%E0%A6%B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AA%E0%A6%B6%E0%A7%8D%E0%A6%9A%E0%A6%BF%E0%A6%AE_%E0%A6%AA%E0%A6%BE%E0%A6%95%E0%A6%BF%E0%A6%B8%E0%A7%8D%E0%A6%A4%E0%A6%BE%E0%A6%A8" TargetMode="External"/><Relationship Id="rId5" Type="http://schemas.openxmlformats.org/officeDocument/2006/relationships/hyperlink" Target="https://bn.wikipedia.org/wiki/%E0%A6%AC%E0%A6%BF%E0%A6%A6%E0%A7%8D%E0%A6%AF%E0%A6%BE%E0%A6%B2%E0%A6%AF%E0%A6%BC" TargetMode="External"/><Relationship Id="rId4" Type="http://schemas.openxmlformats.org/officeDocument/2006/relationships/hyperlink" Target="https://bn.wikipedia.org/wiki/%E0%A6%AC%E0%A6%BE%E0%A6%82%E0%A6%B2%E0%A6%BE_%E0%A6%AD%E0%A6%BE%E0%A6%B7%E0%A6%B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0E748-18CF-4C07-A589-6EA9C0E58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" y="228600"/>
            <a:ext cx="1158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2752E-2F61-4919-A212-800BBB9B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28" y="301732"/>
            <a:ext cx="3048264" cy="2050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FFACD-4B60-489E-88B2-8CF390518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04" y="228785"/>
            <a:ext cx="3733800" cy="2133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2A3CC-6007-4B7B-A4ED-11E4E0B1C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12" y="301732"/>
            <a:ext cx="4038600" cy="221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9C28B-4933-4E86-9B71-BDB9E2749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84" y="3588064"/>
            <a:ext cx="3883489" cy="213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744F7-80BB-4D37-933D-E21DA09F0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224" y="3652931"/>
            <a:ext cx="2743200" cy="198137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2B4AC7-FAD5-433E-A2D2-286D3784504E}"/>
              </a:ext>
            </a:extLst>
          </p:cNvPr>
          <p:cNvSpPr/>
          <p:nvPr/>
        </p:nvSpPr>
        <p:spPr>
          <a:xfrm>
            <a:off x="1335924" y="2362570"/>
            <a:ext cx="1680024" cy="9142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0EFDAC-54A7-43CB-AA8C-B27093A94C7D}"/>
              </a:ext>
            </a:extLst>
          </p:cNvPr>
          <p:cNvSpPr/>
          <p:nvPr/>
        </p:nvSpPr>
        <p:spPr>
          <a:xfrm>
            <a:off x="4829292" y="2349375"/>
            <a:ext cx="2054040" cy="9899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6C24F7-D51D-4508-B795-FE0C5D89B92E}"/>
              </a:ext>
            </a:extLst>
          </p:cNvPr>
          <p:cNvSpPr/>
          <p:nvPr/>
        </p:nvSpPr>
        <p:spPr>
          <a:xfrm>
            <a:off x="8696676" y="2514772"/>
            <a:ext cx="2743200" cy="1066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ঞ্জাবি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D3609-1082-4598-B56D-1E008BBC60CA}"/>
              </a:ext>
            </a:extLst>
          </p:cNvPr>
          <p:cNvSpPr/>
          <p:nvPr/>
        </p:nvSpPr>
        <p:spPr>
          <a:xfrm>
            <a:off x="849312" y="5721849"/>
            <a:ext cx="3124200" cy="83441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5192F5-0A64-4D30-9B6F-6093AC5844D5}"/>
              </a:ext>
            </a:extLst>
          </p:cNvPr>
          <p:cNvSpPr/>
          <p:nvPr/>
        </p:nvSpPr>
        <p:spPr>
          <a:xfrm>
            <a:off x="6792912" y="5603847"/>
            <a:ext cx="2438400" cy="9940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</a:p>
        </p:txBody>
      </p:sp>
    </p:spTree>
    <p:extLst>
      <p:ext uri="{BB962C8B-B14F-4D97-AF65-F5344CB8AC3E}">
        <p14:creationId xmlns:p14="http://schemas.microsoft.com/office/powerpoint/2010/main" val="5261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9328A-F380-450C-851E-B99A19FBD913}"/>
              </a:ext>
            </a:extLst>
          </p:cNvPr>
          <p:cNvSpPr/>
          <p:nvPr/>
        </p:nvSpPr>
        <p:spPr>
          <a:xfrm>
            <a:off x="163512" y="259080"/>
            <a:ext cx="11658600" cy="64465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৬.৪০%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সত্বেও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শাসকগো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১৯৪৮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খ্যাগোরিষ্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উপেক্ষা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্ধিজীবি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ৈষম্য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ূলক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সুত্রপাত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784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t="-9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112" y="0"/>
            <a:ext cx="6781800" cy="646330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GB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GB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GB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GB" sz="3600" b="1" dirty="0">
                <a:latin typeface="NikoshBAN" pitchFamily="2" charset="0"/>
                <a:cs typeface="NikoshBAN" pitchFamily="2" charset="0"/>
              </a:rPr>
              <a:t>১৯৪৮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১৯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গর্ভনর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জিন্নাহ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সফরে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। ২১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ময়দানের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জনসভায়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২৪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কার্জন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অুষ্ঠিত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সমাবর্তন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জিন্নাহ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উর্দু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উর্দই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জিন্নাহর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সমাবেশস্থলে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তাৎক্ষণিকভাবে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jinnah-combo-103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2" y="59960"/>
            <a:ext cx="4848199" cy="6403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5101F-DD0B-46B5-AF1F-71D35540F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09" y="228600"/>
            <a:ext cx="5119503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910B38-566F-414E-B892-D4276E4A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" y="228600"/>
            <a:ext cx="6462895" cy="64008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D12F76-87D5-433E-9134-F70A6EE55FD1}"/>
              </a:ext>
            </a:extLst>
          </p:cNvPr>
          <p:cNvSpPr/>
          <p:nvPr/>
        </p:nvSpPr>
        <p:spPr>
          <a:xfrm>
            <a:off x="7707312" y="228600"/>
            <a:ext cx="22098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1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0471257"/>
              </p:ext>
            </p:extLst>
          </p:nvPr>
        </p:nvGraphicFramePr>
        <p:xfrm>
          <a:off x="1154112" y="228600"/>
          <a:ext cx="10134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307012" y="2362200"/>
            <a:ext cx="1828800" cy="14478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4800" b="1" dirty="0">
                <a:latin typeface="NikoshBAN" pitchFamily="2" charset="0"/>
                <a:cs typeface="NikoshBAN" pitchFamily="2" charset="0"/>
              </a:rPr>
              <a:t>তমদ্দুন মজলিস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14ECF-B8FB-4C12-9ECF-9F62612F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14ECF-B8FB-4C12-9ECF-9F62612F449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14ECF-B8FB-4C12-9ECF-9F62612F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BBE14ECF-B8FB-4C12-9ECF-9F62612F4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2171F-AECE-4EBC-B267-2F394C5C3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2171F-AECE-4EBC-B267-2F394C5C333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2171F-AECE-4EBC-B267-2F394C5C3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DF42171F-AECE-4EBC-B267-2F394C5C3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C83E32-6019-441B-A0D1-A5B93D025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C83E32-6019-441B-A0D1-A5B93D025F5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C83E32-6019-441B-A0D1-A5B93D025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86C83E32-6019-441B-A0D1-A5B93D025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5EEE3-1FB7-4403-BC37-C8639ED6C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5EEE3-1FB7-4403-BC37-C8639ED6C1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5EEE3-1FB7-4403-BC37-C8639ED6C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4755EEE3-1FB7-4403-BC37-C8639ED6C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0E776-552D-4E44-B5CE-F7BEE74A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0E776-552D-4E44-B5CE-F7BEE74A356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0E776-552D-4E44-B5CE-F7BEE74A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6A90E776-552D-4E44-B5CE-F7BEE74A3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05D77-D778-45DB-A21D-66265493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05D77-D778-45DB-A21D-66265493ED4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05D77-D778-45DB-A21D-66265493E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C7105D77-D778-45DB-A21D-66265493E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t="-7000" r="-3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712" y="990600"/>
            <a:ext cx="10363200" cy="507831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as-IN" sz="5400" b="1" dirty="0">
                <a:latin typeface="NikoshBAN" pitchFamily="2" charset="0"/>
                <a:cs typeface="NikoshBAN" pitchFamily="2" charset="0"/>
              </a:rPr>
              <a:t>তমদ্দুন মজলিস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 ১৯৪৭ সালে </a:t>
            </a:r>
            <a:r>
              <a:rPr lang="as-IN" sz="5400" dirty="0">
                <a:latin typeface="NikoshBAN" pitchFamily="2" charset="0"/>
                <a:cs typeface="NikoshBAN" pitchFamily="2" charset="0"/>
                <a:hlinkClick r:id="rId3" tooltip="আবুল কাসেম (ভাষা সৈনিক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আবুল কাসেম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 কর্তৃক প্রতিষ্ঠিত </a:t>
            </a:r>
            <a:r>
              <a:rPr lang="as-IN" sz="5400" dirty="0">
                <a:latin typeface="NikoshBAN" pitchFamily="2" charset="0"/>
                <a:cs typeface="NikoshBAN" pitchFamily="2" charset="0"/>
                <a:hlinkClick r:id="rId4" tooltip="বাংলাদেশ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বাংলাদেশের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, (তৎকালীন পূর্ব পাকিস্তান) একটি ইসলামি সাংস্কৃতিক সংগঠন। </a:t>
            </a:r>
            <a:r>
              <a:rPr lang="as-IN" sz="5400" dirty="0">
                <a:latin typeface="NikoshBAN" pitchFamily="2" charset="0"/>
                <a:cs typeface="NikoshBAN" pitchFamily="2" charset="0"/>
                <a:hlinkClick r:id="rId5" tooltip="পাকিস্তান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পাকিস্তান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 প্রতিষ্ঠার পর প্রথম বাংলা ভাষাকে রাষ্ট্রভাষা হিসেবে দাবি তুলে তমদ্দুন মজলিস </a:t>
            </a:r>
            <a:r>
              <a:rPr lang="as-IN" sz="5400" dirty="0">
                <a:latin typeface="NikoshBAN" pitchFamily="2" charset="0"/>
                <a:cs typeface="NikoshBAN" pitchFamily="2" charset="0"/>
                <a:hlinkClick r:id="rId6" tooltip="বাংলা ভাষা আন্দোলন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বাংলা ভাষা আন্দোলন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 শুরু করে।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t="-8000" r="-4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112" y="685800"/>
            <a:ext cx="11201400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itchFamily="2" charset="0"/>
                <a:cs typeface="NikoshBAN" pitchFamily="2" charset="0"/>
              </a:rPr>
              <a:t>প্রতিষ্ঠা ও আদর্শগত পটভূমি[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3" tooltip="অনুচ্ছেদ সম্পাদনা: প্রতিষ্ঠা ও আদর্শগত পটভূমি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সম্পাদনা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]</a:t>
            </a:r>
          </a:p>
          <a:p>
            <a:pPr algn="just"/>
            <a:r>
              <a:rPr lang="as-IN" sz="3600" b="1" dirty="0">
                <a:latin typeface="NikoshBAN" pitchFamily="2" charset="0"/>
                <a:cs typeface="NikoshBAN" pitchFamily="2" charset="0"/>
              </a:rPr>
              <a:t>তমদ্দুন মজলিসের প্রতিষ্ঠাতা 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4" tooltip="আবুল কাসেম (ভাষা সৈনিক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প্রিন্সিপাল আবুল কাসেম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। 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5" tooltip="ভারত বিভাগ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ভারত বিভাগের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পরপরই ১৯৪৭ সালের পহেলা সেপ্টেম্বরে 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6" tooltip="ঢাকা বিশ্ববিদ্যালয়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ঢাকা বিশ্ববিদ্যালয়ের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পদার্থবিজ্ঞান বিভাগের অধ্যাপক আবুল কাসেম 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7" tooltip="ঢাক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ঢাকায়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তমদ্দুন মজলিস প্রতিষ্ঠা করেন।</a:t>
            </a:r>
            <a:r>
              <a:rPr lang="as-IN" sz="3600" b="1" baseline="30000" dirty="0">
                <a:latin typeface="NikoshBAN" pitchFamily="2" charset="0"/>
                <a:cs typeface="NikoshBAN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[২]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প্রথমদিকে সংগঠনটি বেশ সক্রিয় ছিল,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9" tooltip="বাংলা ভাষা আন্দোলন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বাংলা ভাষা আন্দোলনে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সংগঠনটি গুরুত্বপূর্ণ ভূমিকা রাখে। এই সংগঠনের সদস্যগণ 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10" tooltip="East Pakistan Renaissance Society (পাতার অস্তিত্ব নেই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পূর্ব পাকিস্তান নবজাগরণ সমাজের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ধ্যান ধারণা দ্বারা ব্যাপকভাবে প্রভাবিত হয়েছিল। দেশবিভাগের পর সংগঠনটি বুঝতে পেরেছিল যে 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11" tooltip="পাকিস্তান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পাকিস্তান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সরকার সেই আদর্শ দ্বারা পরিচালিত হচ্ছিল না যার প্রতিশ্রুতি দেয়া হয়েছিল। এই কারণে তমদ্দুন মজলিস 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12" tooltip="মুসলিম লীগ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মুসলিম লীগ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থেকে আলাদা হয়ে যায়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2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1112" y="39469"/>
            <a:ext cx="4828566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বাংলা ভাষা আন্দোলনে সম্পৃক্ততা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913" y="3810000"/>
            <a:ext cx="5715000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latin typeface="NikoshBAN" pitchFamily="2" charset="0"/>
                <a:cs typeface="NikoshBAN" pitchFamily="2" charset="0"/>
              </a:rPr>
              <a:t> তমদ্দুন মজলিসের উদ্দেশ্য ছিল পাকিস্তান নামক নতুন রাষ্ট্রের মানুষের </a:t>
            </a:r>
            <a:r>
              <a:rPr lang="as-IN" sz="3200" b="1" dirty="0">
                <a:latin typeface="NikoshBAN" pitchFamily="2" charset="0"/>
                <a:cs typeface="NikoshBAN" pitchFamily="2" charset="0"/>
                <a:hlinkClick r:id="rId3" tooltip="ইসলাম"/>
              </a:rPr>
              <a:t>ইসলামিক চেতনা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 শক্তিশালী করা, কিন্তুভাষা আন্দোলনে এই ধর্মভিত্তিক সংগঠনটির সাহসী ভূমিকার জন্য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7111" y="3810000"/>
            <a:ext cx="5715001" cy="2677656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 ১৯৪৭ সালের ১৫ সেপ্টেম্বরে তমদ্দুন মজলিস একটি পুস্তিকা প্রকাশ করে যার নাম ছিল </a:t>
            </a:r>
            <a:r>
              <a:rPr lang="as-IN" sz="2800" b="1" dirty="0">
                <a:latin typeface="NikoshBAN" pitchFamily="2" charset="0"/>
                <a:cs typeface="NikoshBAN" pitchFamily="2" charset="0"/>
                <a:hlinkClick r:id="rId4" tooltip="পাকিস্তানের রাষ্ট্র ভাষা বাংলা না উর্দু?"/>
              </a:rPr>
              <a:t>পাকিস্তানের রাষ্ট্র ভাষা বাংলা না উর্দু?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 এই পুস্তিকার লেখক </a:t>
            </a:r>
            <a:r>
              <a:rPr lang="as-IN" sz="2800" b="1" dirty="0">
                <a:latin typeface="NikoshBAN" pitchFamily="2" charset="0"/>
                <a:cs typeface="NikoshBAN" pitchFamily="2" charset="0"/>
                <a:hlinkClick r:id="rId5" tooltip="কাজী মোতাহার হোসেন"/>
              </a:rPr>
              <a:t>কাজী মোতাহার হোসেন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, </a:t>
            </a:r>
            <a:r>
              <a:rPr lang="as-IN" sz="2800" b="1" dirty="0">
                <a:latin typeface="NikoshBAN" pitchFamily="2" charset="0"/>
                <a:cs typeface="NikoshBAN" pitchFamily="2" charset="0"/>
                <a:hlinkClick r:id="rId6" tooltip="আবুল মনসুর আহমেদ"/>
              </a:rPr>
              <a:t>আবুল মনসুর আহমেদ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 এবং অধ্যাপক আবুল কাসেম (তমদ্দুন মজলিসের সাধারণ সম্পাদক) 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2067" y="655320"/>
            <a:ext cx="5410200" cy="2743200"/>
            <a:chOff x="2982912" y="990600"/>
            <a:chExt cx="7707312" cy="3124200"/>
          </a:xfrm>
        </p:grpSpPr>
        <p:pic>
          <p:nvPicPr>
            <p:cNvPr id="6" name="Picture 5" descr="images (5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2912" y="990600"/>
              <a:ext cx="2637644" cy="3124200"/>
            </a:xfrm>
            <a:prstGeom prst="rect">
              <a:avLst/>
            </a:prstGeom>
          </p:spPr>
        </p:pic>
        <p:pic>
          <p:nvPicPr>
            <p:cNvPr id="7" name="Picture 6" descr="214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4414" y="990600"/>
              <a:ext cx="5285810" cy="2971800"/>
            </a:xfrm>
            <a:prstGeom prst="rect">
              <a:avLst/>
            </a:prstGeom>
          </p:spPr>
        </p:pic>
      </p:grpSp>
      <p:pic>
        <p:nvPicPr>
          <p:cNvPr id="9" name="Picture 8" descr="1456103920.jpg"/>
          <p:cNvPicPr>
            <a:picLocks noChangeAspect="1"/>
          </p:cNvPicPr>
          <p:nvPr/>
        </p:nvPicPr>
        <p:blipFill>
          <a:blip r:embed="rId9"/>
          <a:srcRect l="4000" r="10667"/>
          <a:stretch>
            <a:fillRect/>
          </a:stretch>
        </p:blipFill>
        <p:spPr>
          <a:xfrm>
            <a:off x="6640512" y="751344"/>
            <a:ext cx="4876800" cy="267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35168" y="2557204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পু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স্তিকাটিতে অধ্যাপক আবুল কাসেম কিছুসংক্ষিপ্ত প্রস্তাবনা তুলে ধরেন যার মূল কথা নিম্নরূপঃ</a:t>
            </a:r>
          </a:p>
          <a:p>
            <a:pPr algn="just"/>
            <a:r>
              <a:rPr lang="as-IN" sz="4000" b="1" dirty="0">
                <a:latin typeface="NikoshBAN" pitchFamily="2" charset="0"/>
                <a:cs typeface="NikoshBAN" pitchFamily="2" charset="0"/>
              </a:rPr>
              <a:t>বাংলা হবেঃ</a:t>
            </a:r>
          </a:p>
          <a:p>
            <a:pPr lvl="1" algn="just"/>
            <a:r>
              <a:rPr lang="en-GB" sz="4000" b="1" dirty="0">
                <a:latin typeface="NikoshBAN" pitchFamily="2" charset="0"/>
                <a:cs typeface="NikoshBAN" pitchFamily="2" charset="0"/>
              </a:rPr>
              <a:t>১.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পূর্ব-পাকিস্তানে তথ্য আদান-প্রদানের মাধ্যম;</a:t>
            </a:r>
          </a:p>
          <a:p>
            <a:pPr lvl="1" algn="just"/>
            <a:r>
              <a:rPr lang="en-GB" sz="4000" b="1" dirty="0">
                <a:latin typeface="NikoshBAN" pitchFamily="2" charset="0"/>
                <a:cs typeface="NikoshBAN" pitchFamily="2" charset="0"/>
              </a:rPr>
              <a:t>২.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পূর্ব-পাকিস্তানের আদালতের ভাষা; এবং</a:t>
            </a:r>
          </a:p>
          <a:p>
            <a:pPr lvl="1" algn="just"/>
            <a:r>
              <a:rPr lang="en-GB" sz="4000" b="1" dirty="0">
                <a:latin typeface="NikoshBAN" pitchFamily="2" charset="0"/>
                <a:cs typeface="NikoshBAN" pitchFamily="2" charset="0"/>
              </a:rPr>
              <a:t>৩.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পূর্ব-পাকিস্তানের দাপ্তরিক ভাষা।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10000" r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12" y="443091"/>
            <a:ext cx="11517313" cy="6186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3" tooltip="উর্দ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2.উ</a:t>
            </a:r>
            <a:r>
              <a:rPr lang="as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3" tooltip="উর্দ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র্দু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এবং </a:t>
            </a:r>
            <a:r>
              <a:rPr lang="as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4" tooltip="বাংলা ভাষ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বাংলা ভাষা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হবে পাকিস্তানের কেন্দ্রীয় সরকারের দাপ্তরিক ভাষা।</a:t>
            </a:r>
          </a:p>
          <a:p>
            <a:pPr algn="just"/>
            <a:r>
              <a:rPr lang="en-GB" sz="3600" b="1" dirty="0">
                <a:latin typeface="NikoshBAN" pitchFamily="2" charset="0"/>
                <a:cs typeface="NikoshBAN" pitchFamily="2" charset="0"/>
              </a:rPr>
              <a:t>3.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পূর্ব-পাকিস্তানে শিক্ষার প্রধান মাধ্যম হবে বাংলা ভাষা; যা সব শ্রেণীর মানুষ শিখবে;</a:t>
            </a:r>
          </a:p>
          <a:p>
            <a:pPr lvl="1" algn="just"/>
            <a:r>
              <a:rPr lang="en-GB" sz="3600" b="1" dirty="0">
                <a:latin typeface="NikoshBAN" pitchFamily="2" charset="0"/>
                <a:cs typeface="NikoshBAN" pitchFamily="2" charset="0"/>
              </a:rPr>
              <a:t>1.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উর্দুপূর্ব-পাকিস্তানের দ্বিতীয় ভাষা বা আন্তঃ-প্রাদেশিক ভাষা হিসেবে গণ্য হতে পারে, যা সেই সমস্ত মানুষকে শেখানো হবে যারা কাজ করবে। পূর্ব-পাকিস্তানের মোট জনসংখ্যার মাত্র ৫% থেকে ১০% মানুষ উর্দুশিখলেই যথেষ্ট।মাধ্যমিক পর্যায়ের 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5" tooltip="বিদ্যালয়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বিদ্যা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6" tooltip="পশ্চিম পাকিস্তান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পশ্চিম পাকিস্তানে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5" tooltip="বিদ্যালয়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লয়গুলোতে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উপরের দিকের শ্রেণীতে উর্দুশেখানো যেতে পারে;এবং</a:t>
            </a:r>
          </a:p>
          <a:p>
            <a:pPr lvl="1" algn="just"/>
            <a:r>
              <a:rPr lang="en-GB" sz="3600" b="1" dirty="0">
                <a:latin typeface="NikoshBAN" pitchFamily="2" charset="0"/>
                <a:cs typeface="NikoshBAN" pitchFamily="2" charset="0"/>
                <a:hlinkClick r:id="rId7" tooltip="ইংরেজি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</a:t>
            </a:r>
            <a:r>
              <a:rPr lang="as-IN" sz="3600" b="1" dirty="0">
                <a:latin typeface="NikoshBAN" pitchFamily="2" charset="0"/>
                <a:cs typeface="NikoshBAN" pitchFamily="2" charset="0"/>
                <a:hlinkClick r:id="rId7" tooltip="ইংরেজি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ইংরেজি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 হবে পূর্ব-পাকিস্তানের তৃতীয় অথবা আন্তর্জাতিক ভাষা।</a:t>
            </a:r>
          </a:p>
          <a:p>
            <a:pPr algn="just"/>
            <a:r>
              <a:rPr lang="en-GB" sz="3600" b="1" dirty="0">
                <a:latin typeface="NikoshBAN" pitchFamily="2" charset="0"/>
                <a:cs typeface="NikoshBAN" pitchFamily="2" charset="0"/>
              </a:rPr>
              <a:t>4.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কয়েক বছরের জন্য ইংরেজি ও বাংলা উভয়েই পূর্ব-পাকিস্তানের দাপ্তরিক ভাষা হিসেবে ব্যবহার হবে।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t="-8000" r="-3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29" y="1447800"/>
            <a:ext cx="11582400" cy="440120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ikoshBAN" pitchFamily="2" charset="0"/>
                <a:cs typeface="NikoshBAN" pitchFamily="2" charset="0"/>
              </a:rPr>
              <a:t>1948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23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ফেব্রুয়ারিতে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করাচিতে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গণপরিষদের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উর্দুতে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কংগ্রেস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কুমিল্লার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ধীরেন্দ্রনাথ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মাতৃভাষার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উদ্দেশ্যে1948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2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রাঝনৈতিক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যুবসংগঠন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মিলিতভাবে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আলমকে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আহবায়ক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‘‘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’’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8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11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ধর্মঘট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 ‘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চা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‘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রাজপথে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আক্রমনে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আহত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8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প্রতিবাদে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12-15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ঢাকাসহ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ধর্মঘট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মুখ্যমন্ত্রী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নাজিমুদ্দীন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8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সংবরিত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081" y="533400"/>
            <a:ext cx="11582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বিস্তার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4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" y="1600198"/>
            <a:ext cx="4495800" cy="5029203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F0FD3-052D-4372-8F7D-950BF3865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11" y="1600199"/>
            <a:ext cx="7086601" cy="5029201"/>
          </a:xfrm>
          <a:prstGeom prst="rect">
            <a:avLst/>
          </a:prstGeom>
        </p:spPr>
      </p:pic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37A3203-7352-4FBE-B6C3-AF5308176623}"/>
              </a:ext>
            </a:extLst>
          </p:cNvPr>
          <p:cNvSpPr/>
          <p:nvPr/>
        </p:nvSpPr>
        <p:spPr>
          <a:xfrm>
            <a:off x="239712" y="304800"/>
            <a:ext cx="11582401" cy="1295398"/>
          </a:xfrm>
          <a:prstGeom prst="round2Same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শুভেচ্</a:t>
            </a:r>
            <a:r>
              <a:rPr lang="as-IN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ছ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া                                             </a:t>
            </a:r>
            <a:r>
              <a:rPr lang="as-IN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স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্</a:t>
            </a:r>
            <a:r>
              <a:rPr lang="as-IN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ব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া</a:t>
            </a:r>
            <a:r>
              <a:rPr lang="as-IN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গ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ত</a:t>
            </a:r>
            <a:r>
              <a:rPr lang="as-IN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ম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712" y="381000"/>
            <a:ext cx="11582400" cy="1200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ব্যপক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রূপলাভ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সারাদেশব্যাপী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77" y="2033000"/>
            <a:ext cx="1502672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55353" y="4229074"/>
            <a:ext cx="1606464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সালাম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ttp://muktoblog.net/media/img/1297333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668" y="2033000"/>
            <a:ext cx="149297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2173" y="4229074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বরকত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425" y="2026032"/>
            <a:ext cx="1492977" cy="190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2686" y="4229074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রফিক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182" y="2034776"/>
            <a:ext cx="1458341" cy="190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61615" y="4229073"/>
            <a:ext cx="1602483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শফিউর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312" y="2026032"/>
            <a:ext cx="1517735" cy="192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850311" y="4229073"/>
            <a:ext cx="1622716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712" y="5207144"/>
            <a:ext cx="11582400" cy="107721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জাতীয়তাবাদী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ফলশ্রুতিতে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প্রাণপ্রিয়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49A4AA-631C-4306-BCD8-CFDAFCAE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1" y="1395251"/>
            <a:ext cx="4876803" cy="5234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8F76C2-6879-47E7-807E-3FCA9C0205BF}"/>
              </a:ext>
            </a:extLst>
          </p:cNvPr>
          <p:cNvSpPr/>
          <p:nvPr/>
        </p:nvSpPr>
        <p:spPr>
          <a:xfrm>
            <a:off x="239711" y="1395251"/>
            <a:ext cx="6705599" cy="5234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১-ভাষার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২-ভাষা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4F0C76-27A3-481B-982F-E3A5B4CBCBD7}"/>
              </a:ext>
            </a:extLst>
          </p:cNvPr>
          <p:cNvSpPr/>
          <p:nvPr/>
        </p:nvSpPr>
        <p:spPr>
          <a:xfrm>
            <a:off x="239710" y="228600"/>
            <a:ext cx="11582404" cy="123443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7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392112" y="304800"/>
            <a:ext cx="11277600" cy="1143000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5BCDA-4574-4F69-94F2-6C6AD7A7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2813150"/>
            <a:ext cx="11277600" cy="37400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98F403-2F98-4309-ADDE-0FD13A1164D4}"/>
              </a:ext>
            </a:extLst>
          </p:cNvPr>
          <p:cNvSpPr/>
          <p:nvPr/>
        </p:nvSpPr>
        <p:spPr>
          <a:xfrm>
            <a:off x="392112" y="1447800"/>
            <a:ext cx="11277600" cy="1365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7000" r="-1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211137" y="4944256"/>
            <a:ext cx="11639549" cy="1219200"/>
          </a:xfrm>
          <a:prstGeom prst="snip2DiagRect">
            <a:avLst/>
          </a:prstGeom>
          <a:solidFill>
            <a:srgbClr val="00B0F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জান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।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98BA9-310B-487A-99B5-50FC0DD50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" y="228600"/>
            <a:ext cx="5819775" cy="4715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563166-9129-4F95-B3DF-95EF07FDF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11" y="228600"/>
            <a:ext cx="5819775" cy="47156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D7C9EF-34C4-436C-B324-B7E490F2EE21}"/>
              </a:ext>
            </a:extLst>
          </p:cNvPr>
          <p:cNvSpPr/>
          <p:nvPr/>
        </p:nvSpPr>
        <p:spPr>
          <a:xfrm>
            <a:off x="4887912" y="304800"/>
            <a:ext cx="2590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7000" r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289A43-A7AE-4B14-8F3F-62E7BEBAF9A9}"/>
              </a:ext>
            </a:extLst>
          </p:cNvPr>
          <p:cNvSpPr/>
          <p:nvPr/>
        </p:nvSpPr>
        <p:spPr>
          <a:xfrm>
            <a:off x="205101" y="2209800"/>
            <a:ext cx="11617010" cy="4433668"/>
          </a:xfrm>
          <a:prstGeom prst="roundRect">
            <a:avLst/>
          </a:prstGeom>
          <a:solidFill>
            <a:srgbClr val="C00000"/>
          </a:solidFill>
          <a:ln w="15875" cap="flat" cmpd="sng" algn="ctr">
            <a:solidFill>
              <a:srgbClr val="BD582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১-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াষা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আন্দোলন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শহীদ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২-একজন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বাঙালি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হিসেবে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াষার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৩-আন্ত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্জাতিক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মাত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াষা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হিসেবে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ূ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র।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C5F902-1ADB-4BB2-81C0-D1C6D2D8080E}"/>
              </a:ext>
            </a:extLst>
          </p:cNvPr>
          <p:cNvSpPr/>
          <p:nvPr/>
        </p:nvSpPr>
        <p:spPr>
          <a:xfrm>
            <a:off x="205102" y="167640"/>
            <a:ext cx="11617010" cy="2042160"/>
          </a:xfrm>
          <a:prstGeom prst="rect">
            <a:avLst/>
          </a:prstGeom>
          <a:solidFill>
            <a:schemeClr val="accent3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ূ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t="-5000" r="-2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9714" y="533400"/>
            <a:ext cx="4805936" cy="6096000"/>
            <a:chOff x="-8584793" y="193099"/>
            <a:chExt cx="9345420" cy="6087986"/>
          </a:xfrm>
        </p:grpSpPr>
        <p:pic>
          <p:nvPicPr>
            <p:cNvPr id="2" name="Picture 1" descr="u105316_600632_47191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584793" y="193099"/>
              <a:ext cx="9345420" cy="1439299"/>
            </a:xfrm>
            <a:prstGeom prst="rect">
              <a:avLst/>
            </a:prstGeom>
          </p:spPr>
        </p:pic>
        <p:pic>
          <p:nvPicPr>
            <p:cNvPr id="3" name="Picture 2" descr="michowdhury-1487640033-8fa3adc_xlarg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584793" y="1705522"/>
              <a:ext cx="9345417" cy="45755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C735A6C-E9CA-4B6D-A9B7-1E5FCE77F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49" y="304800"/>
            <a:ext cx="6776463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6000" r="-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712" y="1600200"/>
            <a:ext cx="6172200" cy="502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জাকির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বিনোদপুর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দিগ্রি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মুহম্মাদপুর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মোবাইল-০১৭২৪০৫৬৬৯৬ </a:t>
            </a:r>
            <a:endParaRPr lang="en-GB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C8F04-358E-4D00-9521-E2E0E59E9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12" y="228600"/>
            <a:ext cx="5383848" cy="6400800"/>
          </a:xfrm>
          <a:prstGeom prst="rect">
            <a:avLst/>
          </a:prstGeom>
        </p:spPr>
      </p:pic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DF9AA5E-2D85-46A4-98D0-438500271123}"/>
              </a:ext>
            </a:extLst>
          </p:cNvPr>
          <p:cNvSpPr/>
          <p:nvPr/>
        </p:nvSpPr>
        <p:spPr>
          <a:xfrm>
            <a:off x="239712" y="228600"/>
            <a:ext cx="6172200" cy="1371600"/>
          </a:xfrm>
          <a:prstGeom prst="round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7000" r="-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860" y="228600"/>
            <a:ext cx="6248400" cy="144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12" y="1676400"/>
            <a:ext cx="6248400" cy="49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GB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         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GB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       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পাঠশিরোনাম-বাংলার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en-GB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আমল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] </a:t>
            </a:r>
          </a:p>
          <a:p>
            <a:pPr algn="ctr"/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পাঠ্যাংশ-ভাষা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256C2-E102-437E-9408-0E7B114F2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12" y="228600"/>
            <a:ext cx="5454052" cy="640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9CB520-4D49-4A0A-884C-3A435434095E}"/>
              </a:ext>
            </a:extLst>
          </p:cNvPr>
          <p:cNvSpPr/>
          <p:nvPr/>
        </p:nvSpPr>
        <p:spPr>
          <a:xfrm>
            <a:off x="239712" y="1828800"/>
            <a:ext cx="11582400" cy="4800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E71A203-DF0C-4264-BC79-67B2AE2D94FB}"/>
              </a:ext>
            </a:extLst>
          </p:cNvPr>
          <p:cNvSpPr/>
          <p:nvPr/>
        </p:nvSpPr>
        <p:spPr>
          <a:xfrm>
            <a:off x="239712" y="228600"/>
            <a:ext cx="11582400" cy="2286000"/>
          </a:xfrm>
          <a:prstGeom prst="round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আ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04FD19-9E26-46FA-B61F-2D3C6E53EC44}"/>
              </a:ext>
            </a:extLst>
          </p:cNvPr>
          <p:cNvSpPr/>
          <p:nvPr/>
        </p:nvSpPr>
        <p:spPr>
          <a:xfrm>
            <a:off x="239712" y="152400"/>
            <a:ext cx="11582400" cy="640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১৯৫২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081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12" y="335280"/>
            <a:ext cx="5486400" cy="560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336518"/>
            <a:ext cx="5486400" cy="572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4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54512" y="3886200"/>
            <a:ext cx="3657600" cy="2590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GB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GB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Background of the Language Movement</a:t>
            </a:r>
            <a:endParaRPr lang="en-GB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4991100" cy="2971800"/>
            <a:chOff x="0" y="0"/>
            <a:chExt cx="4991100" cy="2971800"/>
          </a:xfrm>
        </p:grpSpPr>
        <p:sp>
          <p:nvSpPr>
            <p:cNvPr id="5" name="Round Single Corner Rectangle 4"/>
            <p:cNvSpPr/>
            <p:nvPr/>
          </p:nvSpPr>
          <p:spPr>
            <a:xfrm rot="16200000">
              <a:off x="1009650" y="-1009650"/>
              <a:ext cx="2971800" cy="4991100"/>
            </a:xfrm>
            <a:prstGeom prst="round1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 Single Corner Rectangle 4"/>
            <p:cNvSpPr/>
            <p:nvPr/>
          </p:nvSpPr>
          <p:spPr>
            <a:xfrm rot="21600000">
              <a:off x="0" y="0"/>
              <a:ext cx="4991100" cy="222885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21312" y="228600"/>
            <a:ext cx="5791200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বস্তুত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অভ্যুদয়ের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ব্যপক,তীব্র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তাৎপর্যপূর্ণ</a:t>
            </a:r>
            <a:endParaRPr lang="en-GB" sz="3200" dirty="0"/>
          </a:p>
        </p:txBody>
      </p:sp>
      <p:sp>
        <p:nvSpPr>
          <p:cNvPr id="14" name="Right Arrow 13"/>
          <p:cNvSpPr/>
          <p:nvPr/>
        </p:nvSpPr>
        <p:spPr>
          <a:xfrm rot="17175698">
            <a:off x="6806696" y="3383831"/>
            <a:ext cx="904838" cy="5110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459412" y="553559"/>
            <a:ext cx="57150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জাতীয়তাবাদী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স্বাধিকার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দাবির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মন্ত্রে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উজ্জীবিত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589344" y="812472"/>
            <a:ext cx="56388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চেতনাই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3200" dirty="0"/>
          </a:p>
        </p:txBody>
      </p:sp>
      <p:sp>
        <p:nvSpPr>
          <p:cNvPr id="19" name="Right Arrow 18"/>
          <p:cNvSpPr/>
          <p:nvPr/>
        </p:nvSpPr>
        <p:spPr>
          <a:xfrm rot="13319017">
            <a:off x="2242491" y="3461081"/>
            <a:ext cx="2608131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268412" y="3755456"/>
            <a:ext cx="952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পাকিস্তানি শাসনামলে (১৯৪৭-১৯৭১ খ্রিষ্টাব্দ) তৎকালীন পূর্ব-পাকিস্তানের রাষ্ট্রভাষা হিসেবে বাংলা ভাষার স্বীকৃতি লাভের জন্য যে আন্দোলন সংঘটিত হয়েছিল, সেই আন্দোলনকেই 'বাংলা ভাষা-আন্দোলন' হিসেবে বিবেচনা করা হয়। .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0985" y="5288659"/>
            <a:ext cx="93726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NikoshBAN" pitchFamily="2" charset="0"/>
                <a:cs typeface="NikoshBAN" pitchFamily="2" charset="0"/>
              </a:rPr>
              <a:t>১৯৪৭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পরপরই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– এ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বিতর্ক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বহুভাষী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912" y="533400"/>
            <a:ext cx="10668000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3600" dirty="0" err="1"/>
              <a:t>পাকিস্তানে</a:t>
            </a:r>
            <a:r>
              <a:rPr lang="en-GB" sz="3600" dirty="0"/>
              <a:t> </a:t>
            </a:r>
            <a:r>
              <a:rPr lang="en-GB" sz="3600" dirty="0" err="1"/>
              <a:t>রাষ্ট্রভাষা</a:t>
            </a:r>
            <a:r>
              <a:rPr lang="en-GB" sz="3600" dirty="0"/>
              <a:t> </a:t>
            </a:r>
            <a:r>
              <a:rPr lang="en-GB" sz="3600" dirty="0" err="1"/>
              <a:t>বিতর্ক,ভাষা</a:t>
            </a:r>
            <a:r>
              <a:rPr lang="en-GB" sz="3600" dirty="0"/>
              <a:t> </a:t>
            </a:r>
            <a:r>
              <a:rPr lang="en-GB" sz="3600" dirty="0" err="1"/>
              <a:t>আন্দোলনের</a:t>
            </a:r>
            <a:r>
              <a:rPr lang="en-GB" sz="3600" dirty="0"/>
              <a:t> </a:t>
            </a:r>
            <a:r>
              <a:rPr lang="en-GB" sz="3600" dirty="0" err="1"/>
              <a:t>সূত্রপাত</a:t>
            </a:r>
            <a:endParaRPr lang="en-GB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82712" y="1828800"/>
            <a:ext cx="9525000" cy="3200400"/>
            <a:chOff x="3440112" y="1219200"/>
            <a:chExt cx="4597400" cy="2895600"/>
          </a:xfrm>
        </p:grpSpPr>
        <p:pic>
          <p:nvPicPr>
            <p:cNvPr id="7" name="Picture 6" descr="149382556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6312" y="1219200"/>
              <a:ext cx="4521200" cy="2705100"/>
            </a:xfrm>
            <a:prstGeom prst="rect">
              <a:avLst/>
            </a:prstGeom>
          </p:spPr>
        </p:pic>
        <p:pic>
          <p:nvPicPr>
            <p:cNvPr id="8" name="Picture 7" descr="download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0112" y="1371600"/>
              <a:ext cx="3124200" cy="2743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2519</TotalTime>
  <Words>953</Words>
  <Application>Microsoft Office PowerPoint</Application>
  <PresentationFormat>Custom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 Light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JAKIR-MAGURA</dc:creator>
  <cp:lastModifiedBy>Zakir</cp:lastModifiedBy>
  <cp:revision>187</cp:revision>
  <dcterms:created xsi:type="dcterms:W3CDTF">2019-10-27T03:37:12Z</dcterms:created>
  <dcterms:modified xsi:type="dcterms:W3CDTF">2020-06-10T06:57:17Z</dcterms:modified>
</cp:coreProperties>
</file>