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311" r:id="rId3"/>
    <p:sldId id="256" r:id="rId4"/>
    <p:sldId id="257" r:id="rId5"/>
    <p:sldId id="258" r:id="rId6"/>
    <p:sldId id="307" r:id="rId7"/>
    <p:sldId id="260" r:id="rId8"/>
    <p:sldId id="261" r:id="rId9"/>
    <p:sldId id="262" r:id="rId10"/>
    <p:sldId id="263" r:id="rId11"/>
    <p:sldId id="295" r:id="rId12"/>
    <p:sldId id="296" r:id="rId13"/>
    <p:sldId id="297" r:id="rId14"/>
    <p:sldId id="298" r:id="rId15"/>
    <p:sldId id="299" r:id="rId16"/>
    <p:sldId id="300" r:id="rId17"/>
    <p:sldId id="273" r:id="rId18"/>
    <p:sldId id="306" r:id="rId19"/>
    <p:sldId id="264" r:id="rId20"/>
    <p:sldId id="265" r:id="rId21"/>
    <p:sldId id="266" r:id="rId22"/>
    <p:sldId id="267" r:id="rId23"/>
    <p:sldId id="268" r:id="rId24"/>
    <p:sldId id="269" r:id="rId25"/>
    <p:sldId id="271" r:id="rId26"/>
    <p:sldId id="302" r:id="rId27"/>
    <p:sldId id="304" r:id="rId28"/>
    <p:sldId id="277" r:id="rId29"/>
    <p:sldId id="279" r:id="rId30"/>
    <p:sldId id="276" r:id="rId31"/>
    <p:sldId id="281" r:id="rId32"/>
    <p:sldId id="282" r:id="rId33"/>
    <p:sldId id="310" r:id="rId34"/>
    <p:sldId id="270" r:id="rId35"/>
    <p:sldId id="308" r:id="rId36"/>
    <p:sldId id="275"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snapToGrid="0">
      <p:cViewPr varScale="1">
        <p:scale>
          <a:sx n="68" d="100"/>
          <a:sy n="68" d="100"/>
        </p:scale>
        <p:origin x="7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155F9-5C32-4CEA-AE7E-F1F296191C96}" type="datetimeFigureOut">
              <a:rPr lang="en-GB" smtClean="0"/>
              <a:t>12/06/2020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52228D-E098-4A98-B20A-515C9E61B8A8}" type="slidenum">
              <a:rPr lang="en-GB" smtClean="0"/>
              <a:t>‹#›</a:t>
            </a:fld>
            <a:endParaRPr lang="en-GB"/>
          </a:p>
        </p:txBody>
      </p:sp>
    </p:spTree>
    <p:extLst>
      <p:ext uri="{BB962C8B-B14F-4D97-AF65-F5344CB8AC3E}">
        <p14:creationId xmlns:p14="http://schemas.microsoft.com/office/powerpoint/2010/main" val="373748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818150-75D7-41AE-9A15-0F24ADBE5700}" type="slidenum">
              <a:rPr lang="en-GB" smtClean="0"/>
              <a:t>23</a:t>
            </a:fld>
            <a:endParaRPr lang="en-GB"/>
          </a:p>
        </p:txBody>
      </p:sp>
    </p:spTree>
    <p:extLst>
      <p:ext uri="{BB962C8B-B14F-4D97-AF65-F5344CB8AC3E}">
        <p14:creationId xmlns:p14="http://schemas.microsoft.com/office/powerpoint/2010/main" val="190232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0F7604F-E0F5-43E6-951C-12763DB64964}"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384893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7604F-E0F5-43E6-951C-12763DB64964}"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416244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7604F-E0F5-43E6-951C-12763DB64964}"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945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7604F-E0F5-43E6-951C-12763DB64964}"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1792788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7604F-E0F5-43E6-951C-12763DB64964}"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18106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7604F-E0F5-43E6-951C-12763DB64964}"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246838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7604F-E0F5-43E6-951C-12763DB64964}"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208551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7604F-E0F5-43E6-951C-12763DB64964}"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121354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7604F-E0F5-43E6-951C-12763DB64964}"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421138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7604F-E0F5-43E6-951C-12763DB64964}"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183127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7604F-E0F5-43E6-951C-12763DB64964}"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0F8F8-547D-42AB-A34D-63BB6BA4F4D7}" type="slidenum">
              <a:rPr lang="en-US" smtClean="0"/>
              <a:t>‹#›</a:t>
            </a:fld>
            <a:endParaRPr lang="en-US"/>
          </a:p>
        </p:txBody>
      </p:sp>
    </p:spTree>
    <p:extLst>
      <p:ext uri="{BB962C8B-B14F-4D97-AF65-F5344CB8AC3E}">
        <p14:creationId xmlns:p14="http://schemas.microsoft.com/office/powerpoint/2010/main" val="279785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7604F-E0F5-43E6-951C-12763DB64964}"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0F8F8-547D-42AB-A34D-63BB6BA4F4D7}" type="slidenum">
              <a:rPr lang="en-US" smtClean="0"/>
              <a:t>‹#›</a:t>
            </a:fld>
            <a:endParaRPr lang="en-US"/>
          </a:p>
        </p:txBody>
      </p:sp>
    </p:spTree>
    <p:extLst>
      <p:ext uri="{BB962C8B-B14F-4D97-AF65-F5344CB8AC3E}">
        <p14:creationId xmlns:p14="http://schemas.microsoft.com/office/powerpoint/2010/main" val="334904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7.xml"/><Relationship Id="rId6" Type="http://schemas.openxmlformats.org/officeDocument/2006/relationships/image" Target="../media/image27.jfif"/><Relationship Id="rId5" Type="http://schemas.openxmlformats.org/officeDocument/2006/relationships/image" Target="../media/image26.jfif"/><Relationship Id="rId4" Type="http://schemas.openxmlformats.org/officeDocument/2006/relationships/image" Target="../media/image25.jf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04AD8-3F57-4531-BF6C-80F15061F813}"/>
              </a:ext>
            </a:extLst>
          </p:cNvPr>
          <p:cNvSpPr/>
          <p:nvPr/>
        </p:nvSpPr>
        <p:spPr>
          <a:xfrm>
            <a:off x="-84221" y="372979"/>
            <a:ext cx="12276221" cy="6993453"/>
          </a:xfrm>
          <a:prstGeom prst="rect">
            <a:avLst/>
          </a:prstGeom>
        </p:spPr>
        <p:txBody>
          <a:bodyPr wrap="square">
            <a:spAutoFit/>
          </a:bodyPr>
          <a:lstStyle/>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Welcome to </a:t>
            </a:r>
            <a:r>
              <a:rPr lang="en-GB" sz="4000" b="1" dirty="0" err="1">
                <a:latin typeface="Calibri" panose="020F0502020204030204" pitchFamily="34" charset="0"/>
                <a:ea typeface="Calibri" panose="020F0502020204030204" pitchFamily="34" charset="0"/>
                <a:cs typeface="Times New Roman" panose="02020603050405020304" pitchFamily="18" charset="0"/>
              </a:rPr>
              <a:t>Sunamgonj</a:t>
            </a:r>
            <a:r>
              <a:rPr lang="en-GB" sz="4000" b="1" dirty="0">
                <a:latin typeface="Calibri" panose="020F0502020204030204" pitchFamily="34" charset="0"/>
                <a:ea typeface="Calibri" panose="020F0502020204030204" pitchFamily="34" charset="0"/>
                <a:cs typeface="Times New Roman" panose="02020603050405020304" pitchFamily="18" charset="0"/>
              </a:rPr>
              <a:t> online school.</a:t>
            </a:r>
          </a:p>
          <a:p>
            <a:pPr marL="742950" lvl="0" indent="-742950" algn="just">
              <a:lnSpc>
                <a:spcPct val="107000"/>
              </a:lnSpc>
              <a:spcAft>
                <a:spcPts val="0"/>
              </a:spcAft>
              <a:buFont typeface="+mj-lt"/>
              <a:buAutoNum type="arabicPeriod"/>
            </a:pPr>
            <a:r>
              <a:rPr lang="en-GB" sz="4000" b="1" dirty="0" err="1">
                <a:latin typeface="Calibri" panose="020F0502020204030204" pitchFamily="34" charset="0"/>
                <a:ea typeface="Calibri" panose="020F0502020204030204" pitchFamily="34" charset="0"/>
                <a:cs typeface="Times New Roman" panose="02020603050405020304" pitchFamily="18" charset="0"/>
              </a:rPr>
              <a:t>Assalamu</a:t>
            </a:r>
            <a:r>
              <a:rPr lang="en-GB" sz="4000" b="1" dirty="0">
                <a:latin typeface="Calibri" panose="020F0502020204030204" pitchFamily="34" charset="0"/>
                <a:ea typeface="Calibri" panose="020F0502020204030204" pitchFamily="34" charset="0"/>
                <a:cs typeface="Times New Roman" panose="02020603050405020304" pitchFamily="18" charset="0"/>
              </a:rPr>
              <a:t> </a:t>
            </a:r>
            <a:r>
              <a:rPr lang="en-GB" sz="4000" b="1" dirty="0" err="1">
                <a:latin typeface="Calibri" panose="020F0502020204030204" pitchFamily="34" charset="0"/>
                <a:ea typeface="Calibri" panose="020F0502020204030204" pitchFamily="34" charset="0"/>
                <a:cs typeface="Times New Roman" panose="02020603050405020304" pitchFamily="18" charset="0"/>
              </a:rPr>
              <a:t>alaikom</a:t>
            </a:r>
            <a:r>
              <a:rPr lang="en-GB" sz="4000" b="1" dirty="0">
                <a:latin typeface="Calibri" panose="020F0502020204030204" pitchFamily="34" charset="0"/>
                <a:ea typeface="Calibri" panose="020F0502020204030204" pitchFamily="34" charset="0"/>
                <a:cs typeface="Times New Roman" panose="02020603050405020304" pitchFamily="18" charset="0"/>
              </a:rPr>
              <a:t>.</a:t>
            </a:r>
          </a:p>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This is Md. Nuruddin,</a:t>
            </a:r>
          </a:p>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Assistant Teacher,</a:t>
            </a:r>
          </a:p>
          <a:p>
            <a:pPr marL="742950" lvl="0" indent="-742950" algn="just">
              <a:lnSpc>
                <a:spcPct val="107000"/>
              </a:lnSpc>
              <a:spcAft>
                <a:spcPts val="0"/>
              </a:spcAft>
              <a:buFont typeface="+mj-lt"/>
              <a:buAutoNum type="arabicPeriod"/>
            </a:pPr>
            <a:r>
              <a:rPr lang="en-GB" sz="4000" b="1" dirty="0" err="1">
                <a:latin typeface="Calibri" panose="020F0502020204030204" pitchFamily="34" charset="0"/>
                <a:ea typeface="Calibri" panose="020F0502020204030204" pitchFamily="34" charset="0"/>
                <a:cs typeface="Times New Roman" panose="02020603050405020304" pitchFamily="18" charset="0"/>
              </a:rPr>
              <a:t>Kasirgathi</a:t>
            </a:r>
            <a:r>
              <a:rPr lang="en-GB" sz="4000" b="1" dirty="0">
                <a:latin typeface="Calibri" panose="020F0502020204030204" pitchFamily="34" charset="0"/>
                <a:ea typeface="Calibri" panose="020F0502020204030204" pitchFamily="34" charset="0"/>
                <a:cs typeface="Times New Roman" panose="02020603050405020304" pitchFamily="18" charset="0"/>
              </a:rPr>
              <a:t> government Primary School, </a:t>
            </a:r>
            <a:r>
              <a:rPr lang="en-GB" sz="4000" b="1" dirty="0" err="1">
                <a:latin typeface="Calibri" panose="020F0502020204030204" pitchFamily="34" charset="0"/>
                <a:ea typeface="Calibri" panose="020F0502020204030204" pitchFamily="34" charset="0"/>
                <a:cs typeface="Times New Roman" panose="02020603050405020304" pitchFamily="18" charset="0"/>
              </a:rPr>
              <a:t>Biswambarpur</a:t>
            </a:r>
            <a:r>
              <a:rPr lang="en-GB" sz="4000" b="1" dirty="0">
                <a:latin typeface="Calibri" panose="020F0502020204030204" pitchFamily="34" charset="0"/>
                <a:ea typeface="Calibri" panose="020F0502020204030204" pitchFamily="34" charset="0"/>
                <a:cs typeface="Times New Roman" panose="02020603050405020304" pitchFamily="18" charset="0"/>
              </a:rPr>
              <a:t>, </a:t>
            </a:r>
            <a:r>
              <a:rPr lang="en-GB" sz="4000" b="1" dirty="0" err="1">
                <a:latin typeface="Calibri" panose="020F0502020204030204" pitchFamily="34" charset="0"/>
                <a:ea typeface="Calibri" panose="020F0502020204030204" pitchFamily="34" charset="0"/>
                <a:cs typeface="Times New Roman" panose="02020603050405020304" pitchFamily="18" charset="0"/>
              </a:rPr>
              <a:t>Sunamgonj</a:t>
            </a:r>
            <a:r>
              <a:rPr lang="en-GB" sz="4000" b="1" dirty="0">
                <a:latin typeface="Calibri" panose="020F0502020204030204" pitchFamily="34" charset="0"/>
                <a:ea typeface="Calibri" panose="020F0502020204030204" pitchFamily="34" charset="0"/>
                <a:cs typeface="Times New Roman" panose="02020603050405020304" pitchFamily="18" charset="0"/>
              </a:rPr>
              <a:t>.</a:t>
            </a:r>
          </a:p>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Hello every one. Good afternoon.</a:t>
            </a:r>
          </a:p>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How are you? </a:t>
            </a:r>
          </a:p>
          <a:p>
            <a:pPr marL="742950" lvl="0" indent="-742950" algn="just">
              <a:lnSpc>
                <a:spcPct val="107000"/>
              </a:lnSpc>
              <a:spcAft>
                <a:spcPts val="0"/>
              </a:spcAft>
              <a:buFont typeface="+mj-lt"/>
              <a:buAutoNum type="arabicPeriod"/>
            </a:pPr>
            <a:r>
              <a:rPr lang="en-GB" sz="4000" b="1" dirty="0">
                <a:latin typeface="Calibri" panose="020F0502020204030204" pitchFamily="34" charset="0"/>
                <a:ea typeface="Calibri" panose="020F0502020204030204" pitchFamily="34" charset="0"/>
                <a:cs typeface="Times New Roman" panose="02020603050405020304" pitchFamily="18" charset="0"/>
              </a:rPr>
              <a:t>I think that all are fine by the grace of almighty Allah. I am also fine.</a:t>
            </a:r>
          </a:p>
          <a:p>
            <a:pPr lvl="0" algn="ctr">
              <a:lnSpc>
                <a:spcPct val="107000"/>
              </a:lnSpc>
              <a:spcAft>
                <a:spcPts val="0"/>
              </a:spcAft>
            </a:pPr>
            <a:endParaRPr lang="en-GB" sz="2000" b="1" u="sng"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984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58202-9FB2-4349-9F8C-A4A24B1A2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6" y="1333887"/>
            <a:ext cx="5275384" cy="5365297"/>
          </a:xfrm>
          <a:prstGeom prst="rect">
            <a:avLst/>
          </a:prstGeom>
          <a:ln>
            <a:solidFill>
              <a:schemeClr val="tx1"/>
            </a:solidFill>
          </a:ln>
          <a:effectLst>
            <a:outerShdw blurRad="50800" dist="38100" dir="5400000" algn="t" rotWithShape="0">
              <a:prstClr val="black">
                <a:alpha val="40000"/>
              </a:prstClr>
            </a:outerShdw>
          </a:effectLst>
        </p:spPr>
      </p:pic>
      <p:sp>
        <p:nvSpPr>
          <p:cNvPr id="3" name="Rounded Rectangle 54">
            <a:extLst>
              <a:ext uri="{FF2B5EF4-FFF2-40B4-BE49-F238E27FC236}">
                <a16:creationId xmlns:a16="http://schemas.microsoft.com/office/drawing/2014/main" id="{8564B0A3-86B5-4725-82AD-8A5143C12863}"/>
              </a:ext>
            </a:extLst>
          </p:cNvPr>
          <p:cNvSpPr/>
          <p:nvPr/>
        </p:nvSpPr>
        <p:spPr>
          <a:xfrm>
            <a:off x="689317" y="475102"/>
            <a:ext cx="11502683" cy="674220"/>
          </a:xfrm>
          <a:prstGeom prst="roundRect">
            <a:avLst>
              <a:gd name="adj" fmla="val 50000"/>
            </a:avLst>
          </a:prstGeom>
          <a:solidFill>
            <a:schemeClr val="accent6">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effectLst>
                  <a:outerShdw blurRad="38100" dist="38100" dir="2700000" algn="tl">
                    <a:srgbClr val="000000">
                      <a:alpha val="43137"/>
                    </a:srgbClr>
                  </a:outerShdw>
                </a:effectLst>
                <a:latin typeface="Arial Black" panose="020B0A04020102020204" pitchFamily="34" charset="0"/>
                <a:cs typeface="Times New Roman" pitchFamily="18" charset="0"/>
              </a:rPr>
              <a:t>Teacher’s Reading</a:t>
            </a:r>
          </a:p>
        </p:txBody>
      </p:sp>
      <p:sp>
        <p:nvSpPr>
          <p:cNvPr id="4" name="TextBox 3">
            <a:extLst>
              <a:ext uri="{FF2B5EF4-FFF2-40B4-BE49-F238E27FC236}">
                <a16:creationId xmlns:a16="http://schemas.microsoft.com/office/drawing/2014/main" id="{6FE4E89B-FC73-46E6-92A1-2B59956F46F3}"/>
              </a:ext>
            </a:extLst>
          </p:cNvPr>
          <p:cNvSpPr txBox="1"/>
          <p:nvPr/>
        </p:nvSpPr>
        <p:spPr>
          <a:xfrm>
            <a:off x="6217875" y="1360981"/>
            <a:ext cx="5293424" cy="5262979"/>
          </a:xfrm>
          <a:prstGeom prst="rect">
            <a:avLst/>
          </a:prstGeom>
          <a:solidFill>
            <a:srgbClr val="FFC000"/>
          </a:solidFill>
          <a:ln w="57150">
            <a:solidFill>
              <a:schemeClr val="tx1"/>
            </a:solidFill>
          </a:ln>
        </p:spPr>
        <p:txBody>
          <a:bodyPr wrap="square" rtlCol="0">
            <a:spAutoFit/>
          </a:bodyPr>
          <a:lstStyle/>
          <a:p>
            <a:r>
              <a:rPr lang="en-US" sz="4800" dirty="0"/>
              <a:t>Students, listen to me, take out of your English book, page 36.Now I read the passage, be attentive, listen to me.</a:t>
            </a:r>
          </a:p>
        </p:txBody>
      </p:sp>
    </p:spTree>
    <p:extLst>
      <p:ext uri="{BB962C8B-B14F-4D97-AF65-F5344CB8AC3E}">
        <p14:creationId xmlns:p14="http://schemas.microsoft.com/office/powerpoint/2010/main" val="223821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99C873-2293-47F4-9FDA-7CED9A2AC0AD}"/>
              </a:ext>
            </a:extLst>
          </p:cNvPr>
          <p:cNvSpPr txBox="1"/>
          <p:nvPr/>
        </p:nvSpPr>
        <p:spPr>
          <a:xfrm>
            <a:off x="108284" y="228600"/>
            <a:ext cx="11971421" cy="6247864"/>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8000" dirty="0">
                <a:latin typeface="Times New Roman" pitchFamily="18" charset="0"/>
                <a:cs typeface="Times New Roman" pitchFamily="18" charset="0"/>
              </a:rPr>
              <a:t>A long time ago, when Raju was in class 5, there was a fire in school. Everyone was very afraid but no one panicked.  </a:t>
            </a:r>
          </a:p>
        </p:txBody>
      </p:sp>
    </p:spTree>
    <p:extLst>
      <p:ext uri="{BB962C8B-B14F-4D97-AF65-F5344CB8AC3E}">
        <p14:creationId xmlns:p14="http://schemas.microsoft.com/office/powerpoint/2010/main" val="8348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FFF4C6-0E53-4261-9238-54D748CF41C5}"/>
              </a:ext>
            </a:extLst>
          </p:cNvPr>
          <p:cNvSpPr txBox="1"/>
          <p:nvPr/>
        </p:nvSpPr>
        <p:spPr>
          <a:xfrm>
            <a:off x="188495" y="282328"/>
            <a:ext cx="11815010" cy="6247864"/>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8000" dirty="0">
                <a:latin typeface="Times New Roman" pitchFamily="18" charset="0"/>
                <a:cs typeface="Times New Roman" pitchFamily="18" charset="0"/>
              </a:rPr>
              <a:t>The teachers help the students to leave the building safely and quietly. Soon the firefighter came and put out the fire. </a:t>
            </a:r>
          </a:p>
        </p:txBody>
      </p:sp>
    </p:spTree>
    <p:extLst>
      <p:ext uri="{BB962C8B-B14F-4D97-AF65-F5344CB8AC3E}">
        <p14:creationId xmlns:p14="http://schemas.microsoft.com/office/powerpoint/2010/main" val="32492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23B15-00BB-41B0-9092-79C73720FE0B}"/>
              </a:ext>
            </a:extLst>
          </p:cNvPr>
          <p:cNvSpPr txBox="1"/>
          <p:nvPr/>
        </p:nvSpPr>
        <p:spPr>
          <a:xfrm>
            <a:off x="220579" y="294360"/>
            <a:ext cx="11971421" cy="6247864"/>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8000" dirty="0">
                <a:latin typeface="Times New Roman" pitchFamily="18" charset="0"/>
                <a:cs typeface="Times New Roman" pitchFamily="18" charset="0"/>
              </a:rPr>
              <a:t>Raju watched the firefighter from the school yard. He thought about the fire and the firefighters for a long time. </a:t>
            </a:r>
          </a:p>
        </p:txBody>
      </p:sp>
    </p:spTree>
    <p:extLst>
      <p:ext uri="{BB962C8B-B14F-4D97-AF65-F5344CB8AC3E}">
        <p14:creationId xmlns:p14="http://schemas.microsoft.com/office/powerpoint/2010/main" val="37732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EFB8C9-9778-4A1E-AC2A-13A6A8D0D659}"/>
              </a:ext>
            </a:extLst>
          </p:cNvPr>
          <p:cNvSpPr txBox="1"/>
          <p:nvPr/>
        </p:nvSpPr>
        <p:spPr>
          <a:xfrm>
            <a:off x="176463" y="270296"/>
            <a:ext cx="11839073" cy="6247864"/>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8000" dirty="0">
                <a:latin typeface="Times New Roman" pitchFamily="18" charset="0"/>
                <a:cs typeface="Times New Roman" pitchFamily="18" charset="0"/>
              </a:rPr>
              <a:t>After college, Raju joined a volunteer fire department. As a volunteer , he didn’t get any money for his work. But Raju didn’t mind.</a:t>
            </a:r>
          </a:p>
        </p:txBody>
      </p:sp>
    </p:spTree>
    <p:extLst>
      <p:ext uri="{BB962C8B-B14F-4D97-AF65-F5344CB8AC3E}">
        <p14:creationId xmlns:p14="http://schemas.microsoft.com/office/powerpoint/2010/main" val="96011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09A36-8E5B-4A70-B3D7-7A83880D56FF}"/>
              </a:ext>
            </a:extLst>
          </p:cNvPr>
          <p:cNvSpPr txBox="1"/>
          <p:nvPr/>
        </p:nvSpPr>
        <p:spPr>
          <a:xfrm>
            <a:off x="164431" y="149980"/>
            <a:ext cx="11863137" cy="5632311"/>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6000" dirty="0">
                <a:latin typeface="Times New Roman" pitchFamily="18" charset="0"/>
                <a:cs typeface="Times New Roman" pitchFamily="18" charset="0"/>
              </a:rPr>
              <a:t>Now Raju is a full-time firefighter. It is his job, so he earns money for it. Most of the time his work is putting out fires, but he also teaches new fighters about safety. He likes teaching very much.</a:t>
            </a:r>
          </a:p>
        </p:txBody>
      </p:sp>
    </p:spTree>
    <p:extLst>
      <p:ext uri="{BB962C8B-B14F-4D97-AF65-F5344CB8AC3E}">
        <p14:creationId xmlns:p14="http://schemas.microsoft.com/office/powerpoint/2010/main" val="33235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A8B1E9-E139-42EE-95C1-DF8F84AA9841}"/>
              </a:ext>
            </a:extLst>
          </p:cNvPr>
          <p:cNvSpPr txBox="1"/>
          <p:nvPr/>
        </p:nvSpPr>
        <p:spPr>
          <a:xfrm>
            <a:off x="128337" y="149981"/>
            <a:ext cx="11935326" cy="5632311"/>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6000" dirty="0">
                <a:latin typeface="Times New Roman" pitchFamily="18" charset="0"/>
                <a:cs typeface="Times New Roman" pitchFamily="18" charset="0"/>
              </a:rPr>
              <a:t>In his free time , Raju visits school. He talks to students about fire safety. He tells them what to do if there is afire. The student's panic. The should listen to their teachers and leave the building quietly.</a:t>
            </a:r>
          </a:p>
        </p:txBody>
      </p:sp>
    </p:spTree>
    <p:extLst>
      <p:ext uri="{BB962C8B-B14F-4D97-AF65-F5344CB8AC3E}">
        <p14:creationId xmlns:p14="http://schemas.microsoft.com/office/powerpoint/2010/main" val="406831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DEF6F-EF23-451A-ADC5-4654094FF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505" y="0"/>
            <a:ext cx="6780627" cy="4078720"/>
          </a:xfrm>
          <a:prstGeom prst="roundRect">
            <a:avLst>
              <a:gd name="adj" fmla="val 4167"/>
            </a:avLst>
          </a:prstGeom>
          <a:solidFill>
            <a:srgbClr val="FFFFFF"/>
          </a:solidFill>
          <a:ln w="76200" cap="sq">
            <a:solidFill>
              <a:schemeClr val="accent4">
                <a:lumMod val="60000"/>
                <a:lumOff val="40000"/>
              </a:schemeClr>
            </a:solidFill>
            <a:miter lim="800000"/>
          </a:ln>
          <a:effectLst>
            <a:outerShdw blurRad="50800" dist="38100" dir="5400000" algn="t" rotWithShape="0">
              <a:prstClr val="black">
                <a:alpha val="40000"/>
              </a:prstClr>
            </a:outerShd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7C13697D-BA6A-40F0-88CA-325425BD1FBB}"/>
              </a:ext>
            </a:extLst>
          </p:cNvPr>
          <p:cNvSpPr txBox="1"/>
          <p:nvPr/>
        </p:nvSpPr>
        <p:spPr>
          <a:xfrm>
            <a:off x="318869" y="446719"/>
            <a:ext cx="4337538" cy="1593095"/>
          </a:xfrm>
          <a:prstGeom prst="rect">
            <a:avLst/>
          </a:prstGeom>
          <a:noFill/>
          <a:ln>
            <a:solidFill>
              <a:schemeClr val="accent4">
                <a:lumMod val="60000"/>
                <a:lumOff val="40000"/>
              </a:schemeClr>
            </a:solidFill>
          </a:ln>
        </p:spPr>
        <p:txBody>
          <a:bodyPr wrap="square" rtlCol="0">
            <a:spAutoFit/>
          </a:bodyPr>
          <a:lstStyle/>
          <a:p>
            <a:pPr algn="ct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Dear student’s look at the picture and tell me..</a:t>
            </a:r>
          </a:p>
          <a:p>
            <a:pPr algn="ctr"/>
            <a:r>
              <a:rPr lang="en-US" sz="32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what are they doing?</a:t>
            </a:r>
          </a:p>
        </p:txBody>
      </p:sp>
      <p:sp>
        <p:nvSpPr>
          <p:cNvPr id="4" name="TextBox 3">
            <a:extLst>
              <a:ext uri="{FF2B5EF4-FFF2-40B4-BE49-F238E27FC236}">
                <a16:creationId xmlns:a16="http://schemas.microsoft.com/office/drawing/2014/main" id="{9E9C3D55-19C1-43CE-A0F4-DD008D994344}"/>
              </a:ext>
            </a:extLst>
          </p:cNvPr>
          <p:cNvSpPr txBox="1"/>
          <p:nvPr/>
        </p:nvSpPr>
        <p:spPr>
          <a:xfrm>
            <a:off x="182880" y="4818187"/>
            <a:ext cx="11690252" cy="892552"/>
          </a:xfrm>
          <a:prstGeom prst="rect">
            <a:avLst/>
          </a:prstGeom>
          <a:solidFill>
            <a:schemeClr val="accent4">
              <a:lumMod val="60000"/>
              <a:lumOff val="40000"/>
            </a:schemeClr>
          </a:solidFill>
          <a:ln w="19050">
            <a:solidFill>
              <a:schemeClr val="bg1">
                <a:lumMod val="65000"/>
              </a:schemeClr>
            </a:solidFill>
          </a:ln>
          <a:effectLst>
            <a:outerShdw blurRad="50800" dist="38100" algn="l" rotWithShape="0">
              <a:prstClr val="black">
                <a:alpha val="40000"/>
              </a:prstClr>
            </a:outerShdw>
          </a:effectLst>
        </p:spPr>
        <p:txBody>
          <a:bodyPr wrap="square" rtlCol="0">
            <a:spAutoFit/>
          </a:bodyPr>
          <a:lstStyle/>
          <a:p>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Yes , </a:t>
            </a:r>
            <a:r>
              <a:rPr lang="en-US" sz="2400" dirty="0">
                <a:effectLst>
                  <a:outerShdw blurRad="38100" dist="38100" dir="2700000" algn="tl">
                    <a:srgbClr val="000000">
                      <a:alpha val="43137"/>
                    </a:srgbClr>
                  </a:outerShdw>
                </a:effectLst>
                <a:latin typeface="Times New Roman" pitchFamily="18" charset="0"/>
                <a:cs typeface="Times New Roman" pitchFamily="18" charset="0"/>
              </a:rPr>
              <a:t>There is a fire in Raju’s school and three firefighter are trying to put out fire. Raju watch the firefighter from the school yard.</a:t>
            </a:r>
          </a:p>
        </p:txBody>
      </p:sp>
    </p:spTree>
    <p:extLst>
      <p:ext uri="{BB962C8B-B14F-4D97-AF65-F5344CB8AC3E}">
        <p14:creationId xmlns:p14="http://schemas.microsoft.com/office/powerpoint/2010/main" val="23296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D63A9-182F-4258-8D9F-54888D62AC86}"/>
              </a:ext>
            </a:extLst>
          </p:cNvPr>
          <p:cNvSpPr txBox="1"/>
          <p:nvPr/>
        </p:nvSpPr>
        <p:spPr>
          <a:xfrm>
            <a:off x="0" y="1230785"/>
            <a:ext cx="12191999" cy="5509200"/>
          </a:xfrm>
          <a:prstGeom prst="rect">
            <a:avLst/>
          </a:prstGeom>
          <a:noFill/>
          <a:ln w="28575">
            <a:solidFill>
              <a:srgbClr val="7030A0"/>
            </a:solidFill>
          </a:ln>
        </p:spPr>
        <p:txBody>
          <a:bodyPr wrap="square" rtlCol="0">
            <a:spAutoFit/>
          </a:bodyPr>
          <a:lstStyle/>
          <a:p>
            <a:r>
              <a:rPr lang="en-US" sz="3200" b="1" dirty="0">
                <a:solidFill>
                  <a:srgbClr val="0070C0"/>
                </a:solidFill>
                <a:latin typeface="NikoshBAN" panose="02000000000000000000" pitchFamily="2" charset="0"/>
                <a:cs typeface="NikoshBAN" panose="02000000000000000000" pitchFamily="2" charset="0"/>
              </a:rPr>
              <a:t>Q.1. Where did the fire take place?</a:t>
            </a:r>
          </a:p>
          <a:p>
            <a:endParaRPr lang="en-US" sz="3200" b="1" dirty="0">
              <a:solidFill>
                <a:srgbClr val="0070C0"/>
              </a:solidFill>
              <a:latin typeface="NikoshBAN" panose="02000000000000000000" pitchFamily="2" charset="0"/>
              <a:cs typeface="NikoshBAN" panose="02000000000000000000" pitchFamily="2" charset="0"/>
            </a:endParaRPr>
          </a:p>
          <a:p>
            <a:r>
              <a:rPr lang="en-US" sz="3200" b="1" dirty="0">
                <a:solidFill>
                  <a:srgbClr val="0070C0"/>
                </a:solidFill>
                <a:latin typeface="NikoshBAN" panose="02000000000000000000" pitchFamily="2" charset="0"/>
                <a:cs typeface="NikoshBAN" panose="02000000000000000000" pitchFamily="2" charset="0"/>
              </a:rPr>
              <a:t>Q.2. Who helps the students to leave the building?</a:t>
            </a:r>
          </a:p>
          <a:p>
            <a:endParaRPr lang="en-US" sz="3200" b="1" dirty="0">
              <a:solidFill>
                <a:srgbClr val="0070C0"/>
              </a:solidFill>
              <a:latin typeface="NikoshBAN" panose="02000000000000000000" pitchFamily="2" charset="0"/>
              <a:cs typeface="NikoshBAN" panose="02000000000000000000" pitchFamily="2" charset="0"/>
            </a:endParaRPr>
          </a:p>
          <a:p>
            <a:r>
              <a:rPr lang="en-US" sz="3200" b="1" dirty="0">
                <a:solidFill>
                  <a:srgbClr val="0070C0"/>
                </a:solidFill>
                <a:latin typeface="NikoshBAN" panose="02000000000000000000" pitchFamily="2" charset="0"/>
                <a:cs typeface="NikoshBAN" panose="02000000000000000000" pitchFamily="2" charset="0"/>
              </a:rPr>
              <a:t>Q.3. Who put out fire?</a:t>
            </a:r>
          </a:p>
          <a:p>
            <a:endParaRPr lang="en-US" sz="3200" b="1" dirty="0">
              <a:solidFill>
                <a:srgbClr val="0070C0"/>
              </a:solidFill>
              <a:latin typeface="NikoshBAN" panose="02000000000000000000" pitchFamily="2" charset="0"/>
              <a:cs typeface="NikoshBAN" panose="02000000000000000000" pitchFamily="2" charset="0"/>
            </a:endParaRPr>
          </a:p>
          <a:p>
            <a:r>
              <a:rPr lang="en-US" sz="3200" b="1" dirty="0">
                <a:solidFill>
                  <a:srgbClr val="0070C0"/>
                </a:solidFill>
                <a:latin typeface="NikoshBAN" panose="02000000000000000000" pitchFamily="2" charset="0"/>
                <a:cs typeface="NikoshBAN" panose="02000000000000000000" pitchFamily="2" charset="0"/>
              </a:rPr>
              <a:t>Q.4. Who watched the fire fighter from the school yard?</a:t>
            </a:r>
          </a:p>
          <a:p>
            <a:endParaRPr lang="en-US" sz="3200" b="1" dirty="0">
              <a:solidFill>
                <a:srgbClr val="0070C0"/>
              </a:solidFill>
              <a:latin typeface="NikoshBAN" panose="02000000000000000000" pitchFamily="2" charset="0"/>
              <a:cs typeface="NikoshBAN" panose="02000000000000000000" pitchFamily="2" charset="0"/>
            </a:endParaRPr>
          </a:p>
          <a:p>
            <a:r>
              <a:rPr lang="en-US" sz="3200" b="1" dirty="0">
                <a:solidFill>
                  <a:srgbClr val="0070C0"/>
                </a:solidFill>
                <a:latin typeface="NikoshBAN" panose="02000000000000000000" pitchFamily="2" charset="0"/>
                <a:cs typeface="NikoshBAN" panose="02000000000000000000" pitchFamily="2" charset="0"/>
              </a:rPr>
              <a:t>Q.5.What Does a teacher do?</a:t>
            </a:r>
          </a:p>
          <a:p>
            <a:endParaRPr lang="en-US" sz="3200" b="1" dirty="0">
              <a:solidFill>
                <a:srgbClr val="0070C0"/>
              </a:solidFill>
              <a:latin typeface="NikoshBAN" panose="02000000000000000000" pitchFamily="2" charset="0"/>
              <a:cs typeface="NikoshBAN" panose="02000000000000000000" pitchFamily="2" charset="0"/>
            </a:endParaRPr>
          </a:p>
          <a:p>
            <a:r>
              <a:rPr lang="en-US" sz="3200" b="1" dirty="0">
                <a:solidFill>
                  <a:srgbClr val="0070C0"/>
                </a:solidFill>
                <a:latin typeface="NikoshBAN" panose="02000000000000000000" pitchFamily="2" charset="0"/>
                <a:cs typeface="NikoshBAN" panose="02000000000000000000" pitchFamily="2" charset="0"/>
              </a:rPr>
              <a:t>Q.6.What does a singer do?</a:t>
            </a:r>
          </a:p>
        </p:txBody>
      </p:sp>
      <p:sp>
        <p:nvSpPr>
          <p:cNvPr id="3" name="TextBox 2">
            <a:extLst>
              <a:ext uri="{FF2B5EF4-FFF2-40B4-BE49-F238E27FC236}">
                <a16:creationId xmlns:a16="http://schemas.microsoft.com/office/drawing/2014/main" id="{9ABA2E9A-7345-479D-87BA-46DBF776023B}"/>
              </a:ext>
            </a:extLst>
          </p:cNvPr>
          <p:cNvSpPr txBox="1"/>
          <p:nvPr/>
        </p:nvSpPr>
        <p:spPr>
          <a:xfrm>
            <a:off x="1" y="153567"/>
            <a:ext cx="12191999" cy="1077218"/>
          </a:xfrm>
          <a:prstGeom prst="rect">
            <a:avLst/>
          </a:prstGeom>
          <a:noFill/>
          <a:ln w="28575">
            <a:solidFill>
              <a:schemeClr val="accent3">
                <a:lumMod val="60000"/>
                <a:lumOff val="40000"/>
              </a:schemeClr>
            </a:solidFill>
          </a:ln>
        </p:spPr>
        <p:txBody>
          <a:bodyPr wrap="square" rtlCol="0">
            <a:spAutoFit/>
          </a:bodyPr>
          <a:lstStyle/>
          <a:p>
            <a:pPr algn="ct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Understanding</a:t>
            </a:r>
          </a:p>
          <a:p>
            <a:pPr algn="ct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Read the text silently and find out the answer</a:t>
            </a:r>
          </a:p>
        </p:txBody>
      </p:sp>
    </p:spTree>
    <p:extLst>
      <p:ext uri="{BB962C8B-B14F-4D97-AF65-F5344CB8AC3E}">
        <p14:creationId xmlns:p14="http://schemas.microsoft.com/office/powerpoint/2010/main" val="8642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1D29CA-6E47-4867-9972-6F0041475DBC}"/>
              </a:ext>
            </a:extLst>
          </p:cNvPr>
          <p:cNvSpPr txBox="1"/>
          <p:nvPr/>
        </p:nvSpPr>
        <p:spPr>
          <a:xfrm>
            <a:off x="2585544" y="156542"/>
            <a:ext cx="8175424" cy="707886"/>
          </a:xfrm>
          <a:prstGeom prst="rect">
            <a:avLst/>
          </a:prstGeom>
          <a:noFill/>
        </p:spPr>
        <p:txBody>
          <a:bodyPr wrap="square" rtlCol="0">
            <a:spAutoFit/>
          </a:bodyPr>
          <a:lstStyle/>
          <a:p>
            <a:r>
              <a:rPr lang="en-US" sz="3200" dirty="0">
                <a:latin typeface="Bahnschrift SemiBold SemiConden" panose="020B0502040204020203" pitchFamily="34" charset="0"/>
              </a:rPr>
              <a:t>SOME MAIN </a:t>
            </a:r>
            <a:r>
              <a:rPr lang="en-US" sz="4000" dirty="0">
                <a:solidFill>
                  <a:srgbClr val="FF0000"/>
                </a:solidFill>
                <a:latin typeface="Bahnschrift SemiBold SemiConden" panose="020B0502040204020203" pitchFamily="34" charset="0"/>
              </a:rPr>
              <a:t>KEYWORDS</a:t>
            </a:r>
            <a:r>
              <a:rPr lang="en-US" sz="3200" dirty="0">
                <a:latin typeface="Bahnschrift SemiBold SemiConden" panose="020B0502040204020203" pitchFamily="34" charset="0"/>
              </a:rPr>
              <a:t> OF THE LESSON</a:t>
            </a:r>
          </a:p>
        </p:txBody>
      </p:sp>
      <p:sp>
        <p:nvSpPr>
          <p:cNvPr id="3" name="Round Same Side Corner Rectangle 55">
            <a:extLst>
              <a:ext uri="{FF2B5EF4-FFF2-40B4-BE49-F238E27FC236}">
                <a16:creationId xmlns:a16="http://schemas.microsoft.com/office/drawing/2014/main" id="{1D4008F6-9C83-4342-84C3-4CBA14594080}"/>
              </a:ext>
            </a:extLst>
          </p:cNvPr>
          <p:cNvSpPr/>
          <p:nvPr/>
        </p:nvSpPr>
        <p:spPr>
          <a:xfrm>
            <a:off x="2056442" y="2845332"/>
            <a:ext cx="1685829" cy="1456216"/>
          </a:xfrm>
          <a:prstGeom prst="round2Same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r>
              <a:rPr lang="bn-IN" sz="2800" b="1" dirty="0">
                <a:solidFill>
                  <a:schemeClr val="bg1"/>
                </a:solidFill>
                <a:latin typeface="NikoshBAN" panose="02000000000000000000" pitchFamily="2" charset="0"/>
                <a:cs typeface="NikoshBAN" panose="02000000000000000000" pitchFamily="2" charset="0"/>
              </a:rPr>
              <a:t>আতঙ্ক</a:t>
            </a:r>
            <a:endParaRPr lang="en-US" sz="2800" b="1" dirty="0">
              <a:solidFill>
                <a:schemeClr val="bg1"/>
              </a:solidFill>
              <a:latin typeface="NikoshBAN" panose="02000000000000000000" pitchFamily="2" charset="0"/>
              <a:cs typeface="NikoshBAN" panose="02000000000000000000" pitchFamily="2" charset="0"/>
            </a:endParaRPr>
          </a:p>
          <a:p>
            <a:pPr algn="ctr"/>
            <a:r>
              <a:rPr lang="bn-IN" sz="2800" b="1" dirty="0">
                <a:solidFill>
                  <a:schemeClr val="tx1"/>
                </a:solidFill>
              </a:rPr>
              <a:t>1</a:t>
            </a:r>
            <a:endParaRPr lang="en-US" sz="2800" b="1" dirty="0">
              <a:solidFill>
                <a:schemeClr val="tx1"/>
              </a:solidFill>
            </a:endParaRPr>
          </a:p>
          <a:p>
            <a:pPr algn="ctr"/>
            <a:endParaRPr lang="en-US" sz="2800" b="1" dirty="0">
              <a:solidFill>
                <a:schemeClr val="bg1"/>
              </a:solidFill>
            </a:endParaRPr>
          </a:p>
          <a:p>
            <a:pPr algn="ctr"/>
            <a:endParaRPr lang="en-US" sz="2800" b="1" dirty="0">
              <a:solidFill>
                <a:schemeClr val="bg1"/>
              </a:solidFill>
            </a:endParaRPr>
          </a:p>
        </p:txBody>
      </p:sp>
      <p:sp>
        <p:nvSpPr>
          <p:cNvPr id="4" name="Round Same Side Corner Rectangle 51">
            <a:extLst>
              <a:ext uri="{FF2B5EF4-FFF2-40B4-BE49-F238E27FC236}">
                <a16:creationId xmlns:a16="http://schemas.microsoft.com/office/drawing/2014/main" id="{87CE53FC-E16F-428F-944C-B89D6D06F8AB}"/>
              </a:ext>
            </a:extLst>
          </p:cNvPr>
          <p:cNvSpPr/>
          <p:nvPr/>
        </p:nvSpPr>
        <p:spPr>
          <a:xfrm>
            <a:off x="3869583" y="2857056"/>
            <a:ext cx="1687081" cy="1456216"/>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r>
              <a:rPr lang="en-US" sz="2800" b="1" dirty="0" err="1">
                <a:solidFill>
                  <a:schemeClr val="bg1"/>
                </a:solidFill>
                <a:latin typeface="NikoshBAN" panose="02000000000000000000" pitchFamily="2" charset="0"/>
                <a:cs typeface="NikoshBAN" panose="02000000000000000000" pitchFamily="2" charset="0"/>
              </a:rPr>
              <a:t>শিক্ষক</a:t>
            </a:r>
            <a:endParaRPr lang="en-US" sz="2800" b="1" dirty="0">
              <a:solidFill>
                <a:schemeClr val="bg1"/>
              </a:solidFill>
              <a:latin typeface="NikoshBAN" panose="02000000000000000000" pitchFamily="2" charset="0"/>
              <a:cs typeface="NikoshBAN" panose="02000000000000000000" pitchFamily="2" charset="0"/>
            </a:endParaRPr>
          </a:p>
          <a:p>
            <a:pPr algn="ctr"/>
            <a:r>
              <a:rPr lang="bn-IN" sz="2800" b="1" dirty="0">
                <a:solidFill>
                  <a:schemeClr val="tx1"/>
                </a:solidFill>
              </a:rPr>
              <a:t>2</a:t>
            </a:r>
            <a:endParaRPr lang="en-US" sz="2800" b="1" dirty="0">
              <a:solidFill>
                <a:schemeClr val="tx1"/>
              </a:solidFill>
            </a:endParaRPr>
          </a:p>
          <a:p>
            <a:pPr algn="ctr"/>
            <a:endParaRPr lang="en-US" sz="2800" b="1" dirty="0">
              <a:solidFill>
                <a:schemeClr val="bg1"/>
              </a:solidFill>
            </a:endParaRPr>
          </a:p>
          <a:p>
            <a:pPr algn="ctr"/>
            <a:endParaRPr lang="en-US" sz="2800" b="1" dirty="0">
              <a:solidFill>
                <a:schemeClr val="bg1"/>
              </a:solidFill>
            </a:endParaRPr>
          </a:p>
        </p:txBody>
      </p:sp>
      <p:sp>
        <p:nvSpPr>
          <p:cNvPr id="5" name="Round Same Side Corner Rectangle 59">
            <a:extLst>
              <a:ext uri="{FF2B5EF4-FFF2-40B4-BE49-F238E27FC236}">
                <a16:creationId xmlns:a16="http://schemas.microsoft.com/office/drawing/2014/main" id="{7962DF8A-64E5-48D1-BA4C-08AB1D68D9E8}"/>
              </a:ext>
            </a:extLst>
          </p:cNvPr>
          <p:cNvSpPr/>
          <p:nvPr/>
        </p:nvSpPr>
        <p:spPr>
          <a:xfrm>
            <a:off x="5698835" y="2857056"/>
            <a:ext cx="1699080" cy="1468369"/>
          </a:xfrm>
          <a:prstGeom prst="round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r>
              <a:rPr lang="bn-IN" sz="2800" b="1" dirty="0">
                <a:solidFill>
                  <a:schemeClr val="bg1"/>
                </a:solidFill>
                <a:latin typeface="NikoshBAN" panose="02000000000000000000" pitchFamily="2" charset="0"/>
                <a:cs typeface="NikoshBAN" panose="02000000000000000000" pitchFamily="2" charset="0"/>
              </a:rPr>
              <a:t>দমকলকর্মী</a:t>
            </a:r>
            <a:endParaRPr lang="en-US" sz="2800" b="1" dirty="0">
              <a:solidFill>
                <a:schemeClr val="bg1"/>
              </a:solidFill>
              <a:latin typeface="NikoshBAN" panose="02000000000000000000" pitchFamily="2" charset="0"/>
              <a:cs typeface="NikoshBAN" panose="02000000000000000000" pitchFamily="2" charset="0"/>
            </a:endParaRPr>
          </a:p>
          <a:p>
            <a:pPr algn="ctr"/>
            <a:r>
              <a:rPr lang="bn-IN" sz="2800" b="1" dirty="0">
                <a:solidFill>
                  <a:schemeClr val="tx1"/>
                </a:solidFill>
              </a:rPr>
              <a:t>3</a:t>
            </a:r>
            <a:endParaRPr lang="en-US" sz="2800" b="1" dirty="0">
              <a:solidFill>
                <a:schemeClr val="tx1"/>
              </a:solidFill>
            </a:endParaRPr>
          </a:p>
          <a:p>
            <a:pPr algn="ctr"/>
            <a:endParaRPr lang="en-US" sz="2800" b="1" dirty="0">
              <a:solidFill>
                <a:schemeClr val="bg1"/>
              </a:solidFill>
            </a:endParaRPr>
          </a:p>
          <a:p>
            <a:pPr algn="ctr"/>
            <a:endParaRPr lang="en-US" sz="2800" b="1" dirty="0">
              <a:solidFill>
                <a:schemeClr val="bg1"/>
              </a:solidFill>
            </a:endParaRPr>
          </a:p>
        </p:txBody>
      </p:sp>
      <p:sp>
        <p:nvSpPr>
          <p:cNvPr id="6" name="Round Same Side Corner Rectangle 63">
            <a:extLst>
              <a:ext uri="{FF2B5EF4-FFF2-40B4-BE49-F238E27FC236}">
                <a16:creationId xmlns:a16="http://schemas.microsoft.com/office/drawing/2014/main" id="{AE6713FD-E722-4DFE-A975-94E2FFFD491F}"/>
              </a:ext>
            </a:extLst>
          </p:cNvPr>
          <p:cNvSpPr/>
          <p:nvPr/>
        </p:nvSpPr>
        <p:spPr>
          <a:xfrm>
            <a:off x="7540086" y="2844904"/>
            <a:ext cx="1689665" cy="1468369"/>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r>
              <a:rPr lang="bn-IN" sz="2800" b="1" dirty="0">
                <a:solidFill>
                  <a:schemeClr val="bg1"/>
                </a:solidFill>
                <a:latin typeface="NikoshBAN" panose="02000000000000000000" pitchFamily="2" charset="0"/>
                <a:cs typeface="NikoshBAN" panose="02000000000000000000" pitchFamily="2" charset="0"/>
              </a:rPr>
              <a:t>স্বেচ্ছাসেবক</a:t>
            </a:r>
            <a:endParaRPr lang="en-US" sz="2800" b="1" dirty="0">
              <a:solidFill>
                <a:schemeClr val="bg1"/>
              </a:solidFill>
              <a:latin typeface="NikoshBAN" panose="02000000000000000000" pitchFamily="2" charset="0"/>
              <a:cs typeface="NikoshBAN" panose="02000000000000000000" pitchFamily="2" charset="0"/>
            </a:endParaRPr>
          </a:p>
          <a:p>
            <a:pPr algn="ctr"/>
            <a:r>
              <a:rPr lang="bn-IN" sz="2800" b="1" dirty="0">
                <a:solidFill>
                  <a:schemeClr val="tx1"/>
                </a:solidFill>
              </a:rPr>
              <a:t>4</a:t>
            </a:r>
            <a:endParaRPr lang="en-US" sz="2800" b="1" dirty="0">
              <a:solidFill>
                <a:schemeClr val="tx1"/>
              </a:solidFill>
            </a:endParaRPr>
          </a:p>
          <a:p>
            <a:pPr algn="ctr"/>
            <a:endParaRPr lang="en-US" sz="2800" b="1" dirty="0">
              <a:solidFill>
                <a:schemeClr val="bg1"/>
              </a:solidFill>
            </a:endParaRPr>
          </a:p>
          <a:p>
            <a:pPr algn="ctr"/>
            <a:endParaRPr lang="en-US" sz="2800" b="1" dirty="0">
              <a:solidFill>
                <a:schemeClr val="bg1"/>
              </a:solidFill>
            </a:endParaRPr>
          </a:p>
        </p:txBody>
      </p:sp>
      <p:sp>
        <p:nvSpPr>
          <p:cNvPr id="7" name="Round Same Side Corner Rectangle 107">
            <a:extLst>
              <a:ext uri="{FF2B5EF4-FFF2-40B4-BE49-F238E27FC236}">
                <a16:creationId xmlns:a16="http://schemas.microsoft.com/office/drawing/2014/main" id="{FB800418-5986-4A54-B586-E27E7E91493D}"/>
              </a:ext>
            </a:extLst>
          </p:cNvPr>
          <p:cNvSpPr/>
          <p:nvPr/>
        </p:nvSpPr>
        <p:spPr>
          <a:xfrm>
            <a:off x="9319276" y="2844903"/>
            <a:ext cx="1699080" cy="1468369"/>
          </a:xfrm>
          <a:prstGeom prst="round2Same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r>
              <a:rPr lang="bn-IN" sz="2800" b="1" dirty="0">
                <a:solidFill>
                  <a:schemeClr val="bg1"/>
                </a:solidFill>
                <a:latin typeface="NikoshBAN" panose="02000000000000000000" pitchFamily="2" charset="0"/>
                <a:cs typeface="NikoshBAN" panose="02000000000000000000" pitchFamily="2" charset="0"/>
              </a:rPr>
              <a:t>বিভাগ</a:t>
            </a:r>
            <a:endParaRPr lang="en-US" sz="2800" b="1" dirty="0">
              <a:solidFill>
                <a:schemeClr val="bg1"/>
              </a:solidFill>
              <a:latin typeface="NikoshBAN" panose="02000000000000000000" pitchFamily="2" charset="0"/>
              <a:cs typeface="NikoshBAN" panose="02000000000000000000" pitchFamily="2" charset="0"/>
            </a:endParaRPr>
          </a:p>
          <a:p>
            <a:pPr algn="ctr"/>
            <a:r>
              <a:rPr lang="bn-IN" sz="2800" b="1" dirty="0">
                <a:solidFill>
                  <a:schemeClr val="tx1"/>
                </a:solidFill>
              </a:rPr>
              <a:t>5</a:t>
            </a:r>
            <a:endParaRPr lang="en-US" sz="2800" b="1" dirty="0">
              <a:solidFill>
                <a:schemeClr val="tx1"/>
              </a:solidFill>
            </a:endParaRPr>
          </a:p>
          <a:p>
            <a:pPr algn="ctr"/>
            <a:endParaRPr lang="en-US" sz="2800" b="1" dirty="0">
              <a:solidFill>
                <a:schemeClr val="bg1"/>
              </a:solidFill>
            </a:endParaRPr>
          </a:p>
          <a:p>
            <a:pPr algn="ctr"/>
            <a:endParaRPr lang="en-US" sz="2800" b="1" dirty="0">
              <a:solidFill>
                <a:schemeClr val="bg1"/>
              </a:solidFill>
            </a:endParaRPr>
          </a:p>
        </p:txBody>
      </p:sp>
      <p:sp>
        <p:nvSpPr>
          <p:cNvPr id="8" name="TextBox 7">
            <a:extLst>
              <a:ext uri="{FF2B5EF4-FFF2-40B4-BE49-F238E27FC236}">
                <a16:creationId xmlns:a16="http://schemas.microsoft.com/office/drawing/2014/main" id="{4DB7D7F0-9652-49B3-958E-9C8E74936B12}"/>
              </a:ext>
            </a:extLst>
          </p:cNvPr>
          <p:cNvSpPr txBox="1"/>
          <p:nvPr/>
        </p:nvSpPr>
        <p:spPr>
          <a:xfrm>
            <a:off x="2109801" y="4325425"/>
            <a:ext cx="1418492" cy="400110"/>
          </a:xfrm>
          <a:prstGeom prst="rect">
            <a:avLst/>
          </a:prstGeom>
          <a:noFill/>
        </p:spPr>
        <p:txBody>
          <a:bodyPr wrap="square" rtlCol="0">
            <a:spAutoFit/>
          </a:bodyPr>
          <a:lstStyle/>
          <a:p>
            <a:pPr algn="ctr"/>
            <a:r>
              <a:rPr lang="en-US" sz="2000" b="1" dirty="0"/>
              <a:t>PANIC</a:t>
            </a:r>
          </a:p>
        </p:txBody>
      </p:sp>
      <p:sp>
        <p:nvSpPr>
          <p:cNvPr id="9" name="TextBox 8">
            <a:extLst>
              <a:ext uri="{FF2B5EF4-FFF2-40B4-BE49-F238E27FC236}">
                <a16:creationId xmlns:a16="http://schemas.microsoft.com/office/drawing/2014/main" id="{3D43C911-4279-47D4-9487-E87D164CA9A5}"/>
              </a:ext>
            </a:extLst>
          </p:cNvPr>
          <p:cNvSpPr txBox="1"/>
          <p:nvPr/>
        </p:nvSpPr>
        <p:spPr>
          <a:xfrm>
            <a:off x="4003877" y="4356203"/>
            <a:ext cx="1418492" cy="369332"/>
          </a:xfrm>
          <a:prstGeom prst="rect">
            <a:avLst/>
          </a:prstGeom>
          <a:noFill/>
        </p:spPr>
        <p:txBody>
          <a:bodyPr wrap="square" rtlCol="0">
            <a:spAutoFit/>
          </a:bodyPr>
          <a:lstStyle/>
          <a:p>
            <a:pPr algn="ctr"/>
            <a:r>
              <a:rPr lang="en-US" b="1" dirty="0"/>
              <a:t>TEACHER</a:t>
            </a:r>
          </a:p>
        </p:txBody>
      </p:sp>
      <p:sp>
        <p:nvSpPr>
          <p:cNvPr id="10" name="TextBox 9">
            <a:extLst>
              <a:ext uri="{FF2B5EF4-FFF2-40B4-BE49-F238E27FC236}">
                <a16:creationId xmlns:a16="http://schemas.microsoft.com/office/drawing/2014/main" id="{174DC47E-DC34-4786-B800-A6B04A31C28B}"/>
              </a:ext>
            </a:extLst>
          </p:cNvPr>
          <p:cNvSpPr txBox="1"/>
          <p:nvPr/>
        </p:nvSpPr>
        <p:spPr>
          <a:xfrm>
            <a:off x="5700177" y="4354653"/>
            <a:ext cx="1530422" cy="369332"/>
          </a:xfrm>
          <a:prstGeom prst="rect">
            <a:avLst/>
          </a:prstGeom>
          <a:noFill/>
        </p:spPr>
        <p:txBody>
          <a:bodyPr wrap="square" rtlCol="0">
            <a:spAutoFit/>
          </a:bodyPr>
          <a:lstStyle/>
          <a:p>
            <a:pPr algn="ctr"/>
            <a:r>
              <a:rPr lang="en-US" b="1" dirty="0"/>
              <a:t>FIRE FIGHTER</a:t>
            </a:r>
            <a:endParaRPr lang="en-US" sz="2400" b="1" dirty="0"/>
          </a:p>
        </p:txBody>
      </p:sp>
      <p:sp>
        <p:nvSpPr>
          <p:cNvPr id="11" name="TextBox 10">
            <a:extLst>
              <a:ext uri="{FF2B5EF4-FFF2-40B4-BE49-F238E27FC236}">
                <a16:creationId xmlns:a16="http://schemas.microsoft.com/office/drawing/2014/main" id="{29C48E3B-A857-46DE-B4C3-B207FE974565}"/>
              </a:ext>
            </a:extLst>
          </p:cNvPr>
          <p:cNvSpPr txBox="1"/>
          <p:nvPr/>
        </p:nvSpPr>
        <p:spPr>
          <a:xfrm>
            <a:off x="7744963" y="4354653"/>
            <a:ext cx="1418492" cy="369332"/>
          </a:xfrm>
          <a:prstGeom prst="rect">
            <a:avLst/>
          </a:prstGeom>
          <a:noFill/>
        </p:spPr>
        <p:txBody>
          <a:bodyPr wrap="square" rtlCol="0">
            <a:spAutoFit/>
          </a:bodyPr>
          <a:lstStyle/>
          <a:p>
            <a:pPr algn="ctr"/>
            <a:r>
              <a:rPr lang="en-US" b="1" dirty="0"/>
              <a:t>VOLUNTEER</a:t>
            </a:r>
            <a:endParaRPr lang="en-US" sz="2400" b="1" dirty="0"/>
          </a:p>
        </p:txBody>
      </p:sp>
      <p:sp>
        <p:nvSpPr>
          <p:cNvPr id="13" name="TextBox 12">
            <a:extLst>
              <a:ext uri="{FF2B5EF4-FFF2-40B4-BE49-F238E27FC236}">
                <a16:creationId xmlns:a16="http://schemas.microsoft.com/office/drawing/2014/main" id="{EFF3B53F-8FF4-4D57-A1DA-45B5ED9ABF05}"/>
              </a:ext>
            </a:extLst>
          </p:cNvPr>
          <p:cNvSpPr txBox="1"/>
          <p:nvPr/>
        </p:nvSpPr>
        <p:spPr>
          <a:xfrm>
            <a:off x="9402483" y="4338242"/>
            <a:ext cx="1528940" cy="369332"/>
          </a:xfrm>
          <a:prstGeom prst="rect">
            <a:avLst/>
          </a:prstGeom>
          <a:noFill/>
        </p:spPr>
        <p:txBody>
          <a:bodyPr wrap="square" rtlCol="0">
            <a:spAutoFit/>
          </a:bodyPr>
          <a:lstStyle/>
          <a:p>
            <a:pPr algn="ctr"/>
            <a:r>
              <a:rPr lang="en-US" b="1" dirty="0"/>
              <a:t>DEPARTMENT</a:t>
            </a:r>
          </a:p>
        </p:txBody>
      </p:sp>
      <p:sp>
        <p:nvSpPr>
          <p:cNvPr id="14" name="Freeform 56">
            <a:extLst>
              <a:ext uri="{FF2B5EF4-FFF2-40B4-BE49-F238E27FC236}">
                <a16:creationId xmlns:a16="http://schemas.microsoft.com/office/drawing/2014/main" id="{12280E1C-A967-4588-9350-EDD254A5B926}"/>
              </a:ext>
            </a:extLst>
          </p:cNvPr>
          <p:cNvSpPr/>
          <p:nvPr/>
        </p:nvSpPr>
        <p:spPr>
          <a:xfrm rot="10800000">
            <a:off x="1991459" y="4679159"/>
            <a:ext cx="1706085" cy="1523153"/>
          </a:xfrm>
          <a:custGeom>
            <a:avLst/>
            <a:gdLst>
              <a:gd name="connsiteX0" fmla="*/ 2321170 w 2321170"/>
              <a:gd name="connsiteY0" fmla="*/ 3615397 h 3615397"/>
              <a:gd name="connsiteX1" fmla="*/ 1967934 w 2321170"/>
              <a:gd name="connsiteY1" fmla="*/ 3615397 h 3615397"/>
              <a:gd name="connsiteX2" fmla="*/ 1969478 w 2321170"/>
              <a:gd name="connsiteY2" fmla="*/ 3587261 h 3615397"/>
              <a:gd name="connsiteX3" fmla="*/ 1174653 w 2321170"/>
              <a:gd name="connsiteY3" fmla="*/ 2855741 h 3615397"/>
              <a:gd name="connsiteX4" fmla="*/ 379828 w 2321170"/>
              <a:gd name="connsiteY4" fmla="*/ 3587261 h 3615397"/>
              <a:gd name="connsiteX5" fmla="*/ 381372 w 2321170"/>
              <a:gd name="connsiteY5" fmla="*/ 3615397 h 3615397"/>
              <a:gd name="connsiteX6" fmla="*/ 0 w 2321170"/>
              <a:gd name="connsiteY6" fmla="*/ 3615397 h 3615397"/>
              <a:gd name="connsiteX7" fmla="*/ 0 w 2321170"/>
              <a:gd name="connsiteY7" fmla="*/ 386869 h 3615397"/>
              <a:gd name="connsiteX8" fmla="*/ 386869 w 2321170"/>
              <a:gd name="connsiteY8" fmla="*/ 0 h 3615397"/>
              <a:gd name="connsiteX9" fmla="*/ 1934301 w 2321170"/>
              <a:gd name="connsiteY9" fmla="*/ 0 h 3615397"/>
              <a:gd name="connsiteX10" fmla="*/ 2321170 w 2321170"/>
              <a:gd name="connsiteY10" fmla="*/ 386869 h 3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70" h="3615397">
                <a:moveTo>
                  <a:pt x="2321170" y="3615397"/>
                </a:moveTo>
                <a:lnTo>
                  <a:pt x="1967934" y="3615397"/>
                </a:lnTo>
                <a:lnTo>
                  <a:pt x="1969478" y="3587261"/>
                </a:lnTo>
                <a:cubicBezTo>
                  <a:pt x="1969478" y="3183254"/>
                  <a:pt x="1613623" y="2855741"/>
                  <a:pt x="1174653" y="2855741"/>
                </a:cubicBezTo>
                <a:cubicBezTo>
                  <a:pt x="735683" y="2855741"/>
                  <a:pt x="379828" y="3183254"/>
                  <a:pt x="379828" y="3587261"/>
                </a:cubicBezTo>
                <a:lnTo>
                  <a:pt x="381372" y="3615397"/>
                </a:lnTo>
                <a:lnTo>
                  <a:pt x="0" y="3615397"/>
                </a:lnTo>
                <a:lnTo>
                  <a:pt x="0" y="386869"/>
                </a:lnTo>
                <a:cubicBezTo>
                  <a:pt x="0" y="173207"/>
                  <a:pt x="173207" y="0"/>
                  <a:pt x="386869" y="0"/>
                </a:cubicBezTo>
                <a:lnTo>
                  <a:pt x="1934301" y="0"/>
                </a:lnTo>
                <a:cubicBezTo>
                  <a:pt x="2147963" y="0"/>
                  <a:pt x="2321170" y="173207"/>
                  <a:pt x="2321170" y="386869"/>
                </a:cubicBezTo>
                <a:close/>
              </a:path>
            </a:pathLst>
          </a:cu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reeform 56">
            <a:extLst>
              <a:ext uri="{FF2B5EF4-FFF2-40B4-BE49-F238E27FC236}">
                <a16:creationId xmlns:a16="http://schemas.microsoft.com/office/drawing/2014/main" id="{E860507A-9873-441A-B353-DFF4F5EE96BD}"/>
              </a:ext>
            </a:extLst>
          </p:cNvPr>
          <p:cNvSpPr/>
          <p:nvPr/>
        </p:nvSpPr>
        <p:spPr>
          <a:xfrm rot="10800000">
            <a:off x="3834626" y="4679158"/>
            <a:ext cx="1706085" cy="1523153"/>
          </a:xfrm>
          <a:custGeom>
            <a:avLst/>
            <a:gdLst>
              <a:gd name="connsiteX0" fmla="*/ 2321170 w 2321170"/>
              <a:gd name="connsiteY0" fmla="*/ 3615397 h 3615397"/>
              <a:gd name="connsiteX1" fmla="*/ 1967934 w 2321170"/>
              <a:gd name="connsiteY1" fmla="*/ 3615397 h 3615397"/>
              <a:gd name="connsiteX2" fmla="*/ 1969478 w 2321170"/>
              <a:gd name="connsiteY2" fmla="*/ 3587261 h 3615397"/>
              <a:gd name="connsiteX3" fmla="*/ 1174653 w 2321170"/>
              <a:gd name="connsiteY3" fmla="*/ 2855741 h 3615397"/>
              <a:gd name="connsiteX4" fmla="*/ 379828 w 2321170"/>
              <a:gd name="connsiteY4" fmla="*/ 3587261 h 3615397"/>
              <a:gd name="connsiteX5" fmla="*/ 381372 w 2321170"/>
              <a:gd name="connsiteY5" fmla="*/ 3615397 h 3615397"/>
              <a:gd name="connsiteX6" fmla="*/ 0 w 2321170"/>
              <a:gd name="connsiteY6" fmla="*/ 3615397 h 3615397"/>
              <a:gd name="connsiteX7" fmla="*/ 0 w 2321170"/>
              <a:gd name="connsiteY7" fmla="*/ 386869 h 3615397"/>
              <a:gd name="connsiteX8" fmla="*/ 386869 w 2321170"/>
              <a:gd name="connsiteY8" fmla="*/ 0 h 3615397"/>
              <a:gd name="connsiteX9" fmla="*/ 1934301 w 2321170"/>
              <a:gd name="connsiteY9" fmla="*/ 0 h 3615397"/>
              <a:gd name="connsiteX10" fmla="*/ 2321170 w 2321170"/>
              <a:gd name="connsiteY10" fmla="*/ 386869 h 3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70" h="3615397">
                <a:moveTo>
                  <a:pt x="2321170" y="3615397"/>
                </a:moveTo>
                <a:lnTo>
                  <a:pt x="1967934" y="3615397"/>
                </a:lnTo>
                <a:lnTo>
                  <a:pt x="1969478" y="3587261"/>
                </a:lnTo>
                <a:cubicBezTo>
                  <a:pt x="1969478" y="3183254"/>
                  <a:pt x="1613623" y="2855741"/>
                  <a:pt x="1174653" y="2855741"/>
                </a:cubicBezTo>
                <a:cubicBezTo>
                  <a:pt x="735683" y="2855741"/>
                  <a:pt x="379828" y="3183254"/>
                  <a:pt x="379828" y="3587261"/>
                </a:cubicBezTo>
                <a:lnTo>
                  <a:pt x="381372" y="3615397"/>
                </a:lnTo>
                <a:lnTo>
                  <a:pt x="0" y="3615397"/>
                </a:lnTo>
                <a:lnTo>
                  <a:pt x="0" y="386869"/>
                </a:lnTo>
                <a:cubicBezTo>
                  <a:pt x="0" y="173207"/>
                  <a:pt x="173207" y="0"/>
                  <a:pt x="386869" y="0"/>
                </a:cubicBezTo>
                <a:lnTo>
                  <a:pt x="1934301" y="0"/>
                </a:lnTo>
                <a:cubicBezTo>
                  <a:pt x="2147963" y="0"/>
                  <a:pt x="2321170" y="173207"/>
                  <a:pt x="2321170" y="386869"/>
                </a:cubicBezTo>
                <a:close/>
              </a:path>
            </a:pathLst>
          </a:cu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reeform 56">
            <a:extLst>
              <a:ext uri="{FF2B5EF4-FFF2-40B4-BE49-F238E27FC236}">
                <a16:creationId xmlns:a16="http://schemas.microsoft.com/office/drawing/2014/main" id="{38A4FA7D-4E3C-46B3-8704-F98A14B4085A}"/>
              </a:ext>
            </a:extLst>
          </p:cNvPr>
          <p:cNvSpPr/>
          <p:nvPr/>
        </p:nvSpPr>
        <p:spPr>
          <a:xfrm rot="10800000">
            <a:off x="5744372" y="4679158"/>
            <a:ext cx="1706085" cy="1523153"/>
          </a:xfrm>
          <a:custGeom>
            <a:avLst/>
            <a:gdLst>
              <a:gd name="connsiteX0" fmla="*/ 2321170 w 2321170"/>
              <a:gd name="connsiteY0" fmla="*/ 3615397 h 3615397"/>
              <a:gd name="connsiteX1" fmla="*/ 1967934 w 2321170"/>
              <a:gd name="connsiteY1" fmla="*/ 3615397 h 3615397"/>
              <a:gd name="connsiteX2" fmla="*/ 1969478 w 2321170"/>
              <a:gd name="connsiteY2" fmla="*/ 3587261 h 3615397"/>
              <a:gd name="connsiteX3" fmla="*/ 1174653 w 2321170"/>
              <a:gd name="connsiteY3" fmla="*/ 2855741 h 3615397"/>
              <a:gd name="connsiteX4" fmla="*/ 379828 w 2321170"/>
              <a:gd name="connsiteY4" fmla="*/ 3587261 h 3615397"/>
              <a:gd name="connsiteX5" fmla="*/ 381372 w 2321170"/>
              <a:gd name="connsiteY5" fmla="*/ 3615397 h 3615397"/>
              <a:gd name="connsiteX6" fmla="*/ 0 w 2321170"/>
              <a:gd name="connsiteY6" fmla="*/ 3615397 h 3615397"/>
              <a:gd name="connsiteX7" fmla="*/ 0 w 2321170"/>
              <a:gd name="connsiteY7" fmla="*/ 386869 h 3615397"/>
              <a:gd name="connsiteX8" fmla="*/ 386869 w 2321170"/>
              <a:gd name="connsiteY8" fmla="*/ 0 h 3615397"/>
              <a:gd name="connsiteX9" fmla="*/ 1934301 w 2321170"/>
              <a:gd name="connsiteY9" fmla="*/ 0 h 3615397"/>
              <a:gd name="connsiteX10" fmla="*/ 2321170 w 2321170"/>
              <a:gd name="connsiteY10" fmla="*/ 386869 h 3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70" h="3615397">
                <a:moveTo>
                  <a:pt x="2321170" y="3615397"/>
                </a:moveTo>
                <a:lnTo>
                  <a:pt x="1967934" y="3615397"/>
                </a:lnTo>
                <a:lnTo>
                  <a:pt x="1969478" y="3587261"/>
                </a:lnTo>
                <a:cubicBezTo>
                  <a:pt x="1969478" y="3183254"/>
                  <a:pt x="1613623" y="2855741"/>
                  <a:pt x="1174653" y="2855741"/>
                </a:cubicBezTo>
                <a:cubicBezTo>
                  <a:pt x="735683" y="2855741"/>
                  <a:pt x="379828" y="3183254"/>
                  <a:pt x="379828" y="3587261"/>
                </a:cubicBezTo>
                <a:lnTo>
                  <a:pt x="381372" y="3615397"/>
                </a:lnTo>
                <a:lnTo>
                  <a:pt x="0" y="3615397"/>
                </a:lnTo>
                <a:lnTo>
                  <a:pt x="0" y="386869"/>
                </a:lnTo>
                <a:cubicBezTo>
                  <a:pt x="0" y="173207"/>
                  <a:pt x="173207" y="0"/>
                  <a:pt x="386869" y="0"/>
                </a:cubicBezTo>
                <a:lnTo>
                  <a:pt x="1934301" y="0"/>
                </a:lnTo>
                <a:cubicBezTo>
                  <a:pt x="2147963" y="0"/>
                  <a:pt x="2321170" y="173207"/>
                  <a:pt x="2321170" y="386869"/>
                </a:cubicBezTo>
                <a:close/>
              </a:path>
            </a:pathLst>
          </a:cu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Freeform 56">
            <a:extLst>
              <a:ext uri="{FF2B5EF4-FFF2-40B4-BE49-F238E27FC236}">
                <a16:creationId xmlns:a16="http://schemas.microsoft.com/office/drawing/2014/main" id="{8AE122F2-F06F-43AF-A004-2EB8310217CC}"/>
              </a:ext>
            </a:extLst>
          </p:cNvPr>
          <p:cNvSpPr/>
          <p:nvPr/>
        </p:nvSpPr>
        <p:spPr>
          <a:xfrm rot="10800000">
            <a:off x="7536932" y="4679158"/>
            <a:ext cx="1706085" cy="1523153"/>
          </a:xfrm>
          <a:custGeom>
            <a:avLst/>
            <a:gdLst>
              <a:gd name="connsiteX0" fmla="*/ 2321170 w 2321170"/>
              <a:gd name="connsiteY0" fmla="*/ 3615397 h 3615397"/>
              <a:gd name="connsiteX1" fmla="*/ 1967934 w 2321170"/>
              <a:gd name="connsiteY1" fmla="*/ 3615397 h 3615397"/>
              <a:gd name="connsiteX2" fmla="*/ 1969478 w 2321170"/>
              <a:gd name="connsiteY2" fmla="*/ 3587261 h 3615397"/>
              <a:gd name="connsiteX3" fmla="*/ 1174653 w 2321170"/>
              <a:gd name="connsiteY3" fmla="*/ 2855741 h 3615397"/>
              <a:gd name="connsiteX4" fmla="*/ 379828 w 2321170"/>
              <a:gd name="connsiteY4" fmla="*/ 3587261 h 3615397"/>
              <a:gd name="connsiteX5" fmla="*/ 381372 w 2321170"/>
              <a:gd name="connsiteY5" fmla="*/ 3615397 h 3615397"/>
              <a:gd name="connsiteX6" fmla="*/ 0 w 2321170"/>
              <a:gd name="connsiteY6" fmla="*/ 3615397 h 3615397"/>
              <a:gd name="connsiteX7" fmla="*/ 0 w 2321170"/>
              <a:gd name="connsiteY7" fmla="*/ 386869 h 3615397"/>
              <a:gd name="connsiteX8" fmla="*/ 386869 w 2321170"/>
              <a:gd name="connsiteY8" fmla="*/ 0 h 3615397"/>
              <a:gd name="connsiteX9" fmla="*/ 1934301 w 2321170"/>
              <a:gd name="connsiteY9" fmla="*/ 0 h 3615397"/>
              <a:gd name="connsiteX10" fmla="*/ 2321170 w 2321170"/>
              <a:gd name="connsiteY10" fmla="*/ 386869 h 3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70" h="3615397">
                <a:moveTo>
                  <a:pt x="2321170" y="3615397"/>
                </a:moveTo>
                <a:lnTo>
                  <a:pt x="1967934" y="3615397"/>
                </a:lnTo>
                <a:lnTo>
                  <a:pt x="1969478" y="3587261"/>
                </a:lnTo>
                <a:cubicBezTo>
                  <a:pt x="1969478" y="3183254"/>
                  <a:pt x="1613623" y="2855741"/>
                  <a:pt x="1174653" y="2855741"/>
                </a:cubicBezTo>
                <a:cubicBezTo>
                  <a:pt x="735683" y="2855741"/>
                  <a:pt x="379828" y="3183254"/>
                  <a:pt x="379828" y="3587261"/>
                </a:cubicBezTo>
                <a:lnTo>
                  <a:pt x="381372" y="3615397"/>
                </a:lnTo>
                <a:lnTo>
                  <a:pt x="0" y="3615397"/>
                </a:lnTo>
                <a:lnTo>
                  <a:pt x="0" y="386869"/>
                </a:lnTo>
                <a:cubicBezTo>
                  <a:pt x="0" y="173207"/>
                  <a:pt x="173207" y="0"/>
                  <a:pt x="386869" y="0"/>
                </a:cubicBezTo>
                <a:lnTo>
                  <a:pt x="1934301" y="0"/>
                </a:lnTo>
                <a:cubicBezTo>
                  <a:pt x="2147963" y="0"/>
                  <a:pt x="2321170" y="173207"/>
                  <a:pt x="2321170" y="386869"/>
                </a:cubicBezTo>
                <a:close/>
              </a:path>
            </a:pathLst>
          </a:cu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56">
            <a:extLst>
              <a:ext uri="{FF2B5EF4-FFF2-40B4-BE49-F238E27FC236}">
                <a16:creationId xmlns:a16="http://schemas.microsoft.com/office/drawing/2014/main" id="{F811035F-AD9A-4887-872F-3038B3062475}"/>
              </a:ext>
            </a:extLst>
          </p:cNvPr>
          <p:cNvSpPr/>
          <p:nvPr/>
        </p:nvSpPr>
        <p:spPr>
          <a:xfrm rot="10800000">
            <a:off x="9312271" y="4679159"/>
            <a:ext cx="1706085" cy="1523153"/>
          </a:xfrm>
          <a:custGeom>
            <a:avLst/>
            <a:gdLst>
              <a:gd name="connsiteX0" fmla="*/ 2321170 w 2321170"/>
              <a:gd name="connsiteY0" fmla="*/ 3615397 h 3615397"/>
              <a:gd name="connsiteX1" fmla="*/ 1967934 w 2321170"/>
              <a:gd name="connsiteY1" fmla="*/ 3615397 h 3615397"/>
              <a:gd name="connsiteX2" fmla="*/ 1969478 w 2321170"/>
              <a:gd name="connsiteY2" fmla="*/ 3587261 h 3615397"/>
              <a:gd name="connsiteX3" fmla="*/ 1174653 w 2321170"/>
              <a:gd name="connsiteY3" fmla="*/ 2855741 h 3615397"/>
              <a:gd name="connsiteX4" fmla="*/ 379828 w 2321170"/>
              <a:gd name="connsiteY4" fmla="*/ 3587261 h 3615397"/>
              <a:gd name="connsiteX5" fmla="*/ 381372 w 2321170"/>
              <a:gd name="connsiteY5" fmla="*/ 3615397 h 3615397"/>
              <a:gd name="connsiteX6" fmla="*/ 0 w 2321170"/>
              <a:gd name="connsiteY6" fmla="*/ 3615397 h 3615397"/>
              <a:gd name="connsiteX7" fmla="*/ 0 w 2321170"/>
              <a:gd name="connsiteY7" fmla="*/ 386869 h 3615397"/>
              <a:gd name="connsiteX8" fmla="*/ 386869 w 2321170"/>
              <a:gd name="connsiteY8" fmla="*/ 0 h 3615397"/>
              <a:gd name="connsiteX9" fmla="*/ 1934301 w 2321170"/>
              <a:gd name="connsiteY9" fmla="*/ 0 h 3615397"/>
              <a:gd name="connsiteX10" fmla="*/ 2321170 w 2321170"/>
              <a:gd name="connsiteY10" fmla="*/ 386869 h 3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70" h="3615397">
                <a:moveTo>
                  <a:pt x="2321170" y="3615397"/>
                </a:moveTo>
                <a:lnTo>
                  <a:pt x="1967934" y="3615397"/>
                </a:lnTo>
                <a:lnTo>
                  <a:pt x="1969478" y="3587261"/>
                </a:lnTo>
                <a:cubicBezTo>
                  <a:pt x="1969478" y="3183254"/>
                  <a:pt x="1613623" y="2855741"/>
                  <a:pt x="1174653" y="2855741"/>
                </a:cubicBezTo>
                <a:cubicBezTo>
                  <a:pt x="735683" y="2855741"/>
                  <a:pt x="379828" y="3183254"/>
                  <a:pt x="379828" y="3587261"/>
                </a:cubicBezTo>
                <a:lnTo>
                  <a:pt x="381372" y="3615397"/>
                </a:lnTo>
                <a:lnTo>
                  <a:pt x="0" y="3615397"/>
                </a:lnTo>
                <a:lnTo>
                  <a:pt x="0" y="386869"/>
                </a:lnTo>
                <a:cubicBezTo>
                  <a:pt x="0" y="173207"/>
                  <a:pt x="173207" y="0"/>
                  <a:pt x="386869" y="0"/>
                </a:cubicBezTo>
                <a:lnTo>
                  <a:pt x="1934301" y="0"/>
                </a:lnTo>
                <a:cubicBezTo>
                  <a:pt x="2147963" y="0"/>
                  <a:pt x="2321170" y="173207"/>
                  <a:pt x="2321170" y="386869"/>
                </a:cubicBezTo>
                <a:close/>
              </a:path>
            </a:pathLst>
          </a:cu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086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3" grpId="0"/>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A4888-3F56-4D47-8A2D-420017F3635B}"/>
              </a:ext>
            </a:extLst>
          </p:cNvPr>
          <p:cNvSpPr/>
          <p:nvPr/>
        </p:nvSpPr>
        <p:spPr>
          <a:xfrm>
            <a:off x="0" y="-321530"/>
            <a:ext cx="12192000" cy="7179530"/>
          </a:xfrm>
          <a:prstGeom prst="rect">
            <a:avLst/>
          </a:prstGeom>
        </p:spPr>
        <p:txBody>
          <a:bodyPr wrap="square">
            <a:spAutoFit/>
          </a:bodyPr>
          <a:lstStyle/>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Welcome to my online class.</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My Dear Sweaty students.</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Our school is closed a due to corona virus.</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Hope all are well and stay at your home with your family member. And passing a good time. Ok?</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Today I would like to take a class.</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Specially student of class five.</a:t>
            </a:r>
          </a:p>
          <a:p>
            <a:pPr marL="342900" lvl="0" indent="-342900">
              <a:lnSpc>
                <a:spcPct val="107000"/>
              </a:lnSpc>
              <a:spcAft>
                <a:spcPts val="0"/>
              </a:spcAft>
              <a:buFont typeface="+mj-lt"/>
              <a:buAutoNum type="arabicPeriod"/>
            </a:pPr>
            <a:r>
              <a:rPr lang="en-GB" sz="3600" b="1" dirty="0">
                <a:latin typeface="Calibri" panose="020F0502020204030204" pitchFamily="34" charset="0"/>
                <a:ea typeface="Calibri" panose="020F0502020204030204" pitchFamily="34" charset="0"/>
                <a:cs typeface="Times New Roman" panose="02020603050405020304" pitchFamily="18" charset="0"/>
              </a:rPr>
              <a:t>“Hello, Hello,     Hello, my friend. Happy to meet you,</a:t>
            </a:r>
          </a:p>
          <a:p>
            <a:pPr marL="457200">
              <a:lnSpc>
                <a:spcPct val="107000"/>
              </a:lnSpc>
              <a:spcAft>
                <a:spcPts val="0"/>
              </a:spcAft>
            </a:pPr>
            <a:r>
              <a:rPr lang="en-GB" sz="3600" b="1" dirty="0">
                <a:latin typeface="Calibri" panose="020F0502020204030204" pitchFamily="34" charset="0"/>
                <a:ea typeface="Calibri" panose="020F0502020204030204" pitchFamily="34" charset="0"/>
                <a:cs typeface="Times New Roman" panose="02020603050405020304" pitchFamily="18" charset="0"/>
              </a:rPr>
              <a:t>Happy to meet you today”</a:t>
            </a:r>
          </a:p>
          <a:p>
            <a:pPr marL="457200">
              <a:lnSpc>
                <a:spcPct val="107000"/>
              </a:lnSpc>
              <a:spcAft>
                <a:spcPts val="0"/>
              </a:spcAft>
            </a:pPr>
            <a:r>
              <a:rPr lang="en-GB" sz="3600" b="1" dirty="0">
                <a:latin typeface="Calibri" panose="020F0502020204030204" pitchFamily="34" charset="0"/>
                <a:ea typeface="Calibri" panose="020F0502020204030204" pitchFamily="34" charset="0"/>
                <a:cs typeface="Times New Roman" panose="02020603050405020304" pitchFamily="18" charset="0"/>
              </a:rPr>
              <a:t>8.Do you feel happy now ?</a:t>
            </a:r>
          </a:p>
          <a:p>
            <a:pPr marL="457200">
              <a:lnSpc>
                <a:spcPct val="107000"/>
              </a:lnSpc>
              <a:spcAft>
                <a:spcPts val="800"/>
              </a:spcAft>
            </a:pPr>
            <a:r>
              <a:rPr lang="en-GB" sz="3600" b="1" dirty="0">
                <a:latin typeface="Calibri" panose="020F0502020204030204" pitchFamily="34" charset="0"/>
                <a:ea typeface="Calibri" panose="020F0502020204030204" pitchFamily="34" charset="0"/>
                <a:cs typeface="Times New Roman" panose="02020603050405020304" pitchFamily="18" charset="0"/>
              </a:rPr>
              <a:t>9.Now I discuss about a topic of your “English for today” book.</a:t>
            </a:r>
            <a:endParaRPr lang="en-GB" sz="3600" dirty="0"/>
          </a:p>
        </p:txBody>
      </p:sp>
    </p:spTree>
    <p:extLst>
      <p:ext uri="{BB962C8B-B14F-4D97-AF65-F5344CB8AC3E}">
        <p14:creationId xmlns:p14="http://schemas.microsoft.com/office/powerpoint/2010/main" val="296969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0E2D9-66BA-4FD1-B00D-95680FE98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63" y="227781"/>
            <a:ext cx="4565489" cy="3614440"/>
          </a:xfrm>
          <a:prstGeom prst="roundRect">
            <a:avLst>
              <a:gd name="adj" fmla="val 4167"/>
            </a:avLst>
          </a:prstGeom>
          <a:solidFill>
            <a:srgbClr val="FFFFFF"/>
          </a:solidFill>
          <a:ln w="76200" cap="sq">
            <a:solidFill>
              <a:schemeClr val="bg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F8AD828D-21BA-4CEF-AD21-500AA21F909E}"/>
              </a:ext>
            </a:extLst>
          </p:cNvPr>
          <p:cNvSpPr txBox="1"/>
          <p:nvPr/>
        </p:nvSpPr>
        <p:spPr>
          <a:xfrm>
            <a:off x="112542" y="5553001"/>
            <a:ext cx="11746523" cy="584775"/>
          </a:xfrm>
          <a:prstGeom prst="rect">
            <a:avLst/>
          </a:prstGeom>
          <a:noFill/>
          <a:ln>
            <a:solidFill>
              <a:schemeClr val="bg1">
                <a:lumMod val="75000"/>
              </a:schemeClr>
            </a:solidFill>
          </a:ln>
          <a:effectLst/>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PANIC </a:t>
            </a:r>
            <a:r>
              <a:rPr lang="en-US" sz="3200" b="1" dirty="0">
                <a:solidFill>
                  <a:srgbClr val="00B0F0"/>
                </a:solidFill>
                <a:latin typeface="Times New Roman" panose="02020603050405020304" pitchFamily="18" charset="0"/>
                <a:cs typeface="Times New Roman" panose="02020603050405020304" pitchFamily="18" charset="0"/>
              </a:rPr>
              <a:t>means</a:t>
            </a:r>
            <a:r>
              <a:rPr lang="en-US" sz="3200" dirty="0">
                <a:latin typeface="Times New Roman" panose="02020603050405020304" pitchFamily="18" charset="0"/>
                <a:cs typeface="Times New Roman" panose="02020603050405020304" pitchFamily="18" charset="0"/>
              </a:rPr>
              <a:t>-To be afraid or sudden uncontrollable fear or Anxiety.</a:t>
            </a:r>
          </a:p>
        </p:txBody>
      </p:sp>
      <p:pic>
        <p:nvPicPr>
          <p:cNvPr id="4" name="Picture 3" descr="panicked.jpg">
            <a:extLst>
              <a:ext uri="{FF2B5EF4-FFF2-40B4-BE49-F238E27FC236}">
                <a16:creationId xmlns:a16="http://schemas.microsoft.com/office/drawing/2014/main" id="{D44F0C25-EAC3-4E8F-BA3A-8477CD665649}"/>
              </a:ext>
            </a:extLst>
          </p:cNvPr>
          <p:cNvPicPr>
            <a:picLocks noChangeAspect="1"/>
          </p:cNvPicPr>
          <p:nvPr/>
        </p:nvPicPr>
        <p:blipFill>
          <a:blip r:embed="rId3"/>
          <a:stretch>
            <a:fillRect/>
          </a:stretch>
        </p:blipFill>
        <p:spPr>
          <a:xfrm>
            <a:off x="6294080" y="548640"/>
            <a:ext cx="4858765" cy="3293581"/>
          </a:xfrm>
          <a:prstGeom prst="rect">
            <a:avLst/>
          </a:prstGeom>
          <a:ln w="57150">
            <a:solidFill>
              <a:srgbClr val="FF0000"/>
            </a:solidFill>
          </a:ln>
        </p:spPr>
      </p:pic>
    </p:spTree>
    <p:extLst>
      <p:ext uri="{BB962C8B-B14F-4D97-AF65-F5344CB8AC3E}">
        <p14:creationId xmlns:p14="http://schemas.microsoft.com/office/powerpoint/2010/main" val="90760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dgdgfdf.jpg">
            <a:extLst>
              <a:ext uri="{FF2B5EF4-FFF2-40B4-BE49-F238E27FC236}">
                <a16:creationId xmlns:a16="http://schemas.microsoft.com/office/drawing/2014/main" id="{B7589463-D285-4C17-813A-87535EF3AE9F}"/>
              </a:ext>
            </a:extLst>
          </p:cNvPr>
          <p:cNvPicPr>
            <a:picLocks noChangeAspect="1"/>
          </p:cNvPicPr>
          <p:nvPr/>
        </p:nvPicPr>
        <p:blipFill>
          <a:blip r:embed="rId2" cstate="print"/>
          <a:srcRect r="23022"/>
          <a:stretch>
            <a:fillRect/>
          </a:stretch>
        </p:blipFill>
        <p:spPr>
          <a:xfrm>
            <a:off x="4332449" y="237719"/>
            <a:ext cx="3886934" cy="3096478"/>
          </a:xfrm>
          <a:prstGeom prst="roundRect">
            <a:avLst>
              <a:gd name="adj" fmla="val 4167"/>
            </a:avLst>
          </a:prstGeom>
          <a:solidFill>
            <a:srgbClr val="FFFFFF"/>
          </a:solidFill>
          <a:ln w="76200" cap="sq">
            <a:solidFill>
              <a:schemeClr val="bg1">
                <a:lumMod val="8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6B569E72-04F0-42AA-BBE1-6EA5C4E1B586}"/>
              </a:ext>
            </a:extLst>
          </p:cNvPr>
          <p:cNvSpPr txBox="1"/>
          <p:nvPr/>
        </p:nvSpPr>
        <p:spPr>
          <a:xfrm>
            <a:off x="365760" y="5423886"/>
            <a:ext cx="11394831" cy="584775"/>
          </a:xfrm>
          <a:prstGeom prst="rect">
            <a:avLst/>
          </a:prstGeom>
          <a:noFill/>
          <a:ln>
            <a:solidFill>
              <a:schemeClr val="bg1">
                <a:lumMod val="75000"/>
              </a:schemeClr>
            </a:solidFill>
          </a:ln>
          <a:effectLst/>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FIREFIGHTER </a:t>
            </a:r>
            <a:r>
              <a:rPr lang="en-US" sz="3200" b="1" dirty="0">
                <a:solidFill>
                  <a:srgbClr val="00B0F0"/>
                </a:solidFill>
                <a:latin typeface="Times New Roman" panose="02020603050405020304" pitchFamily="18" charset="0"/>
                <a:cs typeface="Times New Roman" panose="02020603050405020304" pitchFamily="18" charset="0"/>
              </a:rPr>
              <a:t>means</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 Parson whose job is put out fire.</a:t>
            </a:r>
          </a:p>
        </p:txBody>
      </p:sp>
    </p:spTree>
    <p:extLst>
      <p:ext uri="{BB962C8B-B14F-4D97-AF65-F5344CB8AC3E}">
        <p14:creationId xmlns:p14="http://schemas.microsoft.com/office/powerpoint/2010/main" val="331284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708A7-E689-4DBE-A82C-0C53F694B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9539" y="213253"/>
            <a:ext cx="4299387" cy="3215747"/>
          </a:xfrm>
          <a:prstGeom prst="roundRect">
            <a:avLst>
              <a:gd name="adj" fmla="val 4167"/>
            </a:avLst>
          </a:prstGeom>
          <a:solidFill>
            <a:srgbClr val="FFFFFF"/>
          </a:solidFill>
          <a:ln w="76200" cap="sq">
            <a:solidFill>
              <a:schemeClr val="bg1">
                <a:lumMod val="8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6DA3B8EE-3C12-417E-8CC9-067AFCD84B74}"/>
              </a:ext>
            </a:extLst>
          </p:cNvPr>
          <p:cNvSpPr txBox="1"/>
          <p:nvPr/>
        </p:nvSpPr>
        <p:spPr>
          <a:xfrm>
            <a:off x="365760" y="5395074"/>
            <a:ext cx="11408898" cy="584775"/>
          </a:xfrm>
          <a:prstGeom prst="rect">
            <a:avLst/>
          </a:prstGeom>
          <a:noFill/>
          <a:ln>
            <a:solidFill>
              <a:schemeClr val="bg1">
                <a:lumMod val="75000"/>
              </a:schemeClr>
            </a:solidFill>
          </a:ln>
          <a:effectLst/>
        </p:spPr>
        <p:txBody>
          <a:bodyPr wrap="square" rtlCol="0">
            <a:spAutoFit/>
          </a:bodyPr>
          <a:lstStyle/>
          <a:p>
            <a:pPr algn="r"/>
            <a:r>
              <a:rPr lang="en-US" sz="3200" b="1" dirty="0">
                <a:solidFill>
                  <a:srgbClr val="FF0000"/>
                </a:solidFill>
                <a:latin typeface="Times New Roman" panose="02020603050405020304" pitchFamily="18" charset="0"/>
                <a:cs typeface="Times New Roman" panose="02020603050405020304" pitchFamily="18" charset="0"/>
              </a:rPr>
              <a:t>VOLUNTEER </a:t>
            </a:r>
            <a:r>
              <a:rPr lang="en-US" sz="3200" b="1" dirty="0">
                <a:solidFill>
                  <a:srgbClr val="00B0F0"/>
                </a:solidFill>
                <a:latin typeface="Times New Roman" panose="02020603050405020304" pitchFamily="18" charset="0"/>
                <a:cs typeface="Times New Roman" panose="02020603050405020304" pitchFamily="18" charset="0"/>
              </a:rPr>
              <a:t>means</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 Parson who freely  offer to do something.</a:t>
            </a:r>
          </a:p>
        </p:txBody>
      </p:sp>
    </p:spTree>
    <p:extLst>
      <p:ext uri="{BB962C8B-B14F-4D97-AF65-F5344CB8AC3E}">
        <p14:creationId xmlns:p14="http://schemas.microsoft.com/office/powerpoint/2010/main" val="40537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9081CB-BB3C-4018-B4C3-D203C7C21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660" y="100188"/>
            <a:ext cx="3563419" cy="3215746"/>
          </a:xfrm>
          <a:prstGeom prst="roundRect">
            <a:avLst>
              <a:gd name="adj" fmla="val 4167"/>
            </a:avLst>
          </a:prstGeom>
          <a:solidFill>
            <a:srgbClr val="FFFFFF"/>
          </a:solidFill>
          <a:ln w="76200" cap="sq">
            <a:solidFill>
              <a:schemeClr val="bg1">
                <a:lumMod val="8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928DC425-AC75-4965-BE7F-0089F70E5138}"/>
              </a:ext>
            </a:extLst>
          </p:cNvPr>
          <p:cNvSpPr txBox="1"/>
          <p:nvPr/>
        </p:nvSpPr>
        <p:spPr>
          <a:xfrm>
            <a:off x="236806" y="5320431"/>
            <a:ext cx="11718388" cy="1077218"/>
          </a:xfrm>
          <a:prstGeom prst="rect">
            <a:avLst/>
          </a:prstGeom>
          <a:noFill/>
          <a:ln>
            <a:solidFill>
              <a:schemeClr val="bg1">
                <a:lumMod val="75000"/>
              </a:schemeClr>
            </a:solidFill>
          </a:ln>
          <a:effectLst/>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Department means-</a:t>
            </a:r>
            <a:r>
              <a:rPr lang="en-US" sz="3200" dirty="0">
                <a:latin typeface="Times New Roman" panose="02020603050405020304" pitchFamily="18" charset="0"/>
                <a:cs typeface="Times New Roman" panose="02020603050405020304" pitchFamily="18" charset="0"/>
              </a:rPr>
              <a:t> A division of a large organization such as school,  college, university, business etc.       </a:t>
            </a:r>
          </a:p>
        </p:txBody>
      </p:sp>
    </p:spTree>
    <p:extLst>
      <p:ext uri="{BB962C8B-B14F-4D97-AF65-F5344CB8AC3E}">
        <p14:creationId xmlns:p14="http://schemas.microsoft.com/office/powerpoint/2010/main" val="26878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02CC8-DDAA-45D6-8F32-DBA5BA59D88D}"/>
              </a:ext>
            </a:extLst>
          </p:cNvPr>
          <p:cNvPicPr>
            <a:picLocks noChangeAspect="1"/>
          </p:cNvPicPr>
          <p:nvPr/>
        </p:nvPicPr>
        <p:blipFill rotWithShape="1">
          <a:blip r:embed="rId2">
            <a:extLst>
              <a:ext uri="{28A0092B-C50C-407E-A947-70E740481C1C}">
                <a14:useLocalDpi xmlns:a14="http://schemas.microsoft.com/office/drawing/2010/main" val="0"/>
              </a:ext>
            </a:extLst>
          </a:blip>
          <a:srcRect l="1345" t="-1216" r="21478"/>
          <a:stretch/>
        </p:blipFill>
        <p:spPr>
          <a:xfrm>
            <a:off x="4181061" y="381411"/>
            <a:ext cx="3829878" cy="3217804"/>
          </a:xfrm>
          <a:prstGeom prst="roundRect">
            <a:avLst>
              <a:gd name="adj" fmla="val 4167"/>
            </a:avLst>
          </a:prstGeom>
          <a:solidFill>
            <a:srgbClr val="FFFFFF"/>
          </a:solidFill>
          <a:ln w="76200" cap="sq">
            <a:solidFill>
              <a:schemeClr val="bg1">
                <a:lumMod val="8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3E00B567-F865-43CB-827F-5CE4E7DDF47F}"/>
              </a:ext>
            </a:extLst>
          </p:cNvPr>
          <p:cNvSpPr txBox="1"/>
          <p:nvPr/>
        </p:nvSpPr>
        <p:spPr>
          <a:xfrm>
            <a:off x="98474" y="5406387"/>
            <a:ext cx="12093525" cy="584775"/>
          </a:xfrm>
          <a:prstGeom prst="rect">
            <a:avLst/>
          </a:prstGeom>
          <a:noFill/>
          <a:ln>
            <a:solidFill>
              <a:schemeClr val="bg1">
                <a:lumMod val="75000"/>
              </a:schemeClr>
            </a:solidFill>
          </a:ln>
          <a:effectLst/>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TEACHER </a:t>
            </a:r>
            <a:r>
              <a:rPr lang="en-US" sz="3200" b="1" dirty="0">
                <a:solidFill>
                  <a:srgbClr val="00B0F0"/>
                </a:solidFill>
                <a:latin typeface="Times New Roman" panose="02020603050405020304" pitchFamily="18" charset="0"/>
                <a:cs typeface="Times New Roman" panose="02020603050405020304" pitchFamily="18" charset="0"/>
              </a:rPr>
              <a:t>means</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 Parson who teaches, especially in a school.</a:t>
            </a:r>
          </a:p>
        </p:txBody>
      </p:sp>
    </p:spTree>
    <p:extLst>
      <p:ext uri="{BB962C8B-B14F-4D97-AF65-F5344CB8AC3E}">
        <p14:creationId xmlns:p14="http://schemas.microsoft.com/office/powerpoint/2010/main" val="317338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CE43E1-DC81-47A7-8FA5-CCF59843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517" y="327965"/>
            <a:ext cx="4299387" cy="3215747"/>
          </a:xfrm>
          <a:prstGeom prst="roundRect">
            <a:avLst>
              <a:gd name="adj" fmla="val 4167"/>
            </a:avLst>
          </a:prstGeom>
          <a:solidFill>
            <a:srgbClr val="FFFFFF"/>
          </a:solidFill>
          <a:ln w="76200" cap="sq">
            <a:solidFill>
              <a:schemeClr val="bg1">
                <a:lumMod val="8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a:extLst>
              <a:ext uri="{FF2B5EF4-FFF2-40B4-BE49-F238E27FC236}">
                <a16:creationId xmlns:a16="http://schemas.microsoft.com/office/drawing/2014/main" id="{BDE45B22-F34E-4C6E-A72C-F44084C8C695}"/>
              </a:ext>
            </a:extLst>
          </p:cNvPr>
          <p:cNvSpPr txBox="1"/>
          <p:nvPr/>
        </p:nvSpPr>
        <p:spPr>
          <a:xfrm>
            <a:off x="225083" y="5395074"/>
            <a:ext cx="11633982" cy="584775"/>
          </a:xfrm>
          <a:prstGeom prst="rect">
            <a:avLst/>
          </a:prstGeom>
          <a:noFill/>
          <a:ln>
            <a:solidFill>
              <a:schemeClr val="bg1">
                <a:lumMod val="75000"/>
              </a:schemeClr>
            </a:solidFill>
          </a:ln>
          <a:effectLst/>
        </p:spPr>
        <p:txBody>
          <a:bodyPr wrap="square" rtlCol="0">
            <a:spAutoFit/>
          </a:bodyPr>
          <a:lstStyle/>
          <a:p>
            <a:pPr algn="r"/>
            <a:r>
              <a:rPr lang="en-US" sz="3200" b="1" dirty="0">
                <a:solidFill>
                  <a:srgbClr val="FF0000"/>
                </a:solidFill>
                <a:latin typeface="Times New Roman" panose="02020603050405020304" pitchFamily="18" charset="0"/>
                <a:cs typeface="Times New Roman" panose="02020603050405020304" pitchFamily="18" charset="0"/>
              </a:rPr>
              <a:t>VOLUNTEER </a:t>
            </a:r>
            <a:r>
              <a:rPr lang="en-US" sz="3200" b="1" dirty="0">
                <a:solidFill>
                  <a:srgbClr val="00B0F0"/>
                </a:solidFill>
                <a:latin typeface="Times New Roman" panose="02020603050405020304" pitchFamily="18" charset="0"/>
                <a:cs typeface="Times New Roman" panose="02020603050405020304" pitchFamily="18" charset="0"/>
              </a:rPr>
              <a:t>means</a:t>
            </a:r>
            <a:r>
              <a:rPr lang="en-US" sz="3200" b="1"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 Parson who freely   offer to do something.</a:t>
            </a:r>
          </a:p>
        </p:txBody>
      </p:sp>
    </p:spTree>
    <p:extLst>
      <p:ext uri="{BB962C8B-B14F-4D97-AF65-F5344CB8AC3E}">
        <p14:creationId xmlns:p14="http://schemas.microsoft.com/office/powerpoint/2010/main" val="14133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96D8E-40CD-4806-A1D7-BAB69D9770F4}"/>
              </a:ext>
            </a:extLst>
          </p:cNvPr>
          <p:cNvSpPr txBox="1"/>
          <p:nvPr/>
        </p:nvSpPr>
        <p:spPr>
          <a:xfrm>
            <a:off x="0" y="0"/>
            <a:ext cx="9144000" cy="1200329"/>
          </a:xfrm>
          <a:prstGeom prst="rect">
            <a:avLst/>
          </a:prstGeom>
          <a:solidFill>
            <a:schemeClr val="accent5">
              <a:lumMod val="20000"/>
              <a:lumOff val="80000"/>
            </a:schemeClr>
          </a:solidFill>
          <a:ln w="28575">
            <a:solidFill>
              <a:srgbClr val="7030A0"/>
            </a:solidFill>
          </a:ln>
        </p:spPr>
        <p:txBody>
          <a:bodyPr wrap="square" rtlCol="0">
            <a:spAutoFit/>
          </a:bodyPr>
          <a:lstStyle/>
          <a:p>
            <a:pPr algn="ctr"/>
            <a:r>
              <a:rPr lang="en-US" sz="7200" dirty="0">
                <a:latin typeface="Times New Roman" pitchFamily="18" charset="0"/>
                <a:cs typeface="Times New Roman" pitchFamily="18" charset="0"/>
              </a:rPr>
              <a:t>Pronunciation drill</a:t>
            </a:r>
          </a:p>
        </p:txBody>
      </p:sp>
      <p:sp>
        <p:nvSpPr>
          <p:cNvPr id="3" name="TextBox 2">
            <a:extLst>
              <a:ext uri="{FF2B5EF4-FFF2-40B4-BE49-F238E27FC236}">
                <a16:creationId xmlns:a16="http://schemas.microsoft.com/office/drawing/2014/main" id="{A194593D-FED6-4D1A-BC0E-009331FA05B5}"/>
              </a:ext>
            </a:extLst>
          </p:cNvPr>
          <p:cNvSpPr txBox="1"/>
          <p:nvPr/>
        </p:nvSpPr>
        <p:spPr>
          <a:xfrm>
            <a:off x="0" y="1752600"/>
            <a:ext cx="4191000" cy="923330"/>
          </a:xfrm>
          <a:prstGeom prst="rect">
            <a:avLst/>
          </a:prstGeom>
          <a:solidFill>
            <a:schemeClr val="accent2">
              <a:lumMod val="20000"/>
              <a:lumOff val="80000"/>
            </a:schemeClr>
          </a:solidFill>
          <a:ln>
            <a:solidFill>
              <a:srgbClr val="00B050"/>
            </a:solidFill>
          </a:ln>
        </p:spPr>
        <p:txBody>
          <a:bodyPr wrap="square" rtlCol="0">
            <a:spAutoFit/>
          </a:bodyPr>
          <a:lstStyle/>
          <a:p>
            <a:pPr algn="ctr"/>
            <a:r>
              <a:rPr lang="en-US" sz="5400" dirty="0">
                <a:latin typeface="Times New Roman" pitchFamily="18" charset="0"/>
                <a:cs typeface="Times New Roman" pitchFamily="18" charset="0"/>
              </a:rPr>
              <a:t>Firefighter</a:t>
            </a:r>
            <a:endParaRPr lang="en-US" sz="48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D7307366-B4B5-4409-B660-012C01F577D1}"/>
              </a:ext>
            </a:extLst>
          </p:cNvPr>
          <p:cNvSpPr txBox="1"/>
          <p:nvPr/>
        </p:nvSpPr>
        <p:spPr>
          <a:xfrm>
            <a:off x="0" y="2971800"/>
            <a:ext cx="4191000" cy="1015663"/>
          </a:xfrm>
          <a:prstGeom prst="rect">
            <a:avLst/>
          </a:prstGeom>
          <a:solidFill>
            <a:schemeClr val="bg1">
              <a:lumMod val="95000"/>
            </a:schemeClr>
          </a:solidFill>
          <a:ln w="28575">
            <a:solidFill>
              <a:srgbClr val="FFC000"/>
            </a:solidFill>
          </a:ln>
        </p:spPr>
        <p:txBody>
          <a:bodyPr wrap="square" rtlCol="0">
            <a:spAutoFit/>
          </a:bodyPr>
          <a:lstStyle/>
          <a:p>
            <a:pPr algn="ctr"/>
            <a:r>
              <a:rPr lang="en-US" sz="6000" dirty="0">
                <a:latin typeface="Times New Roman" pitchFamily="18" charset="0"/>
                <a:cs typeface="Times New Roman" pitchFamily="18" charset="0"/>
              </a:rPr>
              <a:t>Building</a:t>
            </a:r>
          </a:p>
        </p:txBody>
      </p:sp>
      <p:sp>
        <p:nvSpPr>
          <p:cNvPr id="5" name="TextBox 4">
            <a:extLst>
              <a:ext uri="{FF2B5EF4-FFF2-40B4-BE49-F238E27FC236}">
                <a16:creationId xmlns:a16="http://schemas.microsoft.com/office/drawing/2014/main" id="{5EDE34EF-DF02-47AE-B813-4E0D69568714}"/>
              </a:ext>
            </a:extLst>
          </p:cNvPr>
          <p:cNvSpPr txBox="1"/>
          <p:nvPr/>
        </p:nvSpPr>
        <p:spPr>
          <a:xfrm>
            <a:off x="0" y="4267200"/>
            <a:ext cx="4114800" cy="1015663"/>
          </a:xfrm>
          <a:prstGeom prst="rect">
            <a:avLst/>
          </a:prstGeom>
          <a:solidFill>
            <a:schemeClr val="accent6">
              <a:lumMod val="20000"/>
              <a:lumOff val="80000"/>
            </a:schemeClr>
          </a:solidFill>
          <a:ln w="28575">
            <a:solidFill>
              <a:srgbClr val="002060"/>
            </a:solidFill>
          </a:ln>
        </p:spPr>
        <p:txBody>
          <a:bodyPr wrap="square" rtlCol="0">
            <a:spAutoFit/>
          </a:bodyPr>
          <a:lstStyle/>
          <a:p>
            <a:pPr algn="ctr"/>
            <a:r>
              <a:rPr lang="en-US" sz="6000" dirty="0">
                <a:latin typeface="Times New Roman" pitchFamily="18" charset="0"/>
                <a:cs typeface="Times New Roman" pitchFamily="18" charset="0"/>
              </a:rPr>
              <a:t>Panicked</a:t>
            </a:r>
          </a:p>
        </p:txBody>
      </p:sp>
      <p:sp>
        <p:nvSpPr>
          <p:cNvPr id="6" name="TextBox 5">
            <a:extLst>
              <a:ext uri="{FF2B5EF4-FFF2-40B4-BE49-F238E27FC236}">
                <a16:creationId xmlns:a16="http://schemas.microsoft.com/office/drawing/2014/main" id="{3591058C-919B-474D-883F-8739256CC66F}"/>
              </a:ext>
            </a:extLst>
          </p:cNvPr>
          <p:cNvSpPr txBox="1"/>
          <p:nvPr/>
        </p:nvSpPr>
        <p:spPr>
          <a:xfrm>
            <a:off x="4940490" y="1828800"/>
            <a:ext cx="4203510" cy="1015663"/>
          </a:xfrm>
          <a:prstGeom prst="rect">
            <a:avLst/>
          </a:prstGeom>
          <a:solidFill>
            <a:schemeClr val="accent1">
              <a:lumMod val="20000"/>
              <a:lumOff val="80000"/>
            </a:schemeClr>
          </a:solidFill>
          <a:ln>
            <a:solidFill>
              <a:srgbClr val="FFC000"/>
            </a:solidFill>
          </a:ln>
        </p:spPr>
        <p:txBody>
          <a:bodyPr wrap="square" rtlCol="0">
            <a:spAutoFit/>
          </a:bodyPr>
          <a:lstStyle/>
          <a:p>
            <a:pPr algn="ctr"/>
            <a:r>
              <a:rPr lang="en-US" sz="6000" dirty="0">
                <a:latin typeface="Times New Roman" pitchFamily="18" charset="0"/>
                <a:cs typeface="Times New Roman" pitchFamily="18" charset="0"/>
              </a:rPr>
              <a:t>Forget</a:t>
            </a:r>
          </a:p>
        </p:txBody>
      </p:sp>
      <p:sp>
        <p:nvSpPr>
          <p:cNvPr id="7" name="TextBox 6">
            <a:extLst>
              <a:ext uri="{FF2B5EF4-FFF2-40B4-BE49-F238E27FC236}">
                <a16:creationId xmlns:a16="http://schemas.microsoft.com/office/drawing/2014/main" id="{41B1D6EF-FA85-4BAA-827F-E2F64C6C171B}"/>
              </a:ext>
            </a:extLst>
          </p:cNvPr>
          <p:cNvSpPr txBox="1"/>
          <p:nvPr/>
        </p:nvSpPr>
        <p:spPr>
          <a:xfrm>
            <a:off x="0" y="5638800"/>
            <a:ext cx="4114800" cy="1015663"/>
          </a:xfrm>
          <a:prstGeom prst="rect">
            <a:avLst/>
          </a:prstGeom>
          <a:solidFill>
            <a:schemeClr val="accent6">
              <a:lumMod val="20000"/>
              <a:lumOff val="80000"/>
            </a:schemeClr>
          </a:solidFill>
          <a:ln w="28575">
            <a:solidFill>
              <a:srgbClr val="002060"/>
            </a:solidFill>
          </a:ln>
        </p:spPr>
        <p:txBody>
          <a:bodyPr wrap="square" rtlCol="0">
            <a:spAutoFit/>
          </a:bodyPr>
          <a:lstStyle/>
          <a:p>
            <a:pPr algn="ctr"/>
            <a:r>
              <a:rPr lang="en-US" sz="6000" dirty="0">
                <a:latin typeface="Times New Roman" pitchFamily="18" charset="0"/>
                <a:cs typeface="Times New Roman" pitchFamily="18" charset="0"/>
              </a:rPr>
              <a:t>Brigade</a:t>
            </a:r>
          </a:p>
        </p:txBody>
      </p:sp>
      <p:sp>
        <p:nvSpPr>
          <p:cNvPr id="8" name="TextBox 7">
            <a:extLst>
              <a:ext uri="{FF2B5EF4-FFF2-40B4-BE49-F238E27FC236}">
                <a16:creationId xmlns:a16="http://schemas.microsoft.com/office/drawing/2014/main" id="{EB43038D-FB2F-4D08-BD5D-68F52033764D}"/>
              </a:ext>
            </a:extLst>
          </p:cNvPr>
          <p:cNvSpPr txBox="1"/>
          <p:nvPr/>
        </p:nvSpPr>
        <p:spPr>
          <a:xfrm>
            <a:off x="4940490" y="2971800"/>
            <a:ext cx="4203510" cy="1015663"/>
          </a:xfrm>
          <a:prstGeom prst="rect">
            <a:avLst/>
          </a:prstGeom>
          <a:solidFill>
            <a:schemeClr val="accent1">
              <a:lumMod val="20000"/>
              <a:lumOff val="80000"/>
            </a:schemeClr>
          </a:solidFill>
          <a:ln>
            <a:solidFill>
              <a:srgbClr val="FFC000"/>
            </a:solidFill>
          </a:ln>
        </p:spPr>
        <p:txBody>
          <a:bodyPr wrap="square" rtlCol="0">
            <a:spAutoFit/>
          </a:bodyPr>
          <a:lstStyle/>
          <a:p>
            <a:pPr algn="ctr"/>
            <a:r>
              <a:rPr lang="en-US" sz="6000" dirty="0">
                <a:latin typeface="Times New Roman" pitchFamily="18" charset="0"/>
                <a:cs typeface="Times New Roman" pitchFamily="18" charset="0"/>
              </a:rPr>
              <a:t>Joined</a:t>
            </a:r>
          </a:p>
        </p:txBody>
      </p:sp>
      <p:sp>
        <p:nvSpPr>
          <p:cNvPr id="9" name="TextBox 8">
            <a:extLst>
              <a:ext uri="{FF2B5EF4-FFF2-40B4-BE49-F238E27FC236}">
                <a16:creationId xmlns:a16="http://schemas.microsoft.com/office/drawing/2014/main" id="{3AAFAD1F-75C2-4CB6-807B-23A449EB6808}"/>
              </a:ext>
            </a:extLst>
          </p:cNvPr>
          <p:cNvSpPr txBox="1"/>
          <p:nvPr/>
        </p:nvSpPr>
        <p:spPr>
          <a:xfrm>
            <a:off x="4932528" y="4238767"/>
            <a:ext cx="4191000" cy="923330"/>
          </a:xfrm>
          <a:prstGeom prst="rect">
            <a:avLst/>
          </a:prstGeom>
          <a:solidFill>
            <a:schemeClr val="accent2">
              <a:lumMod val="20000"/>
              <a:lumOff val="80000"/>
            </a:schemeClr>
          </a:solidFill>
          <a:ln>
            <a:solidFill>
              <a:srgbClr val="00B050"/>
            </a:solidFill>
          </a:ln>
        </p:spPr>
        <p:txBody>
          <a:bodyPr wrap="square" rtlCol="0">
            <a:spAutoFit/>
          </a:bodyPr>
          <a:lstStyle/>
          <a:p>
            <a:pPr algn="ctr"/>
            <a:r>
              <a:rPr lang="en-US" sz="5400" dirty="0">
                <a:latin typeface="Times New Roman" pitchFamily="18" charset="0"/>
                <a:cs typeface="Times New Roman" pitchFamily="18" charset="0"/>
              </a:rPr>
              <a:t>Volunteer</a:t>
            </a:r>
            <a:endParaRPr lang="en-US" sz="4800"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71015176-80A7-461C-AFC3-36FEA1E769E1}"/>
              </a:ext>
            </a:extLst>
          </p:cNvPr>
          <p:cNvSpPr txBox="1"/>
          <p:nvPr/>
        </p:nvSpPr>
        <p:spPr>
          <a:xfrm>
            <a:off x="4495800" y="5486400"/>
            <a:ext cx="4648200" cy="923330"/>
          </a:xfrm>
          <a:prstGeom prst="rect">
            <a:avLst/>
          </a:prstGeom>
          <a:solidFill>
            <a:schemeClr val="accent2">
              <a:lumMod val="20000"/>
              <a:lumOff val="80000"/>
            </a:schemeClr>
          </a:solidFill>
          <a:ln>
            <a:solidFill>
              <a:srgbClr val="00B050"/>
            </a:solidFill>
          </a:ln>
        </p:spPr>
        <p:txBody>
          <a:bodyPr wrap="square" rtlCol="0">
            <a:spAutoFit/>
          </a:bodyPr>
          <a:lstStyle/>
          <a:p>
            <a:pPr algn="ctr"/>
            <a:r>
              <a:rPr lang="en-US" sz="5400" dirty="0">
                <a:latin typeface="Times New Roman" pitchFamily="18" charset="0"/>
                <a:cs typeface="Times New Roman" pitchFamily="18" charset="0"/>
              </a:rPr>
              <a:t>Department</a:t>
            </a:r>
          </a:p>
        </p:txBody>
      </p:sp>
    </p:spTree>
    <p:extLst>
      <p:ext uri="{BB962C8B-B14F-4D97-AF65-F5344CB8AC3E}">
        <p14:creationId xmlns:p14="http://schemas.microsoft.com/office/powerpoint/2010/main" val="98329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iterate type="lt">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anim calcmode="lin" valueType="num">
                                      <p:cBhvr>
                                        <p:cTn id="19"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nodeType="clickEffect">
                                  <p:stCondLst>
                                    <p:cond delay="0"/>
                                  </p:stCondLst>
                                  <p:iterate type="lt">
                                    <p:tmPct val="0"/>
                                  </p:iterate>
                                  <p:childTnLst>
                                    <p:animEffect transition="out" filter="diamond(in)">
                                      <p:cBhvr>
                                        <p:cTn id="24" dur="2000"/>
                                        <p:tgtEl>
                                          <p:spTgt spid="4">
                                            <p:txEl>
                                              <p:pRg st="0" end="0"/>
                                            </p:txEl>
                                          </p:spTgt>
                                        </p:tgtEl>
                                      </p:cBhvr>
                                    </p:animEffect>
                                    <p:set>
                                      <p:cBhvr>
                                        <p:cTn id="25"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plus(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xit" presetSubtype="12" fill="hold" grpId="1" nodeType="clickEffect">
                                  <p:stCondLst>
                                    <p:cond delay="0"/>
                                  </p:stCondLst>
                                  <p:childTnLst>
                                    <p:animEffect transition="out" filter="strips(downLeft)">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to="" calcmode="lin" valueType="num">
                                      <p:cBhvr>
                                        <p:cTn id="40" dur="1" fill="hold"/>
                                        <p:tgtEl>
                                          <p:spTgt spid="7"/>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18" presetClass="exit" presetSubtype="12" fill="hold" grpId="1" nodeType="clickEffect">
                                  <p:stCondLst>
                                    <p:cond delay="0"/>
                                  </p:stCondLst>
                                  <p:childTnLst>
                                    <p:animEffect transition="out" filter="strips(downLeft)">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dissolve">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xit" presetSubtype="16" fill="hold" grpId="1" nodeType="clickEffect">
                                  <p:stCondLst>
                                    <p:cond delay="0"/>
                                  </p:stCondLst>
                                  <p:childTnLst>
                                    <p:animEffect transition="out" filter="box(in)">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grpId="0" nodeType="clickEffect">
                                  <p:stCondLst>
                                    <p:cond delay="0"/>
                                  </p:stCondLst>
                                  <p:iterate type="lt">
                                    <p:tmPct val="10000"/>
                                  </p:iterate>
                                  <p:childTnLst>
                                    <p:set>
                                      <p:cBhvr>
                                        <p:cTn id="59" dur="1" fill="hold">
                                          <p:stCondLst>
                                            <p:cond delay="0"/>
                                          </p:stCondLst>
                                        </p:cTn>
                                        <p:tgtEl>
                                          <p:spTgt spid="8"/>
                                        </p:tgtEl>
                                        <p:attrNameLst>
                                          <p:attrName>style.visibility</p:attrName>
                                        </p:attrNameLst>
                                      </p:cBhvr>
                                      <p:to>
                                        <p:strVal val="visible"/>
                                      </p:to>
                                    </p:set>
                                    <p:animEffect transition="in" filter="fade">
                                      <p:cBhvr>
                                        <p:cTn id="60" dur="2000"/>
                                        <p:tgtEl>
                                          <p:spTgt spid="8"/>
                                        </p:tgtEl>
                                      </p:cBhvr>
                                    </p:animEffect>
                                    <p:anim calcmode="lin" valueType="num">
                                      <p:cBhvr>
                                        <p:cTn id="61" dur="2000" fill="hold"/>
                                        <p:tgtEl>
                                          <p:spTgt spid="8"/>
                                        </p:tgtEl>
                                        <p:attrNameLst>
                                          <p:attrName>ppt_w</p:attrName>
                                        </p:attrNameLst>
                                      </p:cBhvr>
                                      <p:tavLst>
                                        <p:tav tm="0" fmla="#ppt_w*sin(2.5*pi*$)">
                                          <p:val>
                                            <p:fltVal val="0"/>
                                          </p:val>
                                        </p:tav>
                                        <p:tav tm="100000">
                                          <p:val>
                                            <p:fltVal val="1"/>
                                          </p:val>
                                        </p:tav>
                                      </p:tavLst>
                                    </p:anim>
                                    <p:anim calcmode="lin" valueType="num">
                                      <p:cBhvr>
                                        <p:cTn id="6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2" presetClass="exit" presetSubtype="4" fill="hold" grpId="1" nodeType="clickEffect">
                                  <p:stCondLst>
                                    <p:cond delay="0"/>
                                  </p:stCondLst>
                                  <p:iterate type="lt">
                                    <p:tmPct val="0"/>
                                  </p:iterate>
                                  <p:childTnLst>
                                    <p:animEffect transition="out" filter="slide(fromBottom)">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7" presetClass="entr" presetSubtype="4"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0" fill="hold"/>
                                        <p:tgtEl>
                                          <p:spTgt spid="9"/>
                                        </p:tgtEl>
                                        <p:attrNameLst>
                                          <p:attrName>ppt_x</p:attrName>
                                        </p:attrNameLst>
                                      </p:cBhvr>
                                      <p:tavLst>
                                        <p:tav tm="0">
                                          <p:val>
                                            <p:strVal val="#ppt_x"/>
                                          </p:val>
                                        </p:tav>
                                        <p:tav tm="100000">
                                          <p:val>
                                            <p:strVal val="#ppt_x"/>
                                          </p:val>
                                        </p:tav>
                                      </p:tavLst>
                                    </p:anim>
                                    <p:anim calcmode="lin" valueType="num">
                                      <p:cBhvr additive="base">
                                        <p:cTn id="73"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xit" presetSubtype="16" fill="hold" grpId="1" nodeType="clickEffect">
                                  <p:stCondLst>
                                    <p:cond delay="0"/>
                                  </p:stCondLst>
                                  <p:childTnLst>
                                    <p:animEffect transition="out" filter="circle(in)">
                                      <p:cBhvr>
                                        <p:cTn id="77" dur="2000"/>
                                        <p:tgtEl>
                                          <p:spTgt spid="9"/>
                                        </p:tgtEl>
                                      </p:cBhvr>
                                    </p:animEffect>
                                    <p:set>
                                      <p:cBhvr>
                                        <p:cTn id="78" dur="1" fill="hold">
                                          <p:stCondLst>
                                            <p:cond delay="1999"/>
                                          </p:stCondLst>
                                        </p:cTn>
                                        <p:tgtEl>
                                          <p:spTgt spid="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grpId="1" nodeType="clickEffect">
                                  <p:stCondLst>
                                    <p:cond delay="0"/>
                                  </p:stCondLst>
                                  <p:childTnLst>
                                    <p:anim calcmode="lin" valueType="num">
                                      <p:cBhvr additive="base">
                                        <p:cTn id="89" dur="500"/>
                                        <p:tgtEl>
                                          <p:spTgt spid="10"/>
                                        </p:tgtEl>
                                        <p:attrNameLst>
                                          <p:attrName>ppt_x</p:attrName>
                                        </p:attrNameLst>
                                      </p:cBhvr>
                                      <p:tavLst>
                                        <p:tav tm="0">
                                          <p:val>
                                            <p:strVal val="ppt_x"/>
                                          </p:val>
                                        </p:tav>
                                        <p:tav tm="100000">
                                          <p:val>
                                            <p:strVal val="ppt_x"/>
                                          </p:val>
                                        </p:tav>
                                      </p:tavLst>
                                    </p:anim>
                                    <p:anim calcmode="lin" valueType="num">
                                      <p:cBhvr additive="base">
                                        <p:cTn id="90" dur="500"/>
                                        <p:tgtEl>
                                          <p:spTgt spid="10"/>
                                        </p:tgtEl>
                                        <p:attrNameLst>
                                          <p:attrName>ppt_y</p:attrName>
                                        </p:attrNameLst>
                                      </p:cBhvr>
                                      <p:tavLst>
                                        <p:tav tm="0">
                                          <p:val>
                                            <p:strVal val="ppt_y"/>
                                          </p:val>
                                        </p:tav>
                                        <p:tav tm="100000">
                                          <p:val>
                                            <p:strVal val="1+ppt_h/2"/>
                                          </p:val>
                                        </p:tav>
                                      </p:tavLst>
                                    </p:anim>
                                    <p:set>
                                      <p:cBhvr>
                                        <p:cTn id="91" dur="1" fill="hold">
                                          <p:stCondLst>
                                            <p:cond delay="499"/>
                                          </p:stCondLst>
                                        </p:cTn>
                                        <p:tgtEl>
                                          <p:spTgt spid="10"/>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8" presetClass="entr" presetSubtype="16" fill="hold" grpId="2"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diamond(in)">
                                      <p:cBhvr>
                                        <p:cTn id="96" dur="2000"/>
                                        <p:tgtEl>
                                          <p:spTgt spid="3"/>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4">
                                            <p:bg/>
                                          </p:spTgt>
                                        </p:tgtEl>
                                        <p:attrNameLst>
                                          <p:attrName>style.visibility</p:attrName>
                                        </p:attrNameLst>
                                      </p:cBhvr>
                                      <p:to>
                                        <p:strVal val="visible"/>
                                      </p:to>
                                    </p:set>
                                    <p:animEffect transition="in" filter="diamond(in)">
                                      <p:cBhvr>
                                        <p:cTn id="99" dur="2000"/>
                                        <p:tgtEl>
                                          <p:spTgt spid="4">
                                            <p:bg/>
                                          </p:spTgt>
                                        </p:tgtEl>
                                      </p:cBhvr>
                                    </p:animEffect>
                                  </p:childTnLst>
                                </p:cTn>
                              </p:par>
                              <p:par>
                                <p:cTn id="100" presetID="8" presetClass="entr" presetSubtype="16" fill="hold" grpId="0" nodeType="withEffect">
                                  <p:stCondLst>
                                    <p:cond delay="0"/>
                                  </p:stCondLst>
                                  <p:iterate type="lt">
                                    <p:tmPct val="0"/>
                                  </p:iterate>
                                  <p:childTnLst>
                                    <p:set>
                                      <p:cBhvr>
                                        <p:cTn id="101" dur="1" fill="hold">
                                          <p:stCondLst>
                                            <p:cond delay="0"/>
                                          </p:stCondLst>
                                        </p:cTn>
                                        <p:tgtEl>
                                          <p:spTgt spid="4">
                                            <p:txEl>
                                              <p:pRg st="0" end="0"/>
                                            </p:txEl>
                                          </p:spTgt>
                                        </p:tgtEl>
                                        <p:attrNameLst>
                                          <p:attrName>style.visibility</p:attrName>
                                        </p:attrNameLst>
                                      </p:cBhvr>
                                      <p:to>
                                        <p:strVal val="visible"/>
                                      </p:to>
                                    </p:set>
                                    <p:animEffect transition="in" filter="diamond(in)">
                                      <p:cBhvr>
                                        <p:cTn id="102" dur="2000"/>
                                        <p:tgtEl>
                                          <p:spTgt spid="4">
                                            <p:txEl>
                                              <p:pRg st="0" end="0"/>
                                            </p:txEl>
                                          </p:spTgt>
                                        </p:tgtEl>
                                      </p:cBhvr>
                                    </p:animEffect>
                                  </p:childTnLst>
                                </p:cTn>
                              </p:par>
                              <p:par>
                                <p:cTn id="103" presetID="8" presetClass="entr" presetSubtype="16" fill="hold" grpId="2"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diamond(in)">
                                      <p:cBhvr>
                                        <p:cTn id="105" dur="2000"/>
                                        <p:tgtEl>
                                          <p:spTgt spid="5"/>
                                        </p:tgtEl>
                                      </p:cBhvr>
                                    </p:animEffect>
                                  </p:childTnLst>
                                </p:cTn>
                              </p:par>
                              <p:par>
                                <p:cTn id="106" presetID="8" presetClass="entr" presetSubtype="16" fill="hold" grpId="2"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diamond(in)">
                                      <p:cBhvr>
                                        <p:cTn id="108" dur="2000"/>
                                        <p:tgtEl>
                                          <p:spTgt spid="7"/>
                                        </p:tgtEl>
                                      </p:cBhvr>
                                    </p:animEffect>
                                  </p:childTnLst>
                                </p:cTn>
                              </p:par>
                              <p:par>
                                <p:cTn id="109" presetID="8" presetClass="entr" presetSubtype="16" fill="hold" grpId="2"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diamond(in)">
                                      <p:cBhvr>
                                        <p:cTn id="111" dur="2000"/>
                                        <p:tgtEl>
                                          <p:spTgt spid="6"/>
                                        </p:tgtEl>
                                      </p:cBhvr>
                                    </p:animEffect>
                                  </p:childTnLst>
                                </p:cTn>
                              </p:par>
                              <p:par>
                                <p:cTn id="112" presetID="8" presetClass="entr" presetSubtype="16" fill="hold" grpId="2" nodeType="withEffect">
                                  <p:stCondLst>
                                    <p:cond delay="0"/>
                                  </p:stCondLst>
                                  <p:iterate type="lt">
                                    <p:tmPct val="0"/>
                                  </p:iterate>
                                  <p:childTnLst>
                                    <p:set>
                                      <p:cBhvr>
                                        <p:cTn id="113" dur="1" fill="hold">
                                          <p:stCondLst>
                                            <p:cond delay="0"/>
                                          </p:stCondLst>
                                        </p:cTn>
                                        <p:tgtEl>
                                          <p:spTgt spid="8"/>
                                        </p:tgtEl>
                                        <p:attrNameLst>
                                          <p:attrName>style.visibility</p:attrName>
                                        </p:attrNameLst>
                                      </p:cBhvr>
                                      <p:to>
                                        <p:strVal val="visible"/>
                                      </p:to>
                                    </p:set>
                                    <p:animEffect transition="in" filter="diamond(in)">
                                      <p:cBhvr>
                                        <p:cTn id="114" dur="2000"/>
                                        <p:tgtEl>
                                          <p:spTgt spid="8"/>
                                        </p:tgtEl>
                                      </p:cBhvr>
                                    </p:animEffect>
                                  </p:childTnLst>
                                </p:cTn>
                              </p:par>
                              <p:par>
                                <p:cTn id="115" presetID="8" presetClass="entr" presetSubtype="16" fill="hold" grpId="2" nodeType="with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diamond(in)">
                                      <p:cBhvr>
                                        <p:cTn id="117" dur="2000"/>
                                        <p:tgtEl>
                                          <p:spTgt spid="9"/>
                                        </p:tgtEl>
                                      </p:cBhvr>
                                    </p:animEffect>
                                  </p:childTnLst>
                                </p:cTn>
                              </p:par>
                              <p:par>
                                <p:cTn id="118" presetID="8" presetClass="entr" presetSubtype="16" fill="hold" grpId="2"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diamond(in)">
                                      <p:cBhvr>
                                        <p:cTn id="1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build="allAtOnce"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4).jpg">
            <a:extLst>
              <a:ext uri="{FF2B5EF4-FFF2-40B4-BE49-F238E27FC236}">
                <a16:creationId xmlns:a16="http://schemas.microsoft.com/office/drawing/2014/main" id="{38C08502-D087-43BA-B736-852B9863772D}"/>
              </a:ext>
            </a:extLst>
          </p:cNvPr>
          <p:cNvPicPr>
            <a:picLocks noChangeAspect="1"/>
          </p:cNvPicPr>
          <p:nvPr/>
        </p:nvPicPr>
        <p:blipFill>
          <a:blip r:embed="rId2"/>
          <a:stretch>
            <a:fillRect/>
          </a:stretch>
        </p:blipFill>
        <p:spPr>
          <a:xfrm>
            <a:off x="0" y="990600"/>
            <a:ext cx="3200400" cy="1600200"/>
          </a:xfrm>
          <a:prstGeom prst="rect">
            <a:avLst/>
          </a:prstGeom>
        </p:spPr>
      </p:pic>
      <p:pic>
        <p:nvPicPr>
          <p:cNvPr id="3" name="Picture 2" descr="image2s.jpg">
            <a:extLst>
              <a:ext uri="{FF2B5EF4-FFF2-40B4-BE49-F238E27FC236}">
                <a16:creationId xmlns:a16="http://schemas.microsoft.com/office/drawing/2014/main" id="{93EE7C8B-B4FE-4E01-A6B4-E386D988AA6B}"/>
              </a:ext>
            </a:extLst>
          </p:cNvPr>
          <p:cNvPicPr>
            <a:picLocks noChangeAspect="1"/>
          </p:cNvPicPr>
          <p:nvPr/>
        </p:nvPicPr>
        <p:blipFill>
          <a:blip r:embed="rId3"/>
          <a:stretch>
            <a:fillRect/>
          </a:stretch>
        </p:blipFill>
        <p:spPr>
          <a:xfrm>
            <a:off x="-13648" y="2688610"/>
            <a:ext cx="3214048" cy="1447800"/>
          </a:xfrm>
          <a:prstGeom prst="rect">
            <a:avLst/>
          </a:prstGeom>
        </p:spPr>
      </p:pic>
      <p:pic>
        <p:nvPicPr>
          <p:cNvPr id="4" name="Picture 3" descr="images(1).jpg">
            <a:extLst>
              <a:ext uri="{FF2B5EF4-FFF2-40B4-BE49-F238E27FC236}">
                <a16:creationId xmlns:a16="http://schemas.microsoft.com/office/drawing/2014/main" id="{C9D141C4-2F12-4D00-AEB4-3DEFC73918D3}"/>
              </a:ext>
            </a:extLst>
          </p:cNvPr>
          <p:cNvPicPr>
            <a:picLocks noChangeAspect="1"/>
          </p:cNvPicPr>
          <p:nvPr/>
        </p:nvPicPr>
        <p:blipFill>
          <a:blip r:embed="rId4"/>
          <a:stretch>
            <a:fillRect/>
          </a:stretch>
        </p:blipFill>
        <p:spPr>
          <a:xfrm>
            <a:off x="0" y="4191000"/>
            <a:ext cx="3200400" cy="1195387"/>
          </a:xfrm>
          <a:prstGeom prst="rect">
            <a:avLst/>
          </a:prstGeom>
        </p:spPr>
      </p:pic>
      <p:pic>
        <p:nvPicPr>
          <p:cNvPr id="5" name="Picture 4" descr="US_Navy_080730-N-5277R-003_A_Commander,_Naval_Forces_Japan_firefighter_douses_a_fire_on_a_dummy_aircraft_during_the_annual_off-station_mishap_drill_at_Naval_Support_Facility_Kamiseya.jpg">
            <a:extLst>
              <a:ext uri="{FF2B5EF4-FFF2-40B4-BE49-F238E27FC236}">
                <a16:creationId xmlns:a16="http://schemas.microsoft.com/office/drawing/2014/main" id="{33EC8243-AC70-40AE-9F16-2B3A9A3C16E0}"/>
              </a:ext>
            </a:extLst>
          </p:cNvPr>
          <p:cNvPicPr>
            <a:picLocks noChangeAspect="1"/>
          </p:cNvPicPr>
          <p:nvPr/>
        </p:nvPicPr>
        <p:blipFill>
          <a:blip r:embed="rId5" cstate="print"/>
          <a:stretch>
            <a:fillRect/>
          </a:stretch>
        </p:blipFill>
        <p:spPr>
          <a:xfrm>
            <a:off x="0" y="5486400"/>
            <a:ext cx="3200400" cy="1371600"/>
          </a:xfrm>
          <a:prstGeom prst="rect">
            <a:avLst/>
          </a:prstGeom>
        </p:spPr>
      </p:pic>
      <p:sp>
        <p:nvSpPr>
          <p:cNvPr id="6" name="TextBox 5">
            <a:extLst>
              <a:ext uri="{FF2B5EF4-FFF2-40B4-BE49-F238E27FC236}">
                <a16:creationId xmlns:a16="http://schemas.microsoft.com/office/drawing/2014/main" id="{61AA6CBB-FC3C-498E-BB95-7F1431505A49}"/>
              </a:ext>
            </a:extLst>
          </p:cNvPr>
          <p:cNvSpPr txBox="1"/>
          <p:nvPr/>
        </p:nvSpPr>
        <p:spPr>
          <a:xfrm>
            <a:off x="3343701" y="1219200"/>
            <a:ext cx="5800299" cy="1015663"/>
          </a:xfrm>
          <a:prstGeom prst="rect">
            <a:avLst/>
          </a:prstGeom>
          <a:solidFill>
            <a:schemeClr val="bg2">
              <a:lumMod val="90000"/>
            </a:schemeClr>
          </a:solidFill>
          <a:ln w="38100">
            <a:solidFill>
              <a:srgbClr val="FF0000"/>
            </a:solidFill>
          </a:ln>
        </p:spPr>
        <p:txBody>
          <a:bodyPr wrap="square" rtlCol="0">
            <a:spAutoFit/>
          </a:bodyPr>
          <a:lstStyle/>
          <a:p>
            <a:pPr algn="ctr"/>
            <a:r>
              <a:rPr lang="en-US" sz="6000" dirty="0">
                <a:latin typeface="Times New Roman" pitchFamily="18" charset="0"/>
                <a:cs typeface="Times New Roman" pitchFamily="18" charset="0"/>
              </a:rPr>
              <a:t>Put out</a:t>
            </a:r>
          </a:p>
        </p:txBody>
      </p:sp>
      <p:sp>
        <p:nvSpPr>
          <p:cNvPr id="7" name="TextBox 6">
            <a:extLst>
              <a:ext uri="{FF2B5EF4-FFF2-40B4-BE49-F238E27FC236}">
                <a16:creationId xmlns:a16="http://schemas.microsoft.com/office/drawing/2014/main" id="{BAE29318-2FC0-42D4-8337-043CA32BDD9A}"/>
              </a:ext>
            </a:extLst>
          </p:cNvPr>
          <p:cNvSpPr txBox="1"/>
          <p:nvPr/>
        </p:nvSpPr>
        <p:spPr>
          <a:xfrm>
            <a:off x="3352800" y="2971800"/>
            <a:ext cx="5791200" cy="923330"/>
          </a:xfrm>
          <a:prstGeom prst="rect">
            <a:avLst/>
          </a:prstGeom>
          <a:solidFill>
            <a:schemeClr val="accent1">
              <a:lumMod val="20000"/>
              <a:lumOff val="80000"/>
            </a:schemeClr>
          </a:solidFill>
          <a:ln w="38100">
            <a:solidFill>
              <a:srgbClr val="92D050"/>
            </a:solidFill>
          </a:ln>
        </p:spPr>
        <p:txBody>
          <a:bodyPr wrap="square" rtlCol="0">
            <a:spAutoFit/>
          </a:bodyPr>
          <a:lstStyle/>
          <a:p>
            <a:pPr algn="ctr"/>
            <a:r>
              <a:rPr lang="en-US" sz="5400" dirty="0">
                <a:latin typeface="Times New Roman" pitchFamily="18" charset="0"/>
                <a:cs typeface="Times New Roman" pitchFamily="18" charset="0"/>
              </a:rPr>
              <a:t>Building</a:t>
            </a:r>
          </a:p>
        </p:txBody>
      </p:sp>
      <p:sp>
        <p:nvSpPr>
          <p:cNvPr id="8" name="TextBox 7">
            <a:extLst>
              <a:ext uri="{FF2B5EF4-FFF2-40B4-BE49-F238E27FC236}">
                <a16:creationId xmlns:a16="http://schemas.microsoft.com/office/drawing/2014/main" id="{781A5259-8CD9-4DE2-8000-CF5E6A56D93D}"/>
              </a:ext>
            </a:extLst>
          </p:cNvPr>
          <p:cNvSpPr txBox="1"/>
          <p:nvPr/>
        </p:nvSpPr>
        <p:spPr>
          <a:xfrm>
            <a:off x="3352800" y="4343400"/>
            <a:ext cx="5791200" cy="923330"/>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en-US" sz="5400" dirty="0">
                <a:latin typeface="Times New Roman" pitchFamily="18" charset="0"/>
                <a:cs typeface="Times New Roman" pitchFamily="18" charset="0"/>
              </a:rPr>
              <a:t>Fire </a:t>
            </a:r>
          </a:p>
        </p:txBody>
      </p:sp>
      <p:sp>
        <p:nvSpPr>
          <p:cNvPr id="9" name="TextBox 8">
            <a:extLst>
              <a:ext uri="{FF2B5EF4-FFF2-40B4-BE49-F238E27FC236}">
                <a16:creationId xmlns:a16="http://schemas.microsoft.com/office/drawing/2014/main" id="{893FE157-A22F-4867-8263-2C6127ED2F7B}"/>
              </a:ext>
            </a:extLst>
          </p:cNvPr>
          <p:cNvSpPr txBox="1"/>
          <p:nvPr/>
        </p:nvSpPr>
        <p:spPr>
          <a:xfrm>
            <a:off x="3352800" y="5638800"/>
            <a:ext cx="5791200" cy="923330"/>
          </a:xfrm>
          <a:prstGeom prst="rect">
            <a:avLst/>
          </a:prstGeom>
          <a:solidFill>
            <a:schemeClr val="accent3">
              <a:lumMod val="20000"/>
              <a:lumOff val="80000"/>
            </a:schemeClr>
          </a:solidFill>
          <a:ln w="38100">
            <a:solidFill>
              <a:srgbClr val="0070C0"/>
            </a:solidFill>
          </a:ln>
        </p:spPr>
        <p:txBody>
          <a:bodyPr wrap="square" rtlCol="0">
            <a:spAutoFit/>
          </a:bodyPr>
          <a:lstStyle/>
          <a:p>
            <a:pPr algn="ctr"/>
            <a:r>
              <a:rPr lang="en-US" sz="5400" dirty="0">
                <a:latin typeface="Times New Roman" pitchFamily="18" charset="0"/>
                <a:cs typeface="Times New Roman" pitchFamily="18" charset="0"/>
              </a:rPr>
              <a:t>Firefighter</a:t>
            </a:r>
          </a:p>
        </p:txBody>
      </p:sp>
      <p:sp>
        <p:nvSpPr>
          <p:cNvPr id="10" name="TextBox 9">
            <a:extLst>
              <a:ext uri="{FF2B5EF4-FFF2-40B4-BE49-F238E27FC236}">
                <a16:creationId xmlns:a16="http://schemas.microsoft.com/office/drawing/2014/main" id="{F238BC27-E775-4D69-8C49-9542E3813D0C}"/>
              </a:ext>
            </a:extLst>
          </p:cNvPr>
          <p:cNvSpPr txBox="1"/>
          <p:nvPr/>
        </p:nvSpPr>
        <p:spPr>
          <a:xfrm>
            <a:off x="812409" y="-26455"/>
            <a:ext cx="9144000" cy="769441"/>
          </a:xfrm>
          <a:prstGeom prst="rect">
            <a:avLst/>
          </a:prstGeom>
          <a:solidFill>
            <a:schemeClr val="accent5">
              <a:lumMod val="20000"/>
              <a:lumOff val="80000"/>
            </a:schemeClr>
          </a:solidFill>
          <a:ln w="38100">
            <a:solidFill>
              <a:srgbClr val="C00000"/>
            </a:solidFill>
          </a:ln>
        </p:spPr>
        <p:txBody>
          <a:bodyPr wrap="square" rtlCol="0">
            <a:spAutoFit/>
          </a:bodyPr>
          <a:lstStyle/>
          <a:p>
            <a:pPr algn="ctr"/>
            <a:r>
              <a:rPr lang="en-US" sz="4400" dirty="0">
                <a:latin typeface="Times New Roman" pitchFamily="18" charset="0"/>
                <a:cs typeface="Times New Roman" pitchFamily="18" charset="0"/>
              </a:rPr>
              <a:t>Say the following words and  phrases. </a:t>
            </a:r>
          </a:p>
        </p:txBody>
      </p:sp>
    </p:spTree>
    <p:extLst>
      <p:ext uri="{BB962C8B-B14F-4D97-AF65-F5344CB8AC3E}">
        <p14:creationId xmlns:p14="http://schemas.microsoft.com/office/powerpoint/2010/main" val="124980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heel(4)">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BFFF8-EA53-4389-B47C-BFE4F57431F7}"/>
              </a:ext>
            </a:extLst>
          </p:cNvPr>
          <p:cNvSpPr txBox="1"/>
          <p:nvPr/>
        </p:nvSpPr>
        <p:spPr>
          <a:xfrm>
            <a:off x="2296892" y="1270575"/>
            <a:ext cx="8247281"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Sometimes We add –</a:t>
            </a:r>
            <a:r>
              <a:rPr lang="en-US" sz="3200" dirty="0" err="1">
                <a:ln>
                  <a:solidFill>
                    <a:srgbClr val="FF0000"/>
                  </a:solidFill>
                </a:ln>
                <a:solidFill>
                  <a:srgbClr val="FF0000"/>
                </a:solidFill>
                <a:latin typeface="Times New Roman" pitchFamily="18" charset="0"/>
                <a:cs typeface="Times New Roman" pitchFamily="18" charset="0"/>
              </a:rPr>
              <a:t>er</a:t>
            </a:r>
            <a:r>
              <a:rPr lang="en-US" sz="3200" dirty="0">
                <a:ln>
                  <a:solidFill>
                    <a:srgbClr val="FF0000"/>
                  </a:solidFill>
                </a:ln>
                <a:solidFill>
                  <a:srgbClr val="FF0000"/>
                </a:solidFill>
                <a:latin typeface="Times New Roman" pitchFamily="18" charset="0"/>
                <a:cs typeface="Times New Roman" pitchFamily="18" charset="0"/>
              </a:rPr>
              <a:t> to a verb to make noun</a:t>
            </a:r>
          </a:p>
        </p:txBody>
      </p:sp>
      <p:sp>
        <p:nvSpPr>
          <p:cNvPr id="3" name="Rectangle 2">
            <a:extLst>
              <a:ext uri="{FF2B5EF4-FFF2-40B4-BE49-F238E27FC236}">
                <a16:creationId xmlns:a16="http://schemas.microsoft.com/office/drawing/2014/main" id="{1DE73AA7-03DE-4616-9245-76C784680796}"/>
              </a:ext>
            </a:extLst>
          </p:cNvPr>
          <p:cNvSpPr/>
          <p:nvPr/>
        </p:nvSpPr>
        <p:spPr>
          <a:xfrm>
            <a:off x="2236048" y="2682226"/>
            <a:ext cx="1571844"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dirty="0">
                <a:ln>
                  <a:solidFill>
                    <a:schemeClr val="tx1"/>
                  </a:solidFill>
                </a:ln>
                <a:solidFill>
                  <a:schemeClr val="tx1"/>
                </a:solidFill>
                <a:latin typeface="Times New Roman" pitchFamily="18" charset="0"/>
                <a:cs typeface="Times New Roman" pitchFamily="18" charset="0"/>
              </a:rPr>
              <a:t>Farm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Farmer </a:t>
            </a:r>
          </a:p>
        </p:txBody>
      </p:sp>
      <p:sp>
        <p:nvSpPr>
          <p:cNvPr id="4" name="TextBox 3">
            <a:extLst>
              <a:ext uri="{FF2B5EF4-FFF2-40B4-BE49-F238E27FC236}">
                <a16:creationId xmlns:a16="http://schemas.microsoft.com/office/drawing/2014/main" id="{2E8E3536-5484-493E-A214-A344D58DA6C4}"/>
              </a:ext>
            </a:extLst>
          </p:cNvPr>
          <p:cNvSpPr txBox="1"/>
          <p:nvPr/>
        </p:nvSpPr>
        <p:spPr>
          <a:xfrm>
            <a:off x="5275807" y="2731530"/>
            <a:ext cx="119866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a:ln>
                  <a:solidFill>
                    <a:schemeClr val="tx1"/>
                  </a:solidFill>
                </a:ln>
                <a:solidFill>
                  <a:schemeClr val="tx1"/>
                </a:solidFill>
              </a:rPr>
              <a:t>Teach + </a:t>
            </a:r>
            <a:r>
              <a:rPr lang="en-US" dirty="0" err="1">
                <a:ln>
                  <a:solidFill>
                    <a:schemeClr val="tx1"/>
                  </a:solidFill>
                </a:ln>
                <a:solidFill>
                  <a:schemeClr val="tx1"/>
                </a:solidFill>
              </a:rPr>
              <a:t>er</a:t>
            </a:r>
            <a:r>
              <a:rPr lang="en-US" dirty="0">
                <a:ln>
                  <a:solidFill>
                    <a:schemeClr val="tx1"/>
                  </a:solidFill>
                </a:ln>
                <a:solidFill>
                  <a:schemeClr val="tx1"/>
                </a:solidFill>
              </a:rPr>
              <a:t> = Teacher </a:t>
            </a:r>
          </a:p>
        </p:txBody>
      </p:sp>
      <p:sp>
        <p:nvSpPr>
          <p:cNvPr id="5" name="Rectangle 4">
            <a:extLst>
              <a:ext uri="{FF2B5EF4-FFF2-40B4-BE49-F238E27FC236}">
                <a16:creationId xmlns:a16="http://schemas.microsoft.com/office/drawing/2014/main" id="{20859A7D-403F-468F-A892-CEA5CE0306CE}"/>
              </a:ext>
            </a:extLst>
          </p:cNvPr>
          <p:cNvSpPr/>
          <p:nvPr/>
        </p:nvSpPr>
        <p:spPr>
          <a:xfrm>
            <a:off x="7802860" y="2734974"/>
            <a:ext cx="1305781"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dirty="0">
                <a:ln>
                  <a:solidFill>
                    <a:schemeClr val="tx1"/>
                  </a:solidFill>
                </a:ln>
                <a:solidFill>
                  <a:schemeClr val="tx1"/>
                </a:solidFill>
                <a:latin typeface="Times New Roman" pitchFamily="18" charset="0"/>
                <a:cs typeface="Times New Roman" pitchFamily="18" charset="0"/>
              </a:rPr>
              <a:t>Fight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Fighter </a:t>
            </a:r>
          </a:p>
        </p:txBody>
      </p:sp>
      <p:sp>
        <p:nvSpPr>
          <p:cNvPr id="7" name="Rectangle 6">
            <a:extLst>
              <a:ext uri="{FF2B5EF4-FFF2-40B4-BE49-F238E27FC236}">
                <a16:creationId xmlns:a16="http://schemas.microsoft.com/office/drawing/2014/main" id="{50850BFD-8698-4969-8AD0-722731A094A0}"/>
              </a:ext>
            </a:extLst>
          </p:cNvPr>
          <p:cNvSpPr/>
          <p:nvPr/>
        </p:nvSpPr>
        <p:spPr>
          <a:xfrm>
            <a:off x="2296893" y="4393523"/>
            <a:ext cx="1793194" cy="64633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dirty="0">
                <a:ln>
                  <a:solidFill>
                    <a:schemeClr val="tx1"/>
                  </a:solidFill>
                </a:ln>
                <a:solidFill>
                  <a:schemeClr val="tx1"/>
                </a:solidFill>
                <a:latin typeface="Times New Roman" pitchFamily="18" charset="0"/>
                <a:cs typeface="Times New Roman" pitchFamily="18" charset="0"/>
              </a:rPr>
              <a:t>Drive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Driver </a:t>
            </a:r>
          </a:p>
        </p:txBody>
      </p:sp>
      <p:sp>
        <p:nvSpPr>
          <p:cNvPr id="8" name="Rectangle 7">
            <a:extLst>
              <a:ext uri="{FF2B5EF4-FFF2-40B4-BE49-F238E27FC236}">
                <a16:creationId xmlns:a16="http://schemas.microsoft.com/office/drawing/2014/main" id="{28B98297-E88F-49FF-AA3D-130D5C85C6DA}"/>
              </a:ext>
            </a:extLst>
          </p:cNvPr>
          <p:cNvSpPr/>
          <p:nvPr/>
        </p:nvSpPr>
        <p:spPr>
          <a:xfrm>
            <a:off x="5275807" y="4254041"/>
            <a:ext cx="108739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ln>
                  <a:solidFill>
                    <a:schemeClr val="tx1"/>
                  </a:solidFill>
                </a:ln>
                <a:solidFill>
                  <a:schemeClr val="tx1"/>
                </a:solidFill>
                <a:latin typeface="Times New Roman" pitchFamily="18" charset="0"/>
                <a:cs typeface="Times New Roman" pitchFamily="18" charset="0"/>
              </a:rPr>
              <a:t>Sing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Singer </a:t>
            </a:r>
          </a:p>
        </p:txBody>
      </p:sp>
    </p:spTree>
    <p:extLst>
      <p:ext uri="{BB962C8B-B14F-4D97-AF65-F5344CB8AC3E}">
        <p14:creationId xmlns:p14="http://schemas.microsoft.com/office/powerpoint/2010/main" val="31094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3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45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0"/>
                            </p:stCondLst>
                            <p:childTnLst>
                              <p:par>
                                <p:cTn id="26" presetID="21"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DF3ECE-2FE8-49B9-826A-E8FA1E0BDB4A}"/>
              </a:ext>
            </a:extLst>
          </p:cNvPr>
          <p:cNvSpPr txBox="1"/>
          <p:nvPr/>
        </p:nvSpPr>
        <p:spPr>
          <a:xfrm>
            <a:off x="4648200" y="402618"/>
            <a:ext cx="2895600" cy="58477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latin typeface="Times New Roman" pitchFamily="18" charset="0"/>
                <a:cs typeface="Times New Roman" pitchFamily="18" charset="0"/>
              </a:rPr>
              <a:t>Individual work </a:t>
            </a:r>
          </a:p>
        </p:txBody>
      </p:sp>
      <p:sp>
        <p:nvSpPr>
          <p:cNvPr id="3" name="TextBox 2">
            <a:extLst>
              <a:ext uri="{FF2B5EF4-FFF2-40B4-BE49-F238E27FC236}">
                <a16:creationId xmlns:a16="http://schemas.microsoft.com/office/drawing/2014/main" id="{CDDBFB46-7CA4-4993-8227-ACC1BE460DF9}"/>
              </a:ext>
            </a:extLst>
          </p:cNvPr>
          <p:cNvSpPr txBox="1"/>
          <p:nvPr/>
        </p:nvSpPr>
        <p:spPr>
          <a:xfrm>
            <a:off x="1562100" y="1135021"/>
            <a:ext cx="9067800"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Match the words in column A with their meaning in B</a:t>
            </a:r>
          </a:p>
        </p:txBody>
      </p:sp>
      <p:sp>
        <p:nvSpPr>
          <p:cNvPr id="5" name="TextBox 4">
            <a:extLst>
              <a:ext uri="{FF2B5EF4-FFF2-40B4-BE49-F238E27FC236}">
                <a16:creationId xmlns:a16="http://schemas.microsoft.com/office/drawing/2014/main" id="{9A9B5342-3486-43BB-83E0-544A4BD7ACDC}"/>
              </a:ext>
            </a:extLst>
          </p:cNvPr>
          <p:cNvSpPr txBox="1"/>
          <p:nvPr/>
        </p:nvSpPr>
        <p:spPr>
          <a:xfrm>
            <a:off x="1574132" y="1697349"/>
            <a:ext cx="1905000" cy="584775"/>
          </a:xfrm>
          <a:prstGeom prst="rect">
            <a:avLst/>
          </a:prstGeom>
          <a:noFill/>
        </p:spPr>
        <p:txBody>
          <a:bodyPr wrap="square" rtlCol="0">
            <a:spAutoFit/>
          </a:bodyPr>
          <a:lstStyle/>
          <a:p>
            <a:r>
              <a:rPr lang="en-US" sz="3200" dirty="0">
                <a:latin typeface="Times New Roman" pitchFamily="18" charset="0"/>
                <a:cs typeface="Times New Roman" pitchFamily="18" charset="0"/>
              </a:rPr>
              <a:t>Column A </a:t>
            </a:r>
          </a:p>
        </p:txBody>
      </p:sp>
      <p:sp>
        <p:nvSpPr>
          <p:cNvPr id="6" name="TextBox 5">
            <a:extLst>
              <a:ext uri="{FF2B5EF4-FFF2-40B4-BE49-F238E27FC236}">
                <a16:creationId xmlns:a16="http://schemas.microsoft.com/office/drawing/2014/main" id="{E6072C77-0BEB-4C35-A90B-34218C95C986}"/>
              </a:ext>
            </a:extLst>
          </p:cNvPr>
          <p:cNvSpPr txBox="1"/>
          <p:nvPr/>
        </p:nvSpPr>
        <p:spPr>
          <a:xfrm>
            <a:off x="7051964" y="1732899"/>
            <a:ext cx="1905000" cy="584775"/>
          </a:xfrm>
          <a:prstGeom prst="rect">
            <a:avLst/>
          </a:prstGeom>
          <a:noFill/>
        </p:spPr>
        <p:txBody>
          <a:bodyPr wrap="square" rtlCol="0">
            <a:spAutoFit/>
          </a:bodyPr>
          <a:lstStyle/>
          <a:p>
            <a:r>
              <a:rPr lang="en-US" sz="3200" dirty="0">
                <a:latin typeface="Times New Roman" pitchFamily="18" charset="0"/>
                <a:cs typeface="Times New Roman" pitchFamily="18" charset="0"/>
              </a:rPr>
              <a:t>Column B </a:t>
            </a:r>
          </a:p>
        </p:txBody>
      </p:sp>
      <p:sp>
        <p:nvSpPr>
          <p:cNvPr id="7" name="TextBox 6">
            <a:extLst>
              <a:ext uri="{FF2B5EF4-FFF2-40B4-BE49-F238E27FC236}">
                <a16:creationId xmlns:a16="http://schemas.microsoft.com/office/drawing/2014/main" id="{A1386594-0AE4-4B24-B1E5-3A4CC47CB968}"/>
              </a:ext>
            </a:extLst>
          </p:cNvPr>
          <p:cNvSpPr txBox="1"/>
          <p:nvPr/>
        </p:nvSpPr>
        <p:spPr>
          <a:xfrm>
            <a:off x="1752600" y="3188940"/>
            <a:ext cx="1676400"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b) Safe  </a:t>
            </a:r>
          </a:p>
        </p:txBody>
      </p:sp>
      <p:sp>
        <p:nvSpPr>
          <p:cNvPr id="8" name="TextBox 7">
            <a:extLst>
              <a:ext uri="{FF2B5EF4-FFF2-40B4-BE49-F238E27FC236}">
                <a16:creationId xmlns:a16="http://schemas.microsoft.com/office/drawing/2014/main" id="{23AA063E-F0F6-4240-A2E7-28E934BF7364}"/>
              </a:ext>
            </a:extLst>
          </p:cNvPr>
          <p:cNvSpPr txBox="1"/>
          <p:nvPr/>
        </p:nvSpPr>
        <p:spPr>
          <a:xfrm>
            <a:off x="1688432" y="3935471"/>
            <a:ext cx="167640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c) Panic  </a:t>
            </a:r>
          </a:p>
        </p:txBody>
      </p:sp>
      <p:sp>
        <p:nvSpPr>
          <p:cNvPr id="9" name="TextBox 8">
            <a:extLst>
              <a:ext uri="{FF2B5EF4-FFF2-40B4-BE49-F238E27FC236}">
                <a16:creationId xmlns:a16="http://schemas.microsoft.com/office/drawing/2014/main" id="{7D5CB9F8-4C5A-4EB0-A11A-942B1AEA21B5}"/>
              </a:ext>
            </a:extLst>
          </p:cNvPr>
          <p:cNvSpPr txBox="1"/>
          <p:nvPr/>
        </p:nvSpPr>
        <p:spPr>
          <a:xfrm>
            <a:off x="1752600" y="4740444"/>
            <a:ext cx="1676400"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d) Quiet  </a:t>
            </a:r>
          </a:p>
        </p:txBody>
      </p:sp>
      <p:sp>
        <p:nvSpPr>
          <p:cNvPr id="10" name="TextBox 9">
            <a:extLst>
              <a:ext uri="{FF2B5EF4-FFF2-40B4-BE49-F238E27FC236}">
                <a16:creationId xmlns:a16="http://schemas.microsoft.com/office/drawing/2014/main" id="{2D786EC1-E3DF-4650-8220-313C1195AD5B}"/>
              </a:ext>
            </a:extLst>
          </p:cNvPr>
          <p:cNvSpPr txBox="1"/>
          <p:nvPr/>
        </p:nvSpPr>
        <p:spPr>
          <a:xfrm>
            <a:off x="6858000" y="5435026"/>
            <a:ext cx="32766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atin typeface="Times New Roman" pitchFamily="18" charset="0"/>
                <a:cs typeface="Times New Roman" pitchFamily="18" charset="0"/>
              </a:rPr>
              <a:t>vi. unpaid worker   </a:t>
            </a:r>
          </a:p>
        </p:txBody>
      </p:sp>
      <p:sp>
        <p:nvSpPr>
          <p:cNvPr id="11" name="TextBox 10">
            <a:extLst>
              <a:ext uri="{FF2B5EF4-FFF2-40B4-BE49-F238E27FC236}">
                <a16:creationId xmlns:a16="http://schemas.microsoft.com/office/drawing/2014/main" id="{F4934008-B51A-4C74-BA2A-9565E68CFE2C}"/>
              </a:ext>
            </a:extLst>
          </p:cNvPr>
          <p:cNvSpPr txBox="1"/>
          <p:nvPr/>
        </p:nvSpPr>
        <p:spPr>
          <a:xfrm>
            <a:off x="6858000" y="2920426"/>
            <a:ext cx="167640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a:latin typeface="Times New Roman" pitchFamily="18" charset="0"/>
                <a:cs typeface="Times New Roman" pitchFamily="18" charset="0"/>
              </a:rPr>
              <a:t>ii. calm </a:t>
            </a:r>
          </a:p>
        </p:txBody>
      </p:sp>
      <p:sp>
        <p:nvSpPr>
          <p:cNvPr id="12" name="TextBox 11">
            <a:extLst>
              <a:ext uri="{FF2B5EF4-FFF2-40B4-BE49-F238E27FC236}">
                <a16:creationId xmlns:a16="http://schemas.microsoft.com/office/drawing/2014/main" id="{DFA3044B-5545-4580-9918-9031AC02E153}"/>
              </a:ext>
            </a:extLst>
          </p:cNvPr>
          <p:cNvSpPr txBox="1"/>
          <p:nvPr/>
        </p:nvSpPr>
        <p:spPr>
          <a:xfrm>
            <a:off x="6858000" y="3530026"/>
            <a:ext cx="25908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dirty="0">
                <a:latin typeface="Times New Roman" pitchFamily="18" charset="0"/>
                <a:cs typeface="Times New Roman" pitchFamily="18" charset="0"/>
              </a:rPr>
              <a:t>iii. frightened </a:t>
            </a:r>
          </a:p>
        </p:txBody>
      </p:sp>
      <p:sp>
        <p:nvSpPr>
          <p:cNvPr id="13" name="TextBox 12">
            <a:extLst>
              <a:ext uri="{FF2B5EF4-FFF2-40B4-BE49-F238E27FC236}">
                <a16:creationId xmlns:a16="http://schemas.microsoft.com/office/drawing/2014/main" id="{0D08D11D-A982-4E0C-A615-7F8591064129}"/>
              </a:ext>
            </a:extLst>
          </p:cNvPr>
          <p:cNvSpPr txBox="1"/>
          <p:nvPr/>
        </p:nvSpPr>
        <p:spPr>
          <a:xfrm>
            <a:off x="6858001" y="4215826"/>
            <a:ext cx="2292927"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a:latin typeface="Times New Roman" pitchFamily="18" charset="0"/>
                <a:cs typeface="Times New Roman" pitchFamily="18" charset="0"/>
              </a:rPr>
              <a:t> iv. division  </a:t>
            </a:r>
          </a:p>
        </p:txBody>
      </p:sp>
      <p:sp>
        <p:nvSpPr>
          <p:cNvPr id="14" name="TextBox 13">
            <a:extLst>
              <a:ext uri="{FF2B5EF4-FFF2-40B4-BE49-F238E27FC236}">
                <a16:creationId xmlns:a16="http://schemas.microsoft.com/office/drawing/2014/main" id="{78F2342A-F1F7-44CB-843F-4F945C85547B}"/>
              </a:ext>
            </a:extLst>
          </p:cNvPr>
          <p:cNvSpPr txBox="1"/>
          <p:nvPr/>
        </p:nvSpPr>
        <p:spPr>
          <a:xfrm>
            <a:off x="6858000" y="4825426"/>
            <a:ext cx="2590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latin typeface="Times New Roman" pitchFamily="18" charset="0"/>
                <a:cs typeface="Times New Roman" pitchFamily="18" charset="0"/>
              </a:rPr>
              <a:t>v. be anxious </a:t>
            </a:r>
          </a:p>
        </p:txBody>
      </p:sp>
      <p:sp>
        <p:nvSpPr>
          <p:cNvPr id="15" name="TextBox 14">
            <a:extLst>
              <a:ext uri="{FF2B5EF4-FFF2-40B4-BE49-F238E27FC236}">
                <a16:creationId xmlns:a16="http://schemas.microsoft.com/office/drawing/2014/main" id="{9FB6B534-D8C1-438B-8AF3-E21E2B0F25C9}"/>
              </a:ext>
            </a:extLst>
          </p:cNvPr>
          <p:cNvSpPr txBox="1"/>
          <p:nvPr/>
        </p:nvSpPr>
        <p:spPr>
          <a:xfrm>
            <a:off x="6858000" y="6096001"/>
            <a:ext cx="37338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a:latin typeface="Times New Roman" pitchFamily="18" charset="0"/>
                <a:cs typeface="Times New Roman" pitchFamily="18" charset="0"/>
              </a:rPr>
              <a:t>vii. free from danger   </a:t>
            </a:r>
          </a:p>
        </p:txBody>
      </p:sp>
      <p:sp>
        <p:nvSpPr>
          <p:cNvPr id="16" name="TextBox 15">
            <a:extLst>
              <a:ext uri="{FF2B5EF4-FFF2-40B4-BE49-F238E27FC236}">
                <a16:creationId xmlns:a16="http://schemas.microsoft.com/office/drawing/2014/main" id="{00570965-F24C-49D8-9080-C45F07A72654}"/>
              </a:ext>
            </a:extLst>
          </p:cNvPr>
          <p:cNvSpPr txBox="1"/>
          <p:nvPr/>
        </p:nvSpPr>
        <p:spPr>
          <a:xfrm>
            <a:off x="1724526" y="2392223"/>
            <a:ext cx="16764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a) Afraid </a:t>
            </a:r>
          </a:p>
        </p:txBody>
      </p:sp>
      <p:sp>
        <p:nvSpPr>
          <p:cNvPr id="17" name="TextBox 16">
            <a:extLst>
              <a:ext uri="{FF2B5EF4-FFF2-40B4-BE49-F238E27FC236}">
                <a16:creationId xmlns:a16="http://schemas.microsoft.com/office/drawing/2014/main" id="{5439E1CC-A0D0-441C-9563-8FECE51FCE5C}"/>
              </a:ext>
            </a:extLst>
          </p:cNvPr>
          <p:cNvSpPr txBox="1"/>
          <p:nvPr/>
        </p:nvSpPr>
        <p:spPr>
          <a:xfrm>
            <a:off x="1752600" y="5502444"/>
            <a:ext cx="25908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dirty="0">
                <a:ln>
                  <a:solidFill>
                    <a:sysClr val="windowText" lastClr="000000"/>
                  </a:solidFill>
                </a:ln>
                <a:solidFill>
                  <a:sysClr val="windowText" lastClr="000000"/>
                </a:solidFill>
                <a:latin typeface="Times New Roman" pitchFamily="18" charset="0"/>
                <a:cs typeface="Times New Roman" pitchFamily="18" charset="0"/>
              </a:rPr>
              <a:t>e) Firefighter  </a:t>
            </a:r>
          </a:p>
        </p:txBody>
      </p:sp>
      <p:sp>
        <p:nvSpPr>
          <p:cNvPr id="18" name="TextBox 17">
            <a:extLst>
              <a:ext uri="{FF2B5EF4-FFF2-40B4-BE49-F238E27FC236}">
                <a16:creationId xmlns:a16="http://schemas.microsoft.com/office/drawing/2014/main" id="{A7233FFB-CB82-4B74-BAF4-546C4FAB3166}"/>
              </a:ext>
            </a:extLst>
          </p:cNvPr>
          <p:cNvSpPr txBox="1"/>
          <p:nvPr/>
        </p:nvSpPr>
        <p:spPr>
          <a:xfrm>
            <a:off x="6858000" y="2310826"/>
            <a:ext cx="35433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dirty="0">
                <a:latin typeface="Times New Roman" pitchFamily="18" charset="0"/>
                <a:cs typeface="Times New Roman" pitchFamily="18" charset="0"/>
              </a:rPr>
              <a:t>i. who puts out fire</a:t>
            </a:r>
          </a:p>
        </p:txBody>
      </p:sp>
    </p:spTree>
    <p:extLst>
      <p:ext uri="{BB962C8B-B14F-4D97-AF65-F5344CB8AC3E}">
        <p14:creationId xmlns:p14="http://schemas.microsoft.com/office/powerpoint/2010/main" val="8736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2.59259E-6 L -0.325 -0.22408 " pathEditMode="relative" rAng="0" ptsTypes="AA">
                                      <p:cBhvr>
                                        <p:cTn id="6" dur="2000" fill="hold"/>
                                        <p:tgtEl>
                                          <p:spTgt spid="12"/>
                                        </p:tgtEl>
                                        <p:attrNameLst>
                                          <p:attrName>ppt_x</p:attrName>
                                          <p:attrName>ppt_y</p:attrName>
                                        </p:attrNameLst>
                                      </p:cBhvr>
                                      <p:rCtr x="-16250" y="-1120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1.48148E-6 L -0.35417 -0.47592 " pathEditMode="relative" rAng="0" ptsTypes="AA">
                                      <p:cBhvr>
                                        <p:cTn id="10" dur="2000" fill="hold"/>
                                        <p:tgtEl>
                                          <p:spTgt spid="15"/>
                                        </p:tgtEl>
                                        <p:attrNameLst>
                                          <p:attrName>ppt_x</p:attrName>
                                          <p:attrName>ppt_y</p:attrName>
                                        </p:attrNameLst>
                                      </p:cBhvr>
                                      <p:rCtr x="-17708" y="-2379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1.85185E-6 L -0.33333 -0.17963 " pathEditMode="relative" rAng="0" ptsTypes="AA">
                                      <p:cBhvr>
                                        <p:cTn id="14" dur="2000" fill="hold"/>
                                        <p:tgtEl>
                                          <p:spTgt spid="14"/>
                                        </p:tgtEl>
                                        <p:attrNameLst>
                                          <p:attrName>ppt_x</p:attrName>
                                          <p:attrName>ppt_y</p:attrName>
                                        </p:attrNameLst>
                                      </p:cBhvr>
                                      <p:rCtr x="-16667" y="-89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11022E-16 1.48148E-6 L -0.30833 0.23148 " pathEditMode="relative" rAng="0" ptsTypes="AA">
                                      <p:cBhvr>
                                        <p:cTn id="18" dur="2000" fill="hold"/>
                                        <p:tgtEl>
                                          <p:spTgt spid="11"/>
                                        </p:tgtEl>
                                        <p:attrNameLst>
                                          <p:attrName>ppt_x</p:attrName>
                                          <p:attrName>ppt_y</p:attrName>
                                        </p:attrNameLst>
                                      </p:cBhvr>
                                      <p:rCtr x="-15417" y="1157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3.7037E-7 L -0.26041 0.42037 " pathEditMode="relative" rAng="0" ptsTypes="AA">
                                      <p:cBhvr>
                                        <p:cTn id="22" dur="2000" fill="hold"/>
                                        <p:tgtEl>
                                          <p:spTgt spid="18"/>
                                        </p:tgtEl>
                                        <p:attrNameLst>
                                          <p:attrName>ppt_x</p:attrName>
                                          <p:attrName>ppt_y</p:attrName>
                                        </p:attrNameLst>
                                      </p:cBhvr>
                                      <p:rCtr x="-13021"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FB912-15A4-4BC0-8816-CF3F0A6AEDCB}"/>
              </a:ext>
            </a:extLst>
          </p:cNvPr>
          <p:cNvSpPr txBox="1"/>
          <p:nvPr/>
        </p:nvSpPr>
        <p:spPr>
          <a:xfrm>
            <a:off x="312821" y="4818067"/>
            <a:ext cx="12191998" cy="923330"/>
          </a:xfrm>
          <a:prstGeom prst="rect">
            <a:avLst/>
          </a:prstGeom>
          <a:noFill/>
        </p:spPr>
        <p:txBody>
          <a:bodyPr wrap="square" rtlCol="0">
            <a:spAutoFit/>
          </a:bodyPr>
          <a:lstStyle/>
          <a:p>
            <a:pPr algn="ctr"/>
            <a:r>
              <a:rPr lang="en-US" sz="4400" b="1" dirty="0">
                <a:latin typeface="Bell MT" panose="02020503060305020303" pitchFamily="18" charset="0"/>
              </a:rPr>
              <a:t>WELCOME  </a:t>
            </a:r>
            <a:r>
              <a:rPr lang="en-US" sz="2800" b="1" dirty="0">
                <a:ln>
                  <a:solidFill>
                    <a:srgbClr val="C00000"/>
                  </a:solidFill>
                </a:ln>
                <a:solidFill>
                  <a:schemeClr val="tx1">
                    <a:lumMod val="65000"/>
                    <a:lumOff val="35000"/>
                  </a:schemeClr>
                </a:solidFill>
                <a:latin typeface="Bell MT" panose="02020503060305020303" pitchFamily="18" charset="0"/>
              </a:rPr>
              <a:t>TO    </a:t>
            </a:r>
            <a:r>
              <a:rPr lang="en-US" sz="4400" b="1" dirty="0">
                <a:ln>
                  <a:solidFill>
                    <a:srgbClr val="C00000"/>
                  </a:solidFill>
                </a:ln>
                <a:solidFill>
                  <a:schemeClr val="tx1">
                    <a:lumMod val="65000"/>
                    <a:lumOff val="35000"/>
                  </a:schemeClr>
                </a:solidFill>
                <a:latin typeface="Bell MT" panose="02020503060305020303" pitchFamily="18" charset="0"/>
              </a:rPr>
              <a:t> </a:t>
            </a:r>
            <a:r>
              <a:rPr lang="en-US" sz="5400" b="1" dirty="0">
                <a:ln>
                  <a:solidFill>
                    <a:srgbClr val="C00000"/>
                  </a:solidFill>
                </a:ln>
                <a:solidFill>
                  <a:schemeClr val="tx1">
                    <a:lumMod val="65000"/>
                    <a:lumOff val="35000"/>
                  </a:schemeClr>
                </a:solidFill>
                <a:latin typeface="Bell MT" panose="02020503060305020303" pitchFamily="18" charset="0"/>
              </a:rPr>
              <a:t>All</a:t>
            </a:r>
          </a:p>
        </p:txBody>
      </p:sp>
      <p:pic>
        <p:nvPicPr>
          <p:cNvPr id="6" name="Picture 5">
            <a:extLst>
              <a:ext uri="{FF2B5EF4-FFF2-40B4-BE49-F238E27FC236}">
                <a16:creationId xmlns:a16="http://schemas.microsoft.com/office/drawing/2014/main" id="{50962458-8ED7-47B7-BF4B-1A2E3F277FB5}"/>
              </a:ext>
            </a:extLst>
          </p:cNvPr>
          <p:cNvPicPr>
            <a:picLocks noChangeAspect="1"/>
          </p:cNvPicPr>
          <p:nvPr/>
        </p:nvPicPr>
        <p:blipFill rotWithShape="1">
          <a:blip r:embed="rId2">
            <a:extLst>
              <a:ext uri="{28A0092B-C50C-407E-A947-70E740481C1C}">
                <a14:useLocalDpi xmlns:a14="http://schemas.microsoft.com/office/drawing/2010/main" val="0"/>
              </a:ext>
            </a:extLst>
          </a:blip>
          <a:srcRect l="4621" r="7590"/>
          <a:stretch/>
        </p:blipFill>
        <p:spPr>
          <a:xfrm>
            <a:off x="166468" y="5591175"/>
            <a:ext cx="11859064" cy="1266825"/>
          </a:xfrm>
          <a:prstGeom prst="rect">
            <a:avLst/>
          </a:prstGeom>
        </p:spPr>
      </p:pic>
      <p:pic>
        <p:nvPicPr>
          <p:cNvPr id="7" name="Picture 6">
            <a:extLst>
              <a:ext uri="{FF2B5EF4-FFF2-40B4-BE49-F238E27FC236}">
                <a16:creationId xmlns:a16="http://schemas.microsoft.com/office/drawing/2014/main" id="{4854FBEB-048D-4945-9FDA-9888BEAE8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798" y="5751577"/>
            <a:ext cx="683779" cy="655060"/>
          </a:xfrm>
          <a:prstGeom prst="rect">
            <a:avLst/>
          </a:prstGeom>
        </p:spPr>
      </p:pic>
      <p:pic>
        <p:nvPicPr>
          <p:cNvPr id="8" name="Picture 7">
            <a:extLst>
              <a:ext uri="{FF2B5EF4-FFF2-40B4-BE49-F238E27FC236}">
                <a16:creationId xmlns:a16="http://schemas.microsoft.com/office/drawing/2014/main" id="{B1F54C58-EEBE-4F76-A9E9-7414C9A97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71955" y="5445695"/>
            <a:ext cx="858666" cy="633412"/>
          </a:xfrm>
          <a:prstGeom prst="rect">
            <a:avLst/>
          </a:prstGeom>
        </p:spPr>
      </p:pic>
      <p:pic>
        <p:nvPicPr>
          <p:cNvPr id="9" name="Picture 8">
            <a:extLst>
              <a:ext uri="{FF2B5EF4-FFF2-40B4-BE49-F238E27FC236}">
                <a16:creationId xmlns:a16="http://schemas.microsoft.com/office/drawing/2014/main" id="{45EC2CDF-3B27-46D8-8C13-6DD5C5A53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52979">
            <a:off x="8917213" y="3612524"/>
            <a:ext cx="3334417" cy="3334417"/>
          </a:xfrm>
          <a:prstGeom prst="rect">
            <a:avLst/>
          </a:prstGeom>
        </p:spPr>
      </p:pic>
      <p:pic>
        <p:nvPicPr>
          <p:cNvPr id="3" name="Picture 2">
            <a:extLst>
              <a:ext uri="{FF2B5EF4-FFF2-40B4-BE49-F238E27FC236}">
                <a16:creationId xmlns:a16="http://schemas.microsoft.com/office/drawing/2014/main" id="{F51F34E2-3FD3-4D0E-8302-30CC3988E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025532" cy="4807887"/>
          </a:xfrm>
          <a:prstGeom prst="rect">
            <a:avLst/>
          </a:prstGeom>
        </p:spPr>
      </p:pic>
    </p:spTree>
    <p:extLst>
      <p:ext uri="{BB962C8B-B14F-4D97-AF65-F5344CB8AC3E}">
        <p14:creationId xmlns:p14="http://schemas.microsoft.com/office/powerpoint/2010/main" val="415851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9167E-6 -4.81481E-6 L 0.22252 -0.2581 " pathEditMode="relative" rAng="0" ptsTypes="AA">
                                      <p:cBhvr>
                                        <p:cTn id="6" dur="3500" fill="hold"/>
                                        <p:tgtEl>
                                          <p:spTgt spid="7"/>
                                        </p:tgtEl>
                                        <p:attrNameLst>
                                          <p:attrName>ppt_x</p:attrName>
                                          <p:attrName>ppt_y</p:attrName>
                                        </p:attrNameLst>
                                      </p:cBhvr>
                                      <p:rCtr x="11120" y="-1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AFE981-83E3-4B2B-8F01-300748396420}"/>
              </a:ext>
            </a:extLst>
          </p:cNvPr>
          <p:cNvSpPr txBox="1"/>
          <p:nvPr/>
        </p:nvSpPr>
        <p:spPr>
          <a:xfrm>
            <a:off x="4945966" y="591050"/>
            <a:ext cx="25146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a:latin typeface="Times New Roman" pitchFamily="18" charset="0"/>
                <a:cs typeface="Times New Roman" pitchFamily="18" charset="0"/>
              </a:rPr>
              <a:t>Similar word</a:t>
            </a:r>
          </a:p>
        </p:txBody>
      </p:sp>
      <p:sp>
        <p:nvSpPr>
          <p:cNvPr id="3" name="TextBox 2">
            <a:extLst>
              <a:ext uri="{FF2B5EF4-FFF2-40B4-BE49-F238E27FC236}">
                <a16:creationId xmlns:a16="http://schemas.microsoft.com/office/drawing/2014/main" id="{F636EF15-DDA0-4EB5-8F89-CF3642620854}"/>
              </a:ext>
            </a:extLst>
          </p:cNvPr>
          <p:cNvSpPr txBox="1"/>
          <p:nvPr/>
        </p:nvSpPr>
        <p:spPr>
          <a:xfrm>
            <a:off x="2261286" y="1190684"/>
            <a:ext cx="8511173" cy="4893647"/>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r>
              <a:rPr lang="en-US" sz="3200" dirty="0">
                <a:ln>
                  <a:solidFill>
                    <a:sysClr val="windowText" lastClr="000000"/>
                  </a:solidFill>
                </a:ln>
                <a:latin typeface="Times New Roman" pitchFamily="18" charset="0"/>
                <a:cs typeface="Times New Roman" pitchFamily="18" charset="0"/>
              </a:rPr>
              <a:t>Afraid – Frightened, scared, Fearful. </a:t>
            </a:r>
          </a:p>
          <a:p>
            <a:r>
              <a:rPr lang="en-US" sz="3200" dirty="0">
                <a:ln>
                  <a:solidFill>
                    <a:sysClr val="windowText" lastClr="000000"/>
                  </a:solidFill>
                </a:ln>
                <a:latin typeface="Times New Roman" pitchFamily="18" charset="0"/>
                <a:cs typeface="Times New Roman" pitchFamily="18" charset="0"/>
              </a:rPr>
              <a:t>Safe – Out of danger, protected, Assured, </a:t>
            </a:r>
            <a:r>
              <a:rPr lang="en-US" sz="2400" dirty="0">
                <a:ln>
                  <a:solidFill>
                    <a:sysClr val="windowText" lastClr="000000"/>
                  </a:solidFill>
                </a:ln>
                <a:latin typeface="Times New Roman" pitchFamily="18" charset="0"/>
                <a:cs typeface="Times New Roman" pitchFamily="18" charset="0"/>
              </a:rPr>
              <a:t>Free from danger  </a:t>
            </a:r>
          </a:p>
          <a:p>
            <a:r>
              <a:rPr lang="en-US" sz="3200" dirty="0">
                <a:ln>
                  <a:solidFill>
                    <a:sysClr val="windowText" lastClr="000000"/>
                  </a:solidFill>
                </a:ln>
                <a:latin typeface="Times New Roman" pitchFamily="18" charset="0"/>
                <a:cs typeface="Times New Roman" pitchFamily="18" charset="0"/>
              </a:rPr>
              <a:t>Panic – Fear, Alarm, Be anxious.  </a:t>
            </a:r>
          </a:p>
          <a:p>
            <a:r>
              <a:rPr lang="en-US" sz="3200" dirty="0">
                <a:ln>
                  <a:solidFill>
                    <a:sysClr val="windowText" lastClr="000000"/>
                  </a:solidFill>
                </a:ln>
                <a:latin typeface="Times New Roman" pitchFamily="18" charset="0"/>
                <a:cs typeface="Times New Roman" pitchFamily="18" charset="0"/>
              </a:rPr>
              <a:t>Quiet – Calm, Cool, Peaceful. </a:t>
            </a:r>
          </a:p>
          <a:p>
            <a:r>
              <a:rPr lang="en-US" sz="3200" dirty="0">
                <a:ln>
                  <a:solidFill>
                    <a:sysClr val="windowText" lastClr="000000"/>
                  </a:solidFill>
                </a:ln>
                <a:latin typeface="Times New Roman" pitchFamily="18" charset="0"/>
                <a:cs typeface="Times New Roman" pitchFamily="18" charset="0"/>
              </a:rPr>
              <a:t>Volunteer – Unpaid worker. </a:t>
            </a:r>
          </a:p>
          <a:p>
            <a:r>
              <a:rPr lang="en-US" sz="3200" dirty="0">
                <a:ln>
                  <a:solidFill>
                    <a:sysClr val="windowText" lastClr="000000"/>
                  </a:solidFill>
                </a:ln>
                <a:latin typeface="Times New Roman" pitchFamily="18" charset="0"/>
                <a:cs typeface="Times New Roman" pitchFamily="18" charset="0"/>
              </a:rPr>
              <a:t>Help – Assistance, Support, Shelter. </a:t>
            </a:r>
          </a:p>
          <a:p>
            <a:r>
              <a:rPr lang="en-US" sz="3200" dirty="0">
                <a:ln>
                  <a:solidFill>
                    <a:sysClr val="windowText" lastClr="000000"/>
                  </a:solidFill>
                </a:ln>
                <a:latin typeface="Times New Roman" pitchFamily="18" charset="0"/>
                <a:cs typeface="Times New Roman" pitchFamily="18" charset="0"/>
              </a:rPr>
              <a:t>Firefighter – Who put out fire. </a:t>
            </a:r>
          </a:p>
          <a:p>
            <a:r>
              <a:rPr lang="en-US" sz="3200" dirty="0">
                <a:ln>
                  <a:solidFill>
                    <a:sysClr val="windowText" lastClr="000000"/>
                  </a:solidFill>
                </a:ln>
                <a:latin typeface="Times New Roman" pitchFamily="18" charset="0"/>
                <a:cs typeface="Times New Roman" pitchFamily="18" charset="0"/>
              </a:rPr>
              <a:t>Department – Division, Section. </a:t>
            </a:r>
          </a:p>
          <a:p>
            <a:r>
              <a:rPr lang="en-US" sz="3200" dirty="0">
                <a:ln>
                  <a:solidFill>
                    <a:sysClr val="windowText" lastClr="000000"/>
                  </a:solidFill>
                </a:ln>
                <a:latin typeface="Times New Roman" pitchFamily="18" charset="0"/>
                <a:cs typeface="Times New Roman" pitchFamily="18" charset="0"/>
              </a:rPr>
              <a:t>Full-time – Work in full time. </a:t>
            </a:r>
          </a:p>
        </p:txBody>
      </p:sp>
    </p:spTree>
    <p:extLst>
      <p:ext uri="{BB962C8B-B14F-4D97-AF65-F5344CB8AC3E}">
        <p14:creationId xmlns:p14="http://schemas.microsoft.com/office/powerpoint/2010/main" val="25485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163B2C-8DB0-4E13-80E4-C3F792641418}"/>
              </a:ext>
            </a:extLst>
          </p:cNvPr>
          <p:cNvSpPr txBox="1"/>
          <p:nvPr/>
        </p:nvSpPr>
        <p:spPr>
          <a:xfrm>
            <a:off x="-1" y="304801"/>
            <a:ext cx="12191999" cy="1015663"/>
          </a:xfrm>
          <a:prstGeom prst="rect">
            <a:avLst/>
          </a:prstGeom>
          <a:solidFill>
            <a:srgbClr val="00B050"/>
          </a:solidFill>
        </p:spPr>
        <p:txBody>
          <a:bodyPr wrap="square" rtlCol="0">
            <a:spAutoFit/>
          </a:bodyPr>
          <a:lstStyle/>
          <a:p>
            <a:pPr algn="ctr"/>
            <a:r>
              <a:rPr lang="en-US" sz="6000" dirty="0"/>
              <a:t>Practice-1</a:t>
            </a:r>
          </a:p>
        </p:txBody>
      </p:sp>
      <p:sp>
        <p:nvSpPr>
          <p:cNvPr id="4" name="TextBox 3">
            <a:extLst>
              <a:ext uri="{FF2B5EF4-FFF2-40B4-BE49-F238E27FC236}">
                <a16:creationId xmlns:a16="http://schemas.microsoft.com/office/drawing/2014/main" id="{1BC19D41-3A9A-44A7-A2F1-F2EC4226999D}"/>
              </a:ext>
            </a:extLst>
          </p:cNvPr>
          <p:cNvSpPr txBox="1"/>
          <p:nvPr/>
        </p:nvSpPr>
        <p:spPr>
          <a:xfrm>
            <a:off x="28074" y="4024955"/>
            <a:ext cx="12192000" cy="1200329"/>
          </a:xfrm>
          <a:prstGeom prst="rect">
            <a:avLst/>
          </a:prstGeom>
          <a:noFill/>
          <a:ln w="57150">
            <a:solidFill>
              <a:schemeClr val="tx1"/>
            </a:solidFill>
          </a:ln>
        </p:spPr>
        <p:txBody>
          <a:bodyPr wrap="square" rtlCol="0">
            <a:spAutoFit/>
          </a:bodyPr>
          <a:lstStyle/>
          <a:p>
            <a:r>
              <a:rPr lang="en-US" sz="3600" dirty="0"/>
              <a:t>Q:What does a firefighter do?</a:t>
            </a:r>
          </a:p>
          <a:p>
            <a:r>
              <a:rPr lang="en-US" sz="3600" dirty="0"/>
              <a:t>Ans: A firefighter puts out the fire</a:t>
            </a:r>
            <a:r>
              <a:rPr lang="en-US" dirty="0"/>
              <a:t>.</a:t>
            </a:r>
          </a:p>
        </p:txBody>
      </p:sp>
      <p:sp>
        <p:nvSpPr>
          <p:cNvPr id="5" name="TextBox 4">
            <a:extLst>
              <a:ext uri="{FF2B5EF4-FFF2-40B4-BE49-F238E27FC236}">
                <a16:creationId xmlns:a16="http://schemas.microsoft.com/office/drawing/2014/main" id="{D494FBE7-30A4-441B-A92A-163B87A78C2D}"/>
              </a:ext>
            </a:extLst>
          </p:cNvPr>
          <p:cNvSpPr txBox="1"/>
          <p:nvPr/>
        </p:nvSpPr>
        <p:spPr>
          <a:xfrm>
            <a:off x="0" y="2589972"/>
            <a:ext cx="12192000" cy="1077218"/>
          </a:xfrm>
          <a:prstGeom prst="rect">
            <a:avLst/>
          </a:prstGeom>
          <a:noFill/>
          <a:ln w="57150">
            <a:solidFill>
              <a:schemeClr val="tx1"/>
            </a:solidFill>
          </a:ln>
        </p:spPr>
        <p:txBody>
          <a:bodyPr wrap="square" rtlCol="0">
            <a:spAutoFit/>
          </a:bodyPr>
          <a:lstStyle/>
          <a:p>
            <a:r>
              <a:rPr lang="en-US" sz="3200" dirty="0">
                <a:solidFill>
                  <a:srgbClr val="00B050"/>
                </a:solidFill>
              </a:rPr>
              <a:t>Q What is </a:t>
            </a:r>
            <a:r>
              <a:rPr lang="en-US" sz="3200" dirty="0" err="1">
                <a:solidFill>
                  <a:srgbClr val="00B050"/>
                </a:solidFill>
              </a:rPr>
              <a:t>Raju</a:t>
            </a:r>
            <a:r>
              <a:rPr lang="en-US" sz="3200" dirty="0">
                <a:solidFill>
                  <a:srgbClr val="00B050"/>
                </a:solidFill>
              </a:rPr>
              <a:t>?.</a:t>
            </a:r>
          </a:p>
          <a:p>
            <a:r>
              <a:rPr lang="en-US" sz="3200" dirty="0"/>
              <a:t>Ans: Raju is a firefighter.</a:t>
            </a:r>
          </a:p>
        </p:txBody>
      </p:sp>
      <p:sp>
        <p:nvSpPr>
          <p:cNvPr id="6" name="TextBox 5">
            <a:extLst>
              <a:ext uri="{FF2B5EF4-FFF2-40B4-BE49-F238E27FC236}">
                <a16:creationId xmlns:a16="http://schemas.microsoft.com/office/drawing/2014/main" id="{686B546B-4E18-49BC-9C2F-3F1B93E5A9F9}"/>
              </a:ext>
            </a:extLst>
          </p:cNvPr>
          <p:cNvSpPr txBox="1"/>
          <p:nvPr/>
        </p:nvSpPr>
        <p:spPr>
          <a:xfrm>
            <a:off x="20053" y="5583049"/>
            <a:ext cx="12192000" cy="954107"/>
          </a:xfrm>
          <a:prstGeom prst="rect">
            <a:avLst/>
          </a:prstGeom>
          <a:noFill/>
          <a:ln w="38100">
            <a:solidFill>
              <a:schemeClr val="tx1"/>
            </a:solidFill>
          </a:ln>
        </p:spPr>
        <p:txBody>
          <a:bodyPr wrap="square" rtlCol="0">
            <a:spAutoFit/>
          </a:bodyPr>
          <a:lstStyle/>
          <a:p>
            <a:r>
              <a:rPr lang="en-US" sz="2800" dirty="0">
                <a:solidFill>
                  <a:srgbClr val="00B050"/>
                </a:solidFill>
              </a:rPr>
              <a:t>Q:what does </a:t>
            </a:r>
            <a:r>
              <a:rPr lang="en-US" sz="2800" dirty="0" err="1">
                <a:solidFill>
                  <a:srgbClr val="00B050"/>
                </a:solidFill>
              </a:rPr>
              <a:t>Raju</a:t>
            </a:r>
            <a:r>
              <a:rPr lang="en-US" sz="2800" dirty="0">
                <a:solidFill>
                  <a:srgbClr val="00B050"/>
                </a:solidFill>
              </a:rPr>
              <a:t> do in his free time?</a:t>
            </a:r>
          </a:p>
          <a:p>
            <a:r>
              <a:rPr lang="en-US" sz="2800" dirty="0"/>
              <a:t>Ans: In his free time Raju likes to visit school</a:t>
            </a:r>
            <a:r>
              <a:rPr lang="en-US" dirty="0"/>
              <a:t>.</a:t>
            </a:r>
          </a:p>
        </p:txBody>
      </p:sp>
    </p:spTree>
    <p:extLst>
      <p:ext uri="{BB962C8B-B14F-4D97-AF65-F5344CB8AC3E}">
        <p14:creationId xmlns:p14="http://schemas.microsoft.com/office/powerpoint/2010/main" val="346102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0700" y="1142946"/>
            <a:ext cx="8839200" cy="1200329"/>
          </a:xfrm>
          <a:prstGeom prst="rect">
            <a:avLst/>
          </a:prstGeom>
          <a:noFill/>
          <a:ln>
            <a:noFill/>
          </a:ln>
          <a:effectLst/>
        </p:spPr>
        <p:txBody>
          <a:bodyPr wrap="square">
            <a:spAutoFit/>
          </a:bodyPr>
          <a:lstStyle/>
          <a:p>
            <a:r>
              <a:rPr lang="en-US" sz="3600" b="1" spc="50" dirty="0">
                <a:ln w="11430">
                  <a:solidFill>
                    <a:srgbClr val="00B0F0"/>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Rewrite the sentence(s) using punctuation and capital letters where necessary</a:t>
            </a:r>
          </a:p>
        </p:txBody>
      </p:sp>
      <p:sp>
        <p:nvSpPr>
          <p:cNvPr id="3" name="TextBox 2"/>
          <p:cNvSpPr txBox="1"/>
          <p:nvPr/>
        </p:nvSpPr>
        <p:spPr>
          <a:xfrm>
            <a:off x="2514600" y="2302690"/>
            <a:ext cx="4038600" cy="584775"/>
          </a:xfrm>
          <a:prstGeom prst="rect">
            <a:avLst/>
          </a:prstGeom>
          <a:noFill/>
        </p:spPr>
        <p:txBody>
          <a:bodyPr wrap="square" rtlCol="0">
            <a:spAutoFit/>
          </a:bodyPr>
          <a:lstStyle/>
          <a:p>
            <a:r>
              <a:rPr lang="en-US" sz="3200" dirty="0">
                <a:ln>
                  <a:solidFill>
                    <a:srgbClr val="C00000"/>
                  </a:solidFill>
                </a:ln>
                <a:solidFill>
                  <a:srgbClr val="7030A0"/>
                </a:solidFill>
                <a:latin typeface="Times New Roman" pitchFamily="18" charset="0"/>
                <a:cs typeface="Times New Roman" pitchFamily="18" charset="0"/>
              </a:rPr>
              <a:t>(a) </a:t>
            </a:r>
            <a:r>
              <a:rPr lang="en-US" sz="3200" dirty="0" err="1">
                <a:ln>
                  <a:solidFill>
                    <a:srgbClr val="C00000"/>
                  </a:solidFill>
                </a:ln>
                <a:solidFill>
                  <a:srgbClr val="7030A0"/>
                </a:solidFill>
                <a:latin typeface="Times New Roman" pitchFamily="18" charset="0"/>
                <a:cs typeface="Times New Roman" pitchFamily="18" charset="0"/>
              </a:rPr>
              <a:t>raju</a:t>
            </a:r>
            <a:r>
              <a:rPr lang="en-US" sz="3200" dirty="0">
                <a:ln>
                  <a:solidFill>
                    <a:srgbClr val="C00000"/>
                  </a:solidFill>
                </a:ln>
                <a:solidFill>
                  <a:srgbClr val="7030A0"/>
                </a:solidFill>
                <a:latin typeface="Times New Roman" pitchFamily="18" charset="0"/>
                <a:cs typeface="Times New Roman" pitchFamily="18" charset="0"/>
              </a:rPr>
              <a:t> is a firefighter</a:t>
            </a:r>
            <a:r>
              <a:rPr lang="bn-BD" sz="3200" dirty="0">
                <a:ln>
                  <a:solidFill>
                    <a:srgbClr val="C00000"/>
                  </a:solidFill>
                </a:ln>
                <a:solidFill>
                  <a:srgbClr val="7030A0"/>
                </a:solidFill>
                <a:latin typeface="Times New Roman" pitchFamily="18" charset="0"/>
                <a:cs typeface="Times New Roman" pitchFamily="18" charset="0"/>
              </a:rPr>
              <a:t>   </a:t>
            </a:r>
            <a:r>
              <a:rPr lang="bn-BD" sz="3200" dirty="0">
                <a:ln>
                  <a:solidFill>
                    <a:srgbClr val="C00000"/>
                  </a:solidFill>
                </a:ln>
                <a:solidFill>
                  <a:srgbClr val="7030A0"/>
                </a:solidFill>
                <a:latin typeface="Times New Roman" pitchFamily="18" charset="0"/>
              </a:rPr>
              <a:t> </a:t>
            </a:r>
            <a:endParaRPr lang="en-US" sz="3200" dirty="0">
              <a:ln>
                <a:solidFill>
                  <a:srgbClr val="C00000"/>
                </a:solidFill>
              </a:ln>
              <a:solidFill>
                <a:srgbClr val="7030A0"/>
              </a:solidFill>
              <a:latin typeface="Times New Roman" pitchFamily="18" charset="0"/>
              <a:cs typeface="Times New Roman" pitchFamily="18" charset="0"/>
            </a:endParaRPr>
          </a:p>
        </p:txBody>
      </p:sp>
      <p:sp>
        <p:nvSpPr>
          <p:cNvPr id="5" name="TextBox 4"/>
          <p:cNvSpPr txBox="1"/>
          <p:nvPr/>
        </p:nvSpPr>
        <p:spPr>
          <a:xfrm>
            <a:off x="2514600" y="2926511"/>
            <a:ext cx="7391400" cy="1077218"/>
          </a:xfrm>
          <a:prstGeom prst="rect">
            <a:avLst/>
          </a:prstGeom>
          <a:noFill/>
        </p:spPr>
        <p:txBody>
          <a:bodyPr wrap="square" rtlCol="0">
            <a:spAutoFit/>
          </a:bodyPr>
          <a:lstStyle/>
          <a:p>
            <a:r>
              <a:rPr lang="en-US" sz="3200" dirty="0">
                <a:ln>
                  <a:solidFill>
                    <a:srgbClr val="C00000"/>
                  </a:solidFill>
                </a:ln>
                <a:solidFill>
                  <a:srgbClr val="7030A0"/>
                </a:solidFill>
                <a:latin typeface="Times New Roman" pitchFamily="18" charset="0"/>
                <a:cs typeface="Times New Roman" pitchFamily="18" charset="0"/>
              </a:rPr>
              <a:t>(b) long time ago when </a:t>
            </a:r>
            <a:r>
              <a:rPr lang="en-US" sz="3200" dirty="0" err="1">
                <a:ln>
                  <a:solidFill>
                    <a:srgbClr val="C00000"/>
                  </a:solidFill>
                </a:ln>
                <a:solidFill>
                  <a:srgbClr val="7030A0"/>
                </a:solidFill>
                <a:latin typeface="Times New Roman" pitchFamily="18" charset="0"/>
                <a:cs typeface="Times New Roman" pitchFamily="18" charset="0"/>
              </a:rPr>
              <a:t>raju</a:t>
            </a:r>
            <a:r>
              <a:rPr lang="en-US" sz="3200" dirty="0">
                <a:ln>
                  <a:solidFill>
                    <a:srgbClr val="C00000"/>
                  </a:solidFill>
                </a:ln>
                <a:solidFill>
                  <a:srgbClr val="7030A0"/>
                </a:solidFill>
                <a:latin typeface="Times New Roman" pitchFamily="18" charset="0"/>
                <a:cs typeface="Times New Roman" pitchFamily="18" charset="0"/>
              </a:rPr>
              <a:t> was in class 5 there was a fire in his school building</a:t>
            </a:r>
            <a:r>
              <a:rPr lang="bn-BD" sz="3200" dirty="0">
                <a:ln>
                  <a:solidFill>
                    <a:srgbClr val="C00000"/>
                  </a:solidFill>
                </a:ln>
                <a:solidFill>
                  <a:srgbClr val="7030A0"/>
                </a:solidFill>
                <a:latin typeface="Times New Roman" pitchFamily="18" charset="0"/>
                <a:cs typeface="Times New Roman" pitchFamily="18" charset="0"/>
              </a:rPr>
              <a:t>           </a:t>
            </a:r>
            <a:r>
              <a:rPr lang="bn-BD" sz="3200" dirty="0">
                <a:ln>
                  <a:solidFill>
                    <a:srgbClr val="C00000"/>
                  </a:solidFill>
                </a:ln>
                <a:solidFill>
                  <a:srgbClr val="7030A0"/>
                </a:solidFill>
                <a:latin typeface="Times New Roman" pitchFamily="18" charset="0"/>
              </a:rPr>
              <a:t>      </a:t>
            </a:r>
            <a:endParaRPr lang="en-US" sz="3200" dirty="0">
              <a:ln>
                <a:solidFill>
                  <a:srgbClr val="C00000"/>
                </a:solidFill>
              </a:ln>
              <a:solidFill>
                <a:srgbClr val="7030A0"/>
              </a:solidFill>
              <a:latin typeface="Times New Roman" pitchFamily="18" charset="0"/>
              <a:cs typeface="Times New Roman" pitchFamily="18" charset="0"/>
            </a:endParaRPr>
          </a:p>
        </p:txBody>
      </p:sp>
      <p:sp>
        <p:nvSpPr>
          <p:cNvPr id="6" name="TextBox 5"/>
          <p:cNvSpPr txBox="1"/>
          <p:nvPr/>
        </p:nvSpPr>
        <p:spPr>
          <a:xfrm>
            <a:off x="2514600" y="4049895"/>
            <a:ext cx="4038600" cy="584775"/>
          </a:xfrm>
          <a:prstGeom prst="rect">
            <a:avLst/>
          </a:prstGeom>
          <a:noFill/>
        </p:spPr>
        <p:txBody>
          <a:bodyPr wrap="square" rtlCol="0">
            <a:spAutoFit/>
          </a:bodyPr>
          <a:lstStyle/>
          <a:p>
            <a:r>
              <a:rPr lang="en-US" sz="3200" dirty="0">
                <a:ln>
                  <a:solidFill>
                    <a:srgbClr val="C00000"/>
                  </a:solidFill>
                </a:ln>
                <a:solidFill>
                  <a:srgbClr val="7030A0"/>
                </a:solidFill>
                <a:latin typeface="Times New Roman" pitchFamily="18" charset="0"/>
                <a:cs typeface="Times New Roman" pitchFamily="18" charset="0"/>
              </a:rPr>
              <a:t>(c) everyone got panic</a:t>
            </a:r>
            <a:r>
              <a:rPr lang="bn-BD" sz="3200" dirty="0">
                <a:ln>
                  <a:solidFill>
                    <a:srgbClr val="C00000"/>
                  </a:solidFill>
                </a:ln>
                <a:solidFill>
                  <a:srgbClr val="7030A0"/>
                </a:solidFill>
                <a:latin typeface="Times New Roman" pitchFamily="18" charset="0"/>
                <a:cs typeface="Times New Roman" pitchFamily="18" charset="0"/>
              </a:rPr>
              <a:t>  </a:t>
            </a:r>
            <a:r>
              <a:rPr lang="bn-BD" sz="3200" dirty="0">
                <a:ln>
                  <a:solidFill>
                    <a:srgbClr val="C00000"/>
                  </a:solidFill>
                </a:ln>
                <a:solidFill>
                  <a:srgbClr val="7030A0"/>
                </a:solidFill>
                <a:latin typeface="Times New Roman" pitchFamily="18" charset="0"/>
              </a:rPr>
              <a:t> </a:t>
            </a:r>
            <a:endParaRPr lang="en-US" sz="3200" dirty="0">
              <a:ln>
                <a:solidFill>
                  <a:srgbClr val="C00000"/>
                </a:solidFill>
              </a:ln>
              <a:solidFill>
                <a:srgbClr val="7030A0"/>
              </a:solidFill>
              <a:latin typeface="Times New Roman" pitchFamily="18" charset="0"/>
              <a:cs typeface="Times New Roman" pitchFamily="18" charset="0"/>
            </a:endParaRPr>
          </a:p>
        </p:txBody>
      </p:sp>
      <p:sp>
        <p:nvSpPr>
          <p:cNvPr id="7" name="TextBox 6"/>
          <p:cNvSpPr txBox="1"/>
          <p:nvPr/>
        </p:nvSpPr>
        <p:spPr>
          <a:xfrm>
            <a:off x="2514600" y="4690645"/>
            <a:ext cx="6629400" cy="1077218"/>
          </a:xfrm>
          <a:prstGeom prst="rect">
            <a:avLst/>
          </a:prstGeom>
          <a:noFill/>
        </p:spPr>
        <p:txBody>
          <a:bodyPr wrap="square" rtlCol="0">
            <a:spAutoFit/>
          </a:bodyPr>
          <a:lstStyle/>
          <a:p>
            <a:r>
              <a:rPr lang="en-US" sz="3200" dirty="0">
                <a:ln>
                  <a:solidFill>
                    <a:srgbClr val="C00000"/>
                  </a:solidFill>
                </a:ln>
                <a:solidFill>
                  <a:srgbClr val="7030A0"/>
                </a:solidFill>
                <a:latin typeface="Times New Roman" pitchFamily="18" charset="0"/>
                <a:cs typeface="Times New Roman" pitchFamily="18" charset="0"/>
              </a:rPr>
              <a:t>(d) but soon a fire brigade came and put out the fire</a:t>
            </a:r>
            <a:r>
              <a:rPr lang="bn-BD" sz="3200" dirty="0">
                <a:ln>
                  <a:solidFill>
                    <a:srgbClr val="C00000"/>
                  </a:solidFill>
                </a:ln>
                <a:solidFill>
                  <a:srgbClr val="7030A0"/>
                </a:solidFill>
                <a:latin typeface="Times New Roman" pitchFamily="18" charset="0"/>
                <a:cs typeface="Times New Roman" pitchFamily="18" charset="0"/>
              </a:rPr>
              <a:t>                                         </a:t>
            </a:r>
            <a:r>
              <a:rPr lang="bn-BD" sz="3200" dirty="0">
                <a:ln>
                  <a:solidFill>
                    <a:srgbClr val="C00000"/>
                  </a:solidFill>
                </a:ln>
                <a:solidFill>
                  <a:srgbClr val="7030A0"/>
                </a:solidFill>
                <a:latin typeface="Times New Roman" pitchFamily="18" charset="0"/>
              </a:rPr>
              <a:t> </a:t>
            </a:r>
            <a:endParaRPr lang="en-US" sz="3200" dirty="0">
              <a:ln>
                <a:solidFill>
                  <a:srgbClr val="C00000"/>
                </a:solidFill>
              </a:ln>
              <a:solidFill>
                <a:srgbClr val="7030A0"/>
              </a:solidFill>
              <a:latin typeface="Times New Roman" pitchFamily="18" charset="0"/>
              <a:cs typeface="Times New Roman" pitchFamily="18" charset="0"/>
            </a:endParaRPr>
          </a:p>
        </p:txBody>
      </p:sp>
      <p:sp>
        <p:nvSpPr>
          <p:cNvPr id="8" name="TextBox 7"/>
          <p:cNvSpPr txBox="1"/>
          <p:nvPr/>
        </p:nvSpPr>
        <p:spPr>
          <a:xfrm>
            <a:off x="2514600" y="5879812"/>
            <a:ext cx="7543800" cy="584775"/>
          </a:xfrm>
          <a:prstGeom prst="rect">
            <a:avLst/>
          </a:prstGeom>
          <a:noFill/>
        </p:spPr>
        <p:txBody>
          <a:bodyPr wrap="square" rtlCol="0">
            <a:spAutoFit/>
          </a:bodyPr>
          <a:lstStyle/>
          <a:p>
            <a:r>
              <a:rPr lang="en-US" sz="3200" dirty="0">
                <a:ln>
                  <a:solidFill>
                    <a:srgbClr val="C00000"/>
                  </a:solidFill>
                </a:ln>
                <a:solidFill>
                  <a:srgbClr val="7030A0"/>
                </a:solidFill>
                <a:latin typeface="Times New Roman" pitchFamily="18" charset="0"/>
                <a:cs typeface="Times New Roman" pitchFamily="18" charset="0"/>
              </a:rPr>
              <a:t>(e) </a:t>
            </a:r>
            <a:r>
              <a:rPr lang="en-US" sz="3200" dirty="0" err="1">
                <a:ln>
                  <a:solidFill>
                    <a:srgbClr val="C00000"/>
                  </a:solidFill>
                </a:ln>
                <a:solidFill>
                  <a:srgbClr val="7030A0"/>
                </a:solidFill>
                <a:latin typeface="Times New Roman" pitchFamily="18" charset="0"/>
                <a:cs typeface="Times New Roman" pitchFamily="18" charset="0"/>
              </a:rPr>
              <a:t>raju</a:t>
            </a:r>
            <a:r>
              <a:rPr lang="en-US" sz="3200" dirty="0">
                <a:ln>
                  <a:solidFill>
                    <a:srgbClr val="C00000"/>
                  </a:solidFill>
                </a:ln>
                <a:solidFill>
                  <a:srgbClr val="7030A0"/>
                </a:solidFill>
                <a:latin typeface="Times New Roman" pitchFamily="18" charset="0"/>
                <a:cs typeface="Times New Roman" pitchFamily="18" charset="0"/>
              </a:rPr>
              <a:t> could not forgot this for many days</a:t>
            </a:r>
            <a:r>
              <a:rPr lang="bn-BD" sz="3200" dirty="0">
                <a:ln>
                  <a:solidFill>
                    <a:srgbClr val="C00000"/>
                  </a:solidFill>
                </a:ln>
                <a:solidFill>
                  <a:srgbClr val="7030A0"/>
                </a:solidFill>
                <a:latin typeface="Times New Roman" pitchFamily="18" charset="0"/>
                <a:cs typeface="Times New Roman" pitchFamily="18" charset="0"/>
              </a:rPr>
              <a:t>    </a:t>
            </a:r>
            <a:r>
              <a:rPr lang="bn-BD" sz="3200" dirty="0">
                <a:ln>
                  <a:solidFill>
                    <a:srgbClr val="C00000"/>
                  </a:solidFill>
                </a:ln>
                <a:solidFill>
                  <a:srgbClr val="7030A0"/>
                </a:solidFill>
                <a:latin typeface="Times New Roman" pitchFamily="18" charset="0"/>
              </a:rPr>
              <a:t> </a:t>
            </a:r>
            <a:endParaRPr lang="en-US" sz="3200" dirty="0">
              <a:ln>
                <a:solidFill>
                  <a:srgbClr val="C00000"/>
                </a:solidFill>
              </a:ln>
              <a:solidFill>
                <a:srgbClr val="7030A0"/>
              </a:solidFill>
              <a:latin typeface="Times New Roman" pitchFamily="18" charset="0"/>
              <a:cs typeface="Times New Roman" pitchFamily="18" charset="0"/>
            </a:endParaRPr>
          </a:p>
        </p:txBody>
      </p:sp>
      <p:sp>
        <p:nvSpPr>
          <p:cNvPr id="10" name="Explosion 1 9"/>
          <p:cNvSpPr/>
          <p:nvPr/>
        </p:nvSpPr>
        <p:spPr>
          <a:xfrm>
            <a:off x="2078182" y="-55418"/>
            <a:ext cx="7523018" cy="1198364"/>
          </a:xfrm>
          <a:prstGeom prst="irregularSeal1">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spcBef>
                <a:spcPct val="20000"/>
              </a:spcBef>
            </a:pPr>
            <a:r>
              <a:rPr lang="en-US" sz="4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Evaluation</a:t>
            </a:r>
          </a:p>
        </p:txBody>
      </p:sp>
    </p:spTree>
    <p:extLst>
      <p:ext uri="{BB962C8B-B14F-4D97-AF65-F5344CB8AC3E}">
        <p14:creationId xmlns:p14="http://schemas.microsoft.com/office/powerpoint/2010/main" val="303869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ppt_x</p:attrName>
                                        </p:attrNameLst>
                                      </p:cBhvr>
                                      <p:tavLst>
                                        <p:tav tm="0">
                                          <p:val>
                                            <p:strVal val="#ppt_x-.2"/>
                                          </p:val>
                                        </p:tav>
                                        <p:tav tm="100000">
                                          <p:val>
                                            <p:strVal val="#ppt_x"/>
                                          </p:val>
                                        </p:tav>
                                      </p:tavLst>
                                    </p:anim>
                                    <p:anim calcmode="lin" valueType="num">
                                      <p:cBhvr>
                                        <p:cTn id="3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3871" y="218469"/>
            <a:ext cx="7335984" cy="707886"/>
          </a:xfrm>
          <a:prstGeom prst="rect">
            <a:avLst/>
          </a:prstGeom>
          <a:noFill/>
        </p:spPr>
        <p:txBody>
          <a:bodyPr wrap="square" rtlCol="0">
            <a:prstTxWarp prst="textCanUp">
              <a:avLst/>
            </a:prstTxWarp>
            <a:spAutoFit/>
          </a:bodyPr>
          <a:lstStyle/>
          <a:p>
            <a:pPr algn="ct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Individual Work</a:t>
            </a:r>
          </a:p>
        </p:txBody>
      </p:sp>
      <p:sp>
        <p:nvSpPr>
          <p:cNvPr id="3" name="Rectangle 2"/>
          <p:cNvSpPr/>
          <p:nvPr/>
        </p:nvSpPr>
        <p:spPr>
          <a:xfrm>
            <a:off x="775855" y="1044714"/>
            <a:ext cx="10543309" cy="707886"/>
          </a:xfrm>
          <a:prstGeom prst="rect">
            <a:avLst/>
          </a:prstGeom>
          <a:solidFill>
            <a:schemeClr val="accent2"/>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en-US" sz="4000" b="1" spc="50" dirty="0">
                <a:ln w="11430">
                  <a:solidFill>
                    <a:srgbClr val="00B0F0"/>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F</a:t>
            </a:r>
            <a:r>
              <a:rPr lang="bn-BD" sz="4000" b="1" spc="50" dirty="0">
                <a:ln w="11430">
                  <a:solidFill>
                    <a:srgbClr val="00B0F0"/>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ill in the gaps the best word from the box.</a:t>
            </a:r>
            <a:endParaRPr lang="en-US" sz="4000" b="1" spc="50" dirty="0">
              <a:ln w="11430">
                <a:solidFill>
                  <a:srgbClr val="00B0F0"/>
                </a:solidFill>
              </a:ln>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
        <p:nvSpPr>
          <p:cNvPr id="5" name="TextBox 4"/>
          <p:cNvSpPr txBox="1"/>
          <p:nvPr/>
        </p:nvSpPr>
        <p:spPr>
          <a:xfrm>
            <a:off x="886692" y="3755648"/>
            <a:ext cx="10432472" cy="2554545"/>
          </a:xfrm>
          <a:prstGeom prst="rect">
            <a:avLst/>
          </a:prstGeom>
          <a:noFill/>
          <a:ln w="28575">
            <a:solidFill>
              <a:schemeClr val="tx1"/>
            </a:solidFill>
          </a:ln>
        </p:spPr>
        <p:txBody>
          <a:bodyPr wrap="square" rtlCol="0">
            <a:spAutoFit/>
          </a:bodyPr>
          <a:lstStyle/>
          <a:p>
            <a:pPr marL="514350" indent="-514350">
              <a:buAutoNum type="alphaLcParenR"/>
            </a:pPr>
            <a:r>
              <a:rPr lang="bn-BD" sz="3200" dirty="0">
                <a:latin typeface="Times New Roman" panose="02020603050405020304" pitchFamily="18" charset="0"/>
                <a:cs typeface="Times New Roman" panose="02020603050405020304" pitchFamily="18" charset="0"/>
              </a:rPr>
              <a:t>Raju was a ................ when there was a fire in his school.</a:t>
            </a:r>
          </a:p>
          <a:p>
            <a:pPr marL="514350" indent="-514350">
              <a:buAutoNum type="alphaLcParenR"/>
            </a:pPr>
            <a:r>
              <a:rPr lang="bn-BD" sz="3200" dirty="0">
                <a:latin typeface="Times New Roman" panose="02020603050405020304" pitchFamily="18" charset="0"/>
                <a:cs typeface="Times New Roman" panose="02020603050405020304" pitchFamily="18" charset="0"/>
              </a:rPr>
              <a:t>Raju wached the firefighter from the school ......... .</a:t>
            </a:r>
          </a:p>
          <a:p>
            <a:pPr marL="514350" indent="-514350">
              <a:buAutoNum type="alphaLcParenR"/>
            </a:pPr>
            <a:r>
              <a:rPr lang="bn-BD" sz="3200" dirty="0">
                <a:latin typeface="Times New Roman" panose="02020603050405020304" pitchFamily="18" charset="0"/>
                <a:cs typeface="Times New Roman" panose="02020603050405020304" pitchFamily="18" charset="0"/>
              </a:rPr>
              <a:t>The firefighter came to Raju’s school to ............... the fire.</a:t>
            </a:r>
          </a:p>
          <a:p>
            <a:pPr marL="514350" indent="-514350">
              <a:buAutoNum type="alphaLcParenR"/>
            </a:pPr>
            <a:r>
              <a:rPr lang="bn-BD" sz="3200" dirty="0">
                <a:latin typeface="Times New Roman" panose="02020603050405020304" pitchFamily="18" charset="0"/>
                <a:cs typeface="Times New Roman" panose="02020603050405020304" pitchFamily="18" charset="0"/>
              </a:rPr>
              <a:t>Raju feels .................. for working as a volunteer.                     </a:t>
            </a:r>
          </a:p>
          <a:p>
            <a:pPr marL="514350" indent="-514350">
              <a:buAutoNum type="alphaLcParenR"/>
            </a:pPr>
            <a:r>
              <a:rPr lang="bn-BD" sz="3200" dirty="0">
                <a:latin typeface="Times New Roman" panose="02020603050405020304" pitchFamily="18" charset="0"/>
                <a:cs typeface="Times New Roman" panose="02020603050405020304" pitchFamily="18" charset="0"/>
              </a:rPr>
              <a:t>Raju is a ..................... .</a:t>
            </a:r>
            <a:endParaRPr lang="en-US" sz="32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nvPr>
        </p:nvGraphicFramePr>
        <p:xfrm>
          <a:off x="775851" y="2012444"/>
          <a:ext cx="10543312" cy="1280160"/>
        </p:xfrm>
        <a:graphic>
          <a:graphicData uri="http://schemas.openxmlformats.org/drawingml/2006/table">
            <a:tbl>
              <a:tblPr firstRow="1" bandRow="1">
                <a:tableStyleId>{5C22544A-7EE6-4342-B048-85BDC9FD1C3A}</a:tableStyleId>
              </a:tblPr>
              <a:tblGrid>
                <a:gridCol w="2635828">
                  <a:extLst>
                    <a:ext uri="{9D8B030D-6E8A-4147-A177-3AD203B41FA5}">
                      <a16:colId xmlns:a16="http://schemas.microsoft.com/office/drawing/2014/main" val="1769431523"/>
                    </a:ext>
                  </a:extLst>
                </a:gridCol>
                <a:gridCol w="2635828">
                  <a:extLst>
                    <a:ext uri="{9D8B030D-6E8A-4147-A177-3AD203B41FA5}">
                      <a16:colId xmlns:a16="http://schemas.microsoft.com/office/drawing/2014/main" val="1180192928"/>
                    </a:ext>
                  </a:extLst>
                </a:gridCol>
                <a:gridCol w="2635828">
                  <a:extLst>
                    <a:ext uri="{9D8B030D-6E8A-4147-A177-3AD203B41FA5}">
                      <a16:colId xmlns:a16="http://schemas.microsoft.com/office/drawing/2014/main" val="3867228171"/>
                    </a:ext>
                  </a:extLst>
                </a:gridCol>
                <a:gridCol w="2635828">
                  <a:extLst>
                    <a:ext uri="{9D8B030D-6E8A-4147-A177-3AD203B41FA5}">
                      <a16:colId xmlns:a16="http://schemas.microsoft.com/office/drawing/2014/main" val="2524660630"/>
                    </a:ext>
                  </a:extLst>
                </a:gridCol>
              </a:tblGrid>
              <a:tr h="370840">
                <a:tc>
                  <a:txBody>
                    <a:bodyPr/>
                    <a:lstStyle/>
                    <a:p>
                      <a:r>
                        <a:rPr lang="bn-BD" sz="3600" dirty="0">
                          <a:solidFill>
                            <a:schemeClr val="tx1"/>
                          </a:solidFill>
                          <a:latin typeface="Times New Roman" panose="02020603050405020304" pitchFamily="18" charset="0"/>
                          <a:cs typeface="Times New Roman" panose="02020603050405020304" pitchFamily="18" charset="0"/>
                        </a:rPr>
                        <a:t>    job                                      </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solidFill>
                            <a:schemeClr val="tx1"/>
                          </a:solidFill>
                          <a:latin typeface="Times New Roman" panose="02020603050405020304" pitchFamily="18" charset="0"/>
                          <a:cs typeface="Times New Roman" panose="02020603050405020304" pitchFamily="18" charset="0"/>
                        </a:rPr>
                        <a:t>   student                            </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solidFill>
                            <a:schemeClr val="tx1"/>
                          </a:solidFill>
                          <a:latin typeface="Times New Roman" panose="02020603050405020304" pitchFamily="18" charset="0"/>
                          <a:cs typeface="Times New Roman" panose="02020603050405020304" pitchFamily="18" charset="0"/>
                        </a:rPr>
                        <a:t>firefighter</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solidFill>
                            <a:schemeClr val="tx1"/>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S</a:t>
                      </a:r>
                      <a:r>
                        <a:rPr lang="bn-BD" sz="3600" dirty="0">
                          <a:solidFill>
                            <a:schemeClr val="tx1"/>
                          </a:solidFill>
                          <a:latin typeface="Times New Roman" panose="02020603050405020304" pitchFamily="18" charset="0"/>
                          <a:cs typeface="Times New Roman" panose="02020603050405020304" pitchFamily="18" charset="0"/>
                        </a:rPr>
                        <a:t>afe                              </a:t>
                      </a:r>
                      <a:endParaRPr lang="en-US" sz="360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810494539"/>
                  </a:ext>
                </a:extLst>
              </a:tr>
              <a:tr h="370840">
                <a:tc>
                  <a:txBody>
                    <a:bodyPr/>
                    <a:lstStyle/>
                    <a:p>
                      <a:r>
                        <a:rPr lang="bn-BD" sz="3600" dirty="0">
                          <a:latin typeface="Times New Roman" panose="02020603050405020304" pitchFamily="18" charset="0"/>
                          <a:cs typeface="Times New Roman" panose="02020603050405020304" pitchFamily="18" charset="0"/>
                        </a:rPr>
                        <a:t>    yard</a:t>
                      </a:r>
                      <a:endParaRPr lang="en-US" sz="36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latin typeface="Times New Roman" panose="02020603050405020304" pitchFamily="18" charset="0"/>
                          <a:cs typeface="Times New Roman" panose="02020603050405020304" pitchFamily="18" charset="0"/>
                        </a:rPr>
                        <a:t>    safety</a:t>
                      </a:r>
                      <a:endParaRPr lang="en-US" sz="36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latin typeface="Times New Roman" panose="02020603050405020304" pitchFamily="18" charset="0"/>
                          <a:cs typeface="Times New Roman" panose="02020603050405020304" pitchFamily="18" charset="0"/>
                        </a:rPr>
                        <a:t>   put out</a:t>
                      </a:r>
                      <a:endParaRPr lang="en-US" sz="36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bn-BD" sz="3600" dirty="0">
                          <a:latin typeface="Times New Roman" panose="02020603050405020304" pitchFamily="18" charset="0"/>
                          <a:cs typeface="Times New Roman" panose="02020603050405020304" pitchFamily="18" charset="0"/>
                        </a:rPr>
                        <a:t>    happy                          </a:t>
                      </a:r>
                      <a:endParaRPr lang="en-US" sz="36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928104068"/>
                  </a:ext>
                </a:extLst>
              </a:tr>
            </a:tbl>
          </a:graphicData>
        </a:graphic>
      </p:graphicFrame>
      <p:sp>
        <p:nvSpPr>
          <p:cNvPr id="7" name="TextBox 6"/>
          <p:cNvSpPr txBox="1"/>
          <p:nvPr/>
        </p:nvSpPr>
        <p:spPr>
          <a:xfrm>
            <a:off x="3435926" y="3590293"/>
            <a:ext cx="1593273" cy="646331"/>
          </a:xfrm>
          <a:prstGeom prst="rect">
            <a:avLst/>
          </a:prstGeom>
          <a:noFill/>
        </p:spPr>
        <p:txBody>
          <a:bodyPr wrap="square" rtlCol="0">
            <a:spAutoFit/>
          </a:bodyPr>
          <a:lstStyle/>
          <a:p>
            <a:r>
              <a:rPr lang="bn-BD" sz="3600" dirty="0">
                <a:solidFill>
                  <a:srgbClr val="FF0000"/>
                </a:solidFill>
                <a:latin typeface="Times New Roman" panose="02020603050405020304" pitchFamily="18" charset="0"/>
                <a:cs typeface="Times New Roman" panose="02020603050405020304" pitchFamily="18" charset="0"/>
              </a:rPr>
              <a:t>student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679871" y="4099144"/>
            <a:ext cx="1433947" cy="646331"/>
          </a:xfrm>
          <a:prstGeom prst="rect">
            <a:avLst/>
          </a:prstGeom>
          <a:noFill/>
        </p:spPr>
        <p:txBody>
          <a:bodyPr wrap="square" rtlCol="0">
            <a:spAutoFit/>
          </a:bodyPr>
          <a:lstStyle/>
          <a:p>
            <a:r>
              <a:rPr lang="bn-BD" sz="3600" dirty="0">
                <a:solidFill>
                  <a:srgbClr val="FF0000"/>
                </a:solidFill>
                <a:latin typeface="Times New Roman" panose="02020603050405020304" pitchFamily="18" charset="0"/>
                <a:cs typeface="Times New Roman" panose="02020603050405020304" pitchFamily="18" charset="0"/>
              </a:rPr>
              <a:t>yard</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035637" y="4603115"/>
            <a:ext cx="1593273" cy="646331"/>
          </a:xfrm>
          <a:prstGeom prst="rect">
            <a:avLst/>
          </a:prstGeom>
          <a:noFill/>
        </p:spPr>
        <p:txBody>
          <a:bodyPr wrap="square" rtlCol="0">
            <a:spAutoFit/>
          </a:bodyPr>
          <a:lstStyle/>
          <a:p>
            <a:r>
              <a:rPr lang="bn-BD" sz="3600" dirty="0">
                <a:solidFill>
                  <a:srgbClr val="FF0000"/>
                </a:solidFill>
                <a:latin typeface="Times New Roman" panose="02020603050405020304" pitchFamily="18" charset="0"/>
                <a:cs typeface="Times New Roman" panose="02020603050405020304" pitchFamily="18" charset="0"/>
              </a:rPr>
              <a:t>put out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35926" y="5096201"/>
            <a:ext cx="1593273" cy="646331"/>
          </a:xfrm>
          <a:prstGeom prst="rect">
            <a:avLst/>
          </a:prstGeom>
          <a:noFill/>
        </p:spPr>
        <p:txBody>
          <a:bodyPr wrap="square" rtlCol="0">
            <a:spAutoFit/>
          </a:bodyPr>
          <a:lstStyle/>
          <a:p>
            <a:r>
              <a:rPr lang="bn-BD" sz="3600" dirty="0">
                <a:solidFill>
                  <a:srgbClr val="FF0000"/>
                </a:solidFill>
                <a:latin typeface="Times New Roman" panose="02020603050405020304" pitchFamily="18" charset="0"/>
                <a:cs typeface="Times New Roman" panose="02020603050405020304" pitchFamily="18" charset="0"/>
              </a:rPr>
              <a:t>happy</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089561" y="5617135"/>
            <a:ext cx="2286001" cy="646331"/>
          </a:xfrm>
          <a:prstGeom prst="rect">
            <a:avLst/>
          </a:prstGeom>
          <a:noFill/>
        </p:spPr>
        <p:txBody>
          <a:bodyPr wrap="square" rtlCol="0">
            <a:spAutoFit/>
          </a:bodyPr>
          <a:lstStyle/>
          <a:p>
            <a:r>
              <a:rPr lang="bn-BD" sz="3600" dirty="0">
                <a:solidFill>
                  <a:srgbClr val="FF0000"/>
                </a:solidFill>
                <a:latin typeface="Times New Roman" panose="02020603050405020304" pitchFamily="18" charset="0"/>
                <a:cs typeface="Times New Roman" panose="02020603050405020304" pitchFamily="18" charset="0"/>
              </a:rPr>
              <a:t>firefighter</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36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7"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7790"/>
            <a:ext cx="12192000"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3200" dirty="0">
                <a:latin typeface="NikoshBAN" panose="02000000000000000000" pitchFamily="2" charset="0"/>
                <a:cs typeface="NikoshBAN" panose="02000000000000000000" pitchFamily="2" charset="0"/>
              </a:rPr>
              <a:t>Write T for true or F for false. </a:t>
            </a:r>
          </a:p>
        </p:txBody>
      </p:sp>
      <p:sp>
        <p:nvSpPr>
          <p:cNvPr id="4" name="TextBox 3"/>
          <p:cNvSpPr txBox="1"/>
          <p:nvPr/>
        </p:nvSpPr>
        <p:spPr>
          <a:xfrm>
            <a:off x="320040" y="2144847"/>
            <a:ext cx="11269980"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latin typeface="Times New Roman" pitchFamily="18" charset="0"/>
                <a:cs typeface="Times New Roman" pitchFamily="18" charset="0"/>
              </a:rPr>
              <a:t>2. </a:t>
            </a:r>
            <a:r>
              <a:rPr lang="en-US" sz="2800" dirty="0">
                <a:latin typeface="NikoshBAN" panose="02000000000000000000" pitchFamily="2" charset="0"/>
                <a:cs typeface="NikoshBAN" panose="02000000000000000000" pitchFamily="2" charset="0"/>
              </a:rPr>
              <a:t>The teachers left the students in the building during the fire. </a:t>
            </a:r>
          </a:p>
        </p:txBody>
      </p:sp>
      <p:sp>
        <p:nvSpPr>
          <p:cNvPr id="5" name="TextBox 4"/>
          <p:cNvSpPr txBox="1"/>
          <p:nvPr/>
        </p:nvSpPr>
        <p:spPr>
          <a:xfrm>
            <a:off x="320040" y="4155471"/>
            <a:ext cx="732282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a:latin typeface="NikoshBAN" panose="02000000000000000000" pitchFamily="2" charset="0"/>
                <a:cs typeface="NikoshBAN" panose="02000000000000000000" pitchFamily="2" charset="0"/>
              </a:rPr>
              <a:t>5</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Raju</a:t>
            </a:r>
            <a:r>
              <a:rPr lang="en-US" sz="2400" dirty="0">
                <a:latin typeface="NikoshBAN" panose="02000000000000000000" pitchFamily="2" charset="0"/>
                <a:cs typeface="NikoshBAN" panose="02000000000000000000" pitchFamily="2" charset="0"/>
              </a:rPr>
              <a:t> also likes teaching.  </a:t>
            </a:r>
          </a:p>
        </p:txBody>
      </p:sp>
      <p:sp>
        <p:nvSpPr>
          <p:cNvPr id="6" name="TextBox 5"/>
          <p:cNvSpPr txBox="1"/>
          <p:nvPr/>
        </p:nvSpPr>
        <p:spPr>
          <a:xfrm>
            <a:off x="320040" y="4826356"/>
            <a:ext cx="788289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800" dirty="0">
                <a:latin typeface="NikoshBAN" panose="02000000000000000000" pitchFamily="2" charset="0"/>
                <a:cs typeface="NikoshBAN" panose="02000000000000000000" pitchFamily="2" charset="0"/>
              </a:rPr>
              <a:t>6. Talking to student is  part of </a:t>
            </a:r>
            <a:r>
              <a:rPr lang="en-US" sz="2800" dirty="0" err="1">
                <a:latin typeface="NikoshBAN" panose="02000000000000000000" pitchFamily="2" charset="0"/>
                <a:cs typeface="NikoshBAN" panose="02000000000000000000" pitchFamily="2" charset="0"/>
              </a:rPr>
              <a:t>Raju’s</a:t>
            </a:r>
            <a:r>
              <a:rPr lang="en-US" sz="2800" dirty="0">
                <a:latin typeface="NikoshBAN" panose="02000000000000000000" pitchFamily="2" charset="0"/>
                <a:cs typeface="NikoshBAN" panose="02000000000000000000" pitchFamily="2" charset="0"/>
              </a:rPr>
              <a:t> job. </a:t>
            </a:r>
          </a:p>
        </p:txBody>
      </p:sp>
      <p:sp>
        <p:nvSpPr>
          <p:cNvPr id="19" name="TextBox 18"/>
          <p:cNvSpPr txBox="1"/>
          <p:nvPr/>
        </p:nvSpPr>
        <p:spPr>
          <a:xfrm>
            <a:off x="320040" y="1494441"/>
            <a:ext cx="1110996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a:latin typeface="Times New Roman" pitchFamily="18" charset="0"/>
                <a:cs typeface="Times New Roman" pitchFamily="18" charset="0"/>
              </a:rPr>
              <a:t>1</a:t>
            </a:r>
            <a:r>
              <a:rPr lang="en-US" sz="2800" dirty="0">
                <a:latin typeface="NikoshBAN" panose="02000000000000000000" pitchFamily="2" charset="0"/>
                <a:cs typeface="NikoshBAN" panose="02000000000000000000" pitchFamily="2" charset="0"/>
              </a:rPr>
              <a:t>. There were a fire at </a:t>
            </a:r>
            <a:r>
              <a:rPr lang="en-US" sz="2800" dirty="0" err="1">
                <a:latin typeface="NikoshBAN" panose="02000000000000000000" pitchFamily="2" charset="0"/>
                <a:cs typeface="NikoshBAN" panose="02000000000000000000" pitchFamily="2" charset="0"/>
              </a:rPr>
              <a:t>Raju’s</a:t>
            </a:r>
            <a:r>
              <a:rPr lang="en-US" sz="2800" dirty="0">
                <a:latin typeface="NikoshBAN" panose="02000000000000000000" pitchFamily="2" charset="0"/>
                <a:cs typeface="NikoshBAN" panose="02000000000000000000" pitchFamily="2" charset="0"/>
              </a:rPr>
              <a:t> school when he was in class  five.</a:t>
            </a:r>
          </a:p>
        </p:txBody>
      </p:sp>
      <p:sp>
        <p:nvSpPr>
          <p:cNvPr id="21" name="TextBox 20"/>
          <p:cNvSpPr txBox="1"/>
          <p:nvPr/>
        </p:nvSpPr>
        <p:spPr>
          <a:xfrm>
            <a:off x="320040" y="2856159"/>
            <a:ext cx="11109960"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a:latin typeface="Times New Roman" pitchFamily="18" charset="0"/>
                <a:cs typeface="Times New Roman" pitchFamily="18" charset="0"/>
              </a:rPr>
              <a:t>3. </a:t>
            </a:r>
            <a:r>
              <a:rPr lang="en-US" sz="2800" dirty="0" err="1">
                <a:latin typeface="NikoshBAN" panose="02000000000000000000" pitchFamily="2" charset="0"/>
                <a:cs typeface="NikoshBAN" panose="02000000000000000000" pitchFamily="2" charset="0"/>
              </a:rPr>
              <a:t>Raju</a:t>
            </a:r>
            <a:r>
              <a:rPr lang="en-US" sz="2800" dirty="0">
                <a:latin typeface="NikoshBAN" panose="02000000000000000000" pitchFamily="2" charset="0"/>
                <a:cs typeface="NikoshBAN" panose="02000000000000000000" pitchFamily="2" charset="0"/>
              </a:rPr>
              <a:t> didn’t see the firefighters put out the fire at his school. </a:t>
            </a:r>
          </a:p>
        </p:txBody>
      </p:sp>
      <p:sp>
        <p:nvSpPr>
          <p:cNvPr id="22" name="TextBox 21"/>
          <p:cNvSpPr txBox="1"/>
          <p:nvPr/>
        </p:nvSpPr>
        <p:spPr>
          <a:xfrm>
            <a:off x="320040" y="3444159"/>
            <a:ext cx="976884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a:latin typeface="NikoshBAN" panose="02000000000000000000" pitchFamily="2" charset="0"/>
                <a:cs typeface="NikoshBAN" panose="02000000000000000000" pitchFamily="2" charset="0"/>
              </a:rPr>
              <a:t>4. </a:t>
            </a:r>
            <a:r>
              <a:rPr lang="en-US" sz="2800" dirty="0" err="1">
                <a:latin typeface="NikoshBAN" panose="02000000000000000000" pitchFamily="2" charset="0"/>
                <a:cs typeface="NikoshBAN" panose="02000000000000000000" pitchFamily="2" charset="0"/>
              </a:rPr>
              <a:t>Raju</a:t>
            </a:r>
            <a:r>
              <a:rPr lang="en-US" sz="2800" dirty="0">
                <a:latin typeface="NikoshBAN" panose="02000000000000000000" pitchFamily="2" charset="0"/>
                <a:cs typeface="NikoshBAN" panose="02000000000000000000" pitchFamily="2" charset="0"/>
              </a:rPr>
              <a:t> always earns money for being a firefighter. </a:t>
            </a:r>
          </a:p>
        </p:txBody>
      </p:sp>
    </p:spTree>
    <p:extLst>
      <p:ext uri="{BB962C8B-B14F-4D97-AF65-F5344CB8AC3E}">
        <p14:creationId xmlns:p14="http://schemas.microsoft.com/office/powerpoint/2010/main" val="208458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1000"/>
                                        <p:tgtEl>
                                          <p:spTgt spid="19"/>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7741" y="3509873"/>
            <a:ext cx="548570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latin typeface="Times New Roman" pitchFamily="18" charset="0"/>
                <a:cs typeface="Times New Roman" pitchFamily="18" charset="0"/>
              </a:rPr>
              <a:t> </a:t>
            </a:r>
            <a:r>
              <a:rPr lang="en-US" sz="3200" b="1" dirty="0">
                <a:solidFill>
                  <a:srgbClr val="002060"/>
                </a:solidFill>
                <a:latin typeface="Times New Roman" pitchFamily="18" charset="0"/>
                <a:cs typeface="Times New Roman" pitchFamily="18" charset="0"/>
              </a:rPr>
              <a:t>A person who grows crops. </a:t>
            </a:r>
          </a:p>
        </p:txBody>
      </p:sp>
      <p:sp>
        <p:nvSpPr>
          <p:cNvPr id="5" name="TextBox 4"/>
          <p:cNvSpPr txBox="1"/>
          <p:nvPr/>
        </p:nvSpPr>
        <p:spPr>
          <a:xfrm>
            <a:off x="4777741" y="4550777"/>
            <a:ext cx="5828606"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b="1" dirty="0">
                <a:solidFill>
                  <a:srgbClr val="002060"/>
                </a:solidFill>
                <a:latin typeface="Times New Roman" pitchFamily="18" charset="0"/>
                <a:cs typeface="Times New Roman" pitchFamily="18" charset="0"/>
              </a:rPr>
              <a:t>A person who teaches students. </a:t>
            </a:r>
          </a:p>
        </p:txBody>
      </p:sp>
      <p:sp>
        <p:nvSpPr>
          <p:cNvPr id="6" name="TextBox 5"/>
          <p:cNvSpPr txBox="1"/>
          <p:nvPr/>
        </p:nvSpPr>
        <p:spPr>
          <a:xfrm>
            <a:off x="5178381" y="5689607"/>
            <a:ext cx="6035039"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b="1" dirty="0">
                <a:solidFill>
                  <a:srgbClr val="0070C0"/>
                </a:solidFill>
                <a:latin typeface="Times New Roman" pitchFamily="18" charset="0"/>
                <a:cs typeface="Times New Roman" pitchFamily="18" charset="0"/>
              </a:rPr>
              <a:t>A person who puts out fire.</a:t>
            </a:r>
          </a:p>
        </p:txBody>
      </p:sp>
      <p:sp>
        <p:nvSpPr>
          <p:cNvPr id="7" name="TextBox 6"/>
          <p:cNvSpPr txBox="1"/>
          <p:nvPr/>
        </p:nvSpPr>
        <p:spPr>
          <a:xfrm>
            <a:off x="2406013" y="230769"/>
            <a:ext cx="8061095" cy="584775"/>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b="1" dirty="0">
                <a:solidFill>
                  <a:srgbClr val="002060"/>
                </a:solidFill>
                <a:latin typeface="Times New Roman" pitchFamily="18" charset="0"/>
                <a:cs typeface="Times New Roman" pitchFamily="18" charset="0"/>
              </a:rPr>
              <a:t>Look at these pictures and think about them</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27" y="881879"/>
            <a:ext cx="1252277" cy="113202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87" y="5595102"/>
            <a:ext cx="1313583" cy="92160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27" y="2013898"/>
            <a:ext cx="1241885" cy="1179371"/>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84" y="4528395"/>
            <a:ext cx="1187662" cy="100945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84" y="3236215"/>
            <a:ext cx="1214785" cy="1234928"/>
          </a:xfrm>
          <a:prstGeom prst="rect">
            <a:avLst/>
          </a:prstGeom>
        </p:spPr>
      </p:pic>
      <p:sp>
        <p:nvSpPr>
          <p:cNvPr id="21" name="TextBox 20"/>
          <p:cNvSpPr txBox="1"/>
          <p:nvPr/>
        </p:nvSpPr>
        <p:spPr>
          <a:xfrm>
            <a:off x="2474594" y="1132189"/>
            <a:ext cx="177927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a:solidFill>
                  <a:srgbClr val="002060"/>
                </a:solidFill>
                <a:latin typeface="NikoshBAN" panose="02000000000000000000" pitchFamily="2" charset="0"/>
                <a:cs typeface="NikoshBAN" panose="02000000000000000000" pitchFamily="2" charset="0"/>
              </a:rPr>
              <a:t>Singer</a:t>
            </a:r>
          </a:p>
        </p:txBody>
      </p:sp>
      <p:sp>
        <p:nvSpPr>
          <p:cNvPr id="22" name="TextBox 21"/>
          <p:cNvSpPr txBox="1"/>
          <p:nvPr/>
        </p:nvSpPr>
        <p:spPr>
          <a:xfrm>
            <a:off x="2474594" y="2269394"/>
            <a:ext cx="21336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a:solidFill>
                  <a:srgbClr val="002060"/>
                </a:solidFill>
                <a:latin typeface="NikoshBAN" panose="02000000000000000000" pitchFamily="2" charset="0"/>
                <a:cs typeface="NikoshBAN" panose="02000000000000000000" pitchFamily="2" charset="0"/>
              </a:rPr>
              <a:t>Doctor</a:t>
            </a:r>
          </a:p>
        </p:txBody>
      </p:sp>
      <p:sp>
        <p:nvSpPr>
          <p:cNvPr id="23" name="TextBox 22"/>
          <p:cNvSpPr txBox="1"/>
          <p:nvPr/>
        </p:nvSpPr>
        <p:spPr>
          <a:xfrm>
            <a:off x="2406013" y="3428256"/>
            <a:ext cx="19812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a:ln>
                  <a:solidFill>
                    <a:srgbClr val="7030A0"/>
                  </a:solidFill>
                </a:ln>
                <a:solidFill>
                  <a:srgbClr val="002060"/>
                </a:solidFill>
                <a:latin typeface="NikoshBAN" panose="02000000000000000000" pitchFamily="2" charset="0"/>
                <a:cs typeface="NikoshBAN" panose="02000000000000000000" pitchFamily="2" charset="0"/>
              </a:rPr>
              <a:t>Farmer</a:t>
            </a:r>
          </a:p>
        </p:txBody>
      </p:sp>
      <p:sp>
        <p:nvSpPr>
          <p:cNvPr id="24" name="TextBox 23"/>
          <p:cNvSpPr txBox="1"/>
          <p:nvPr/>
        </p:nvSpPr>
        <p:spPr>
          <a:xfrm>
            <a:off x="2334216" y="4672543"/>
            <a:ext cx="22479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200" b="1" dirty="0">
                <a:solidFill>
                  <a:srgbClr val="002060"/>
                </a:solidFill>
                <a:latin typeface="NikoshBAN" panose="02000000000000000000" pitchFamily="2" charset="0"/>
                <a:cs typeface="NikoshBAN" panose="02000000000000000000" pitchFamily="2" charset="0"/>
              </a:rPr>
              <a:t>Teacher</a:t>
            </a:r>
          </a:p>
        </p:txBody>
      </p:sp>
      <p:sp>
        <p:nvSpPr>
          <p:cNvPr id="25" name="TextBox 24"/>
          <p:cNvSpPr txBox="1"/>
          <p:nvPr/>
        </p:nvSpPr>
        <p:spPr>
          <a:xfrm>
            <a:off x="2261063" y="5725909"/>
            <a:ext cx="268224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3600" b="1" dirty="0">
                <a:solidFill>
                  <a:srgbClr val="002060"/>
                </a:solidFill>
                <a:latin typeface="NikoshBAN" panose="02000000000000000000" pitchFamily="2" charset="0"/>
                <a:cs typeface="NikoshBAN" panose="02000000000000000000" pitchFamily="2" charset="0"/>
              </a:rPr>
              <a:t>firefighter</a:t>
            </a:r>
          </a:p>
        </p:txBody>
      </p:sp>
      <p:sp>
        <p:nvSpPr>
          <p:cNvPr id="26" name="TextBox 25"/>
          <p:cNvSpPr txBox="1"/>
          <p:nvPr/>
        </p:nvSpPr>
        <p:spPr>
          <a:xfrm>
            <a:off x="4582116" y="1058042"/>
            <a:ext cx="7227570"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b="1" dirty="0">
                <a:latin typeface="NikoshBAN" panose="02000000000000000000" pitchFamily="2" charset="0"/>
                <a:cs typeface="NikoshBAN" panose="02000000000000000000" pitchFamily="2" charset="0"/>
              </a:rPr>
              <a:t>A person who song professionally.</a:t>
            </a:r>
          </a:p>
        </p:txBody>
      </p:sp>
      <p:sp>
        <p:nvSpPr>
          <p:cNvPr id="27" name="TextBox 26"/>
          <p:cNvSpPr txBox="1"/>
          <p:nvPr/>
        </p:nvSpPr>
        <p:spPr>
          <a:xfrm>
            <a:off x="4751662" y="2183930"/>
            <a:ext cx="7269479"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latin typeface="NikoshBAN" panose="02000000000000000000" pitchFamily="2" charset="0"/>
                <a:cs typeface="NikoshBAN" panose="02000000000000000000" pitchFamily="2" charset="0"/>
              </a:rPr>
              <a:t>A person who treatment the patient.</a:t>
            </a:r>
          </a:p>
        </p:txBody>
      </p:sp>
      <p:sp>
        <p:nvSpPr>
          <p:cNvPr id="28" name="Frame 27"/>
          <p:cNvSpPr/>
          <p:nvPr/>
        </p:nvSpPr>
        <p:spPr>
          <a:xfrm>
            <a:off x="0" y="0"/>
            <a:ext cx="12192000" cy="6863153"/>
          </a:xfrm>
          <a:prstGeom prst="frame">
            <a:avLst>
              <a:gd name="adj1" fmla="val 2367"/>
            </a:avLst>
          </a:prstGeom>
          <a:ln w="57150">
            <a:solidFill>
              <a:srgbClr val="00206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189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3000"/>
                            </p:stCondLst>
                            <p:childTnLst>
                              <p:par>
                                <p:cTn id="52" presetID="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3500"/>
                            </p:stCondLst>
                            <p:childTnLst>
                              <p:par>
                                <p:cTn id="57" presetID="2" presetClass="entr" presetSubtype="8"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0-#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0-#ppt_w/2"/>
                                          </p:val>
                                        </p:tav>
                                        <p:tav tm="100000">
                                          <p:val>
                                            <p:strVal val="#ppt_x"/>
                                          </p:val>
                                        </p:tav>
                                      </p:tavLst>
                                    </p:anim>
                                    <p:anim calcmode="lin" valueType="num">
                                      <p:cBhvr additive="base">
                                        <p:cTn id="70" dur="5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2" presetClass="entr" presetSubtype="8"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1" grpId="0" animBg="1"/>
      <p:bldP spid="22" grpId="0" animBg="1"/>
      <p:bldP spid="23" grpId="0" animBg="1"/>
      <p:bldP spid="24" grpId="0" animBg="1"/>
      <p:bldP spid="25" grpId="0" animBg="1"/>
      <p:bldP spid="26"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2">
            <a:extLst>
              <a:ext uri="{FF2B5EF4-FFF2-40B4-BE49-F238E27FC236}">
                <a16:creationId xmlns:a16="http://schemas.microsoft.com/office/drawing/2014/main" id="{D3AB153F-B0F7-47E1-BEF0-D1194278DC8E}"/>
              </a:ext>
            </a:extLst>
          </p:cNvPr>
          <p:cNvSpPr/>
          <p:nvPr/>
        </p:nvSpPr>
        <p:spPr>
          <a:xfrm>
            <a:off x="3931852" y="670863"/>
            <a:ext cx="3612124" cy="674220"/>
          </a:xfrm>
          <a:prstGeom prst="roundRect">
            <a:avLst>
              <a:gd name="adj" fmla="val 50000"/>
            </a:avLst>
          </a:prstGeom>
          <a:solidFill>
            <a:schemeClr val="accent6">
              <a:lumMod val="20000"/>
              <a:lumOff val="8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latin typeface="Arial Black" panose="020B0A04020102020204" pitchFamily="34" charset="0"/>
                <a:cs typeface="Times New Roman" pitchFamily="18" charset="0"/>
              </a:rPr>
              <a:t>Pracrice-1</a:t>
            </a:r>
          </a:p>
        </p:txBody>
      </p:sp>
      <p:sp>
        <p:nvSpPr>
          <p:cNvPr id="3" name="TextBox 2">
            <a:extLst>
              <a:ext uri="{FF2B5EF4-FFF2-40B4-BE49-F238E27FC236}">
                <a16:creationId xmlns:a16="http://schemas.microsoft.com/office/drawing/2014/main" id="{E01B8ABD-4F62-465D-8ABA-A2F9076CCE61}"/>
              </a:ext>
            </a:extLst>
          </p:cNvPr>
          <p:cNvSpPr txBox="1"/>
          <p:nvPr/>
        </p:nvSpPr>
        <p:spPr>
          <a:xfrm>
            <a:off x="295422" y="2554494"/>
            <a:ext cx="11338560" cy="954107"/>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Times New Roman" pitchFamily="18" charset="0"/>
                <a:cs typeface="Times New Roman" pitchFamily="18" charset="0"/>
              </a:rPr>
              <a:t>Dear student’s </a:t>
            </a:r>
          </a:p>
          <a:p>
            <a:r>
              <a:rPr lang="en-US" sz="2800" dirty="0">
                <a:effectLst>
                  <a:outerShdw blurRad="38100" dist="38100" dir="2700000" algn="tl">
                    <a:srgbClr val="000000">
                      <a:alpha val="43137"/>
                    </a:srgbClr>
                  </a:outerShdw>
                </a:effectLst>
                <a:latin typeface="Times New Roman" pitchFamily="18" charset="0"/>
                <a:cs typeface="Times New Roman" pitchFamily="18" charset="0"/>
              </a:rPr>
              <a:t>You will write the answers by the following questions.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F1A0896F-FAF2-4070-A9EB-739A49E63F8A}"/>
              </a:ext>
            </a:extLst>
          </p:cNvPr>
          <p:cNvSpPr txBox="1"/>
          <p:nvPr/>
        </p:nvSpPr>
        <p:spPr>
          <a:xfrm>
            <a:off x="196948" y="3839848"/>
            <a:ext cx="11816861" cy="2123658"/>
          </a:xfrm>
          <a:prstGeom prst="rect">
            <a:avLst/>
          </a:prstGeom>
          <a:noFill/>
        </p:spPr>
        <p:txBody>
          <a:bodyPr wrap="square" rtlCol="0">
            <a:spAutoFit/>
          </a:bodyPr>
          <a:lstStyle/>
          <a:p>
            <a:r>
              <a:rPr lang="en-US" sz="4400" dirty="0"/>
              <a:t>Q.1. Who joined the fire department?</a:t>
            </a:r>
          </a:p>
          <a:p>
            <a:r>
              <a:rPr lang="en-US" sz="4400" dirty="0"/>
              <a:t>Q.2. When did </a:t>
            </a:r>
            <a:r>
              <a:rPr lang="en-US" sz="4400" dirty="0" err="1"/>
              <a:t>Raju</a:t>
            </a:r>
            <a:r>
              <a:rPr lang="en-US" sz="4400" dirty="0"/>
              <a:t> join as a volunteer firefighter?</a:t>
            </a:r>
          </a:p>
          <a:p>
            <a:r>
              <a:rPr lang="en-US" sz="4400" dirty="0"/>
              <a:t>Q.3. What does he talk about with the students?</a:t>
            </a:r>
          </a:p>
        </p:txBody>
      </p:sp>
    </p:spTree>
    <p:extLst>
      <p:ext uri="{BB962C8B-B14F-4D97-AF65-F5344CB8AC3E}">
        <p14:creationId xmlns:p14="http://schemas.microsoft.com/office/powerpoint/2010/main" val="38968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330B07-796B-4AD1-A3A6-F28888E69395}"/>
              </a:ext>
            </a:extLst>
          </p:cNvPr>
          <p:cNvSpPr txBox="1"/>
          <p:nvPr/>
        </p:nvSpPr>
        <p:spPr>
          <a:xfrm>
            <a:off x="0" y="1249681"/>
            <a:ext cx="12192000" cy="2554545"/>
          </a:xfrm>
          <a:prstGeom prst="rect">
            <a:avLst/>
          </a:prstGeom>
          <a:solidFill>
            <a:schemeClr val="bg1">
              <a:lumMod val="95000"/>
            </a:schemeClr>
          </a:solidFill>
          <a:ln w="38100">
            <a:solidFill>
              <a:srgbClr val="0070C0"/>
            </a:solidFill>
          </a:ln>
        </p:spPr>
        <p:txBody>
          <a:bodyPr wrap="square" rtlCol="0">
            <a:spAutoFit/>
          </a:bodyPr>
          <a:lstStyle/>
          <a:p>
            <a:r>
              <a:rPr lang="en-US" sz="4000" dirty="0">
                <a:solidFill>
                  <a:srgbClr val="7030A0"/>
                </a:solidFill>
                <a:latin typeface="Times New Roman" pitchFamily="18" charset="0"/>
                <a:cs typeface="Times New Roman" pitchFamily="18" charset="0"/>
              </a:rPr>
              <a:t>Think of a person who works in your area to help you live well. Write a paragraph on this person by </a:t>
            </a:r>
            <a:r>
              <a:rPr lang="en-US" sz="3600" dirty="0">
                <a:solidFill>
                  <a:srgbClr val="7030A0"/>
                </a:solidFill>
                <a:latin typeface="Times New Roman" pitchFamily="18" charset="0"/>
                <a:cs typeface="Times New Roman" pitchFamily="18" charset="0"/>
              </a:rPr>
              <a:t>answering</a:t>
            </a:r>
            <a:r>
              <a:rPr lang="en-US" sz="4000" dirty="0">
                <a:solidFill>
                  <a:srgbClr val="7030A0"/>
                </a:solidFill>
                <a:latin typeface="Times New Roman" pitchFamily="18" charset="0"/>
                <a:cs typeface="Times New Roman" pitchFamily="18" charset="0"/>
              </a:rPr>
              <a:t> the following  question.</a:t>
            </a:r>
          </a:p>
          <a:p>
            <a:endParaRPr lang="en-US" sz="40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5AFE11FF-6A53-47BE-BFEA-B22ED4ED4407}"/>
              </a:ext>
            </a:extLst>
          </p:cNvPr>
          <p:cNvSpPr txBox="1"/>
          <p:nvPr/>
        </p:nvSpPr>
        <p:spPr>
          <a:xfrm>
            <a:off x="0" y="4419780"/>
            <a:ext cx="12192000" cy="2554545"/>
          </a:xfrm>
          <a:prstGeom prst="rect">
            <a:avLst/>
          </a:prstGeom>
          <a:solidFill>
            <a:schemeClr val="bg2"/>
          </a:solidFill>
          <a:ln w="38100">
            <a:solidFill>
              <a:srgbClr val="FF0000"/>
            </a:solidFill>
          </a:ln>
        </p:spPr>
        <p:txBody>
          <a:bodyPr wrap="square" rtlCol="0">
            <a:spAutoFit/>
          </a:bodyPr>
          <a:lstStyle/>
          <a:p>
            <a:pPr marL="342900" indent="-342900"/>
            <a:r>
              <a:rPr lang="en-US" sz="3200" dirty="0">
                <a:latin typeface="Times New Roman" pitchFamily="18" charset="0"/>
                <a:cs typeface="Times New Roman" pitchFamily="18" charset="0"/>
              </a:rPr>
              <a:t>   a) What does he/she do?.................................................................... b)What time does he/she start his/her work?......................................... c) How does he/she do the work?.......................................................... d) Does he/she like the job? Why / Why not? ………………………… e) What do you think about his/her job? ………………………………</a:t>
            </a:r>
          </a:p>
        </p:txBody>
      </p:sp>
      <p:sp>
        <p:nvSpPr>
          <p:cNvPr id="4" name="TextBox 3">
            <a:extLst>
              <a:ext uri="{FF2B5EF4-FFF2-40B4-BE49-F238E27FC236}">
                <a16:creationId xmlns:a16="http://schemas.microsoft.com/office/drawing/2014/main" id="{FDDB021D-06BE-423E-A4B3-C45E5CC16199}"/>
              </a:ext>
            </a:extLst>
          </p:cNvPr>
          <p:cNvSpPr txBox="1"/>
          <p:nvPr/>
        </p:nvSpPr>
        <p:spPr>
          <a:xfrm>
            <a:off x="0" y="0"/>
            <a:ext cx="12192000" cy="1015663"/>
          </a:xfrm>
          <a:prstGeom prst="rect">
            <a:avLst/>
          </a:prstGeom>
          <a:solidFill>
            <a:schemeClr val="accent6">
              <a:lumMod val="20000"/>
              <a:lumOff val="80000"/>
            </a:schemeClr>
          </a:solidFill>
          <a:ln w="38100">
            <a:solidFill>
              <a:srgbClr val="FF0000"/>
            </a:solidFill>
          </a:ln>
        </p:spPr>
        <p:txBody>
          <a:bodyPr wrap="square" rtlCol="0">
            <a:spAutoFit/>
          </a:bodyPr>
          <a:lstStyle/>
          <a:p>
            <a:pPr algn="ctr"/>
            <a:r>
              <a:rPr lang="en-US" sz="6000" dirty="0">
                <a:latin typeface="Times New Roman" pitchFamily="18" charset="0"/>
                <a:cs typeface="Times New Roman" pitchFamily="18" charset="0"/>
              </a:rPr>
              <a:t>Creative Home Work-2</a:t>
            </a:r>
          </a:p>
        </p:txBody>
      </p:sp>
    </p:spTree>
    <p:extLst>
      <p:ext uri="{BB962C8B-B14F-4D97-AF65-F5344CB8AC3E}">
        <p14:creationId xmlns:p14="http://schemas.microsoft.com/office/powerpoint/2010/main" val="142776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804C9-4969-4C94-B1D9-E0441A2797DA}"/>
              </a:ext>
            </a:extLst>
          </p:cNvPr>
          <p:cNvSpPr txBox="1"/>
          <p:nvPr/>
        </p:nvSpPr>
        <p:spPr>
          <a:xfrm>
            <a:off x="0" y="345938"/>
            <a:ext cx="12192000" cy="923330"/>
          </a:xfrm>
          <a:prstGeom prst="rect">
            <a:avLst/>
          </a:prstGeom>
          <a:solidFill>
            <a:srgbClr val="FF0000"/>
          </a:solidFill>
          <a:ln w="57150">
            <a:solidFill>
              <a:srgbClr val="00B0F0"/>
            </a:solidFill>
          </a:ln>
        </p:spPr>
        <p:txBody>
          <a:bodyPr wrap="square" rtlCol="0">
            <a:spAutoFit/>
          </a:bodyPr>
          <a:lstStyle/>
          <a:p>
            <a:pPr algn="ctr"/>
            <a:r>
              <a:rPr lang="en-US" sz="5400" dirty="0">
                <a:solidFill>
                  <a:srgbClr val="00B050"/>
                </a:solidFill>
              </a:rPr>
              <a:t>Teacher Identity</a:t>
            </a:r>
          </a:p>
        </p:txBody>
      </p:sp>
      <p:sp>
        <p:nvSpPr>
          <p:cNvPr id="3" name="TextBox 2">
            <a:extLst>
              <a:ext uri="{FF2B5EF4-FFF2-40B4-BE49-F238E27FC236}">
                <a16:creationId xmlns:a16="http://schemas.microsoft.com/office/drawing/2014/main" id="{9946F601-3E0E-4192-9F1D-EAFD987363C3}"/>
              </a:ext>
            </a:extLst>
          </p:cNvPr>
          <p:cNvSpPr txBox="1"/>
          <p:nvPr/>
        </p:nvSpPr>
        <p:spPr>
          <a:xfrm>
            <a:off x="0" y="1408247"/>
            <a:ext cx="12192000" cy="1631216"/>
          </a:xfrm>
          <a:prstGeom prst="rect">
            <a:avLst/>
          </a:prstGeom>
          <a:noFill/>
        </p:spPr>
        <p:txBody>
          <a:bodyPr wrap="square" rtlCol="0">
            <a:spAutoFit/>
          </a:bodyPr>
          <a:lstStyle/>
          <a:p>
            <a:pPr algn="ctr"/>
            <a:r>
              <a:rPr lang="en-US" sz="2000" b="1" i="1" dirty="0">
                <a:solidFill>
                  <a:srgbClr val="C00000"/>
                </a:solidFill>
                <a:cs typeface="NikoshBAN" pitchFamily="2" charset="0"/>
              </a:rPr>
              <a:t>Md Nuruddin</a:t>
            </a:r>
          </a:p>
          <a:p>
            <a:pPr algn="ctr"/>
            <a:r>
              <a:rPr lang="en-US" sz="2000" b="1" i="1" dirty="0">
                <a:solidFill>
                  <a:schemeClr val="tx1"/>
                </a:solidFill>
                <a:cs typeface="NikoshBAN" pitchFamily="2" charset="0"/>
              </a:rPr>
              <a:t>Assistant Teacher</a:t>
            </a:r>
          </a:p>
          <a:p>
            <a:pPr algn="ctr"/>
            <a:r>
              <a:rPr lang="en-US" sz="2000" b="1" i="1" dirty="0" err="1">
                <a:solidFill>
                  <a:schemeClr val="accent2">
                    <a:lumMod val="50000"/>
                  </a:schemeClr>
                </a:solidFill>
                <a:cs typeface="NikoshBAN" pitchFamily="2" charset="0"/>
              </a:rPr>
              <a:t>Kasirgathi</a:t>
            </a:r>
            <a:r>
              <a:rPr lang="en-US" sz="2000" b="1" i="1" dirty="0">
                <a:solidFill>
                  <a:schemeClr val="accent2">
                    <a:lumMod val="50000"/>
                  </a:schemeClr>
                </a:solidFill>
                <a:cs typeface="NikoshBAN" pitchFamily="2" charset="0"/>
              </a:rPr>
              <a:t> </a:t>
            </a:r>
            <a:r>
              <a:rPr lang="en-US" sz="2000" b="1" i="1" dirty="0" err="1">
                <a:solidFill>
                  <a:schemeClr val="accent2">
                    <a:lumMod val="50000"/>
                  </a:schemeClr>
                </a:solidFill>
                <a:cs typeface="NikoshBAN" pitchFamily="2" charset="0"/>
              </a:rPr>
              <a:t>Govt.Primary</a:t>
            </a:r>
            <a:r>
              <a:rPr lang="en-US" sz="2000" b="1" i="1" dirty="0">
                <a:solidFill>
                  <a:schemeClr val="accent2">
                    <a:lumMod val="50000"/>
                  </a:schemeClr>
                </a:solidFill>
                <a:cs typeface="NikoshBAN" pitchFamily="2" charset="0"/>
              </a:rPr>
              <a:t> School</a:t>
            </a:r>
          </a:p>
          <a:p>
            <a:pPr algn="ctr"/>
            <a:r>
              <a:rPr lang="en-US" sz="2000" b="1" i="1" dirty="0" err="1">
                <a:solidFill>
                  <a:schemeClr val="accent2">
                    <a:lumMod val="50000"/>
                  </a:schemeClr>
                </a:solidFill>
                <a:cs typeface="NikoshBAN" pitchFamily="2" charset="0"/>
              </a:rPr>
              <a:t>Biswambarpur,Sunamganj</a:t>
            </a:r>
            <a:r>
              <a:rPr lang="en-US" sz="2000" b="1" i="1" dirty="0">
                <a:solidFill>
                  <a:schemeClr val="accent6">
                    <a:lumMod val="50000"/>
                  </a:schemeClr>
                </a:solidFill>
                <a:cs typeface="NikoshBAN" pitchFamily="2" charset="0"/>
              </a:rPr>
              <a:t>.</a:t>
            </a:r>
            <a:endParaRPr lang="en-US" sz="2000" b="1" dirty="0">
              <a:solidFill>
                <a:srgbClr val="002060"/>
              </a:solidFill>
              <a:cs typeface="NikoshBAN" pitchFamily="2" charset="0"/>
            </a:endParaRPr>
          </a:p>
          <a:p>
            <a:pPr algn="ctr"/>
            <a:endParaRPr lang="en-US" sz="2000" b="1" i="1" dirty="0">
              <a:solidFill>
                <a:schemeClr val="accent6">
                  <a:lumMod val="50000"/>
                </a:schemeClr>
              </a:solidFill>
              <a:cs typeface="NikoshBAN" pitchFamily="2" charset="0"/>
            </a:endParaRPr>
          </a:p>
        </p:txBody>
      </p:sp>
      <p:sp>
        <p:nvSpPr>
          <p:cNvPr id="4" name="TextBox 3">
            <a:extLst>
              <a:ext uri="{FF2B5EF4-FFF2-40B4-BE49-F238E27FC236}">
                <a16:creationId xmlns:a16="http://schemas.microsoft.com/office/drawing/2014/main" id="{B94C8F85-A0E9-4C14-AFA7-DEF6AE50F1D3}"/>
              </a:ext>
            </a:extLst>
          </p:cNvPr>
          <p:cNvSpPr txBox="1"/>
          <p:nvPr/>
        </p:nvSpPr>
        <p:spPr>
          <a:xfrm>
            <a:off x="0" y="3209919"/>
            <a:ext cx="12192000" cy="830997"/>
          </a:xfrm>
          <a:prstGeom prst="rect">
            <a:avLst/>
          </a:prstGeom>
          <a:noFill/>
          <a:ln w="57150">
            <a:solidFill>
              <a:schemeClr val="accent6"/>
            </a:solidFill>
          </a:ln>
        </p:spPr>
        <p:txBody>
          <a:bodyPr wrap="square" rtlCol="0">
            <a:spAutoFit/>
          </a:bodyPr>
          <a:lstStyle/>
          <a:p>
            <a:pPr algn="ctr"/>
            <a:r>
              <a:rPr lang="en-US" sz="4800" dirty="0">
                <a:solidFill>
                  <a:schemeClr val="accent2"/>
                </a:solidFill>
              </a:rPr>
              <a:t>Lesson Identity</a:t>
            </a:r>
          </a:p>
        </p:txBody>
      </p:sp>
      <p:sp>
        <p:nvSpPr>
          <p:cNvPr id="5" name="TextBox 4">
            <a:extLst>
              <a:ext uri="{FF2B5EF4-FFF2-40B4-BE49-F238E27FC236}">
                <a16:creationId xmlns:a16="http://schemas.microsoft.com/office/drawing/2014/main" id="{C574CB35-2D65-48CD-9000-37FE20108800}"/>
              </a:ext>
            </a:extLst>
          </p:cNvPr>
          <p:cNvSpPr txBox="1"/>
          <p:nvPr/>
        </p:nvSpPr>
        <p:spPr>
          <a:xfrm>
            <a:off x="2586790" y="4623263"/>
            <a:ext cx="9605209" cy="1938992"/>
          </a:xfrm>
          <a:prstGeom prst="rect">
            <a:avLst/>
          </a:prstGeom>
          <a:solidFill>
            <a:schemeClr val="bg2">
              <a:lumMod val="75000"/>
            </a:schemeClr>
          </a:solidFill>
          <a:ln w="76200">
            <a:solidFill>
              <a:schemeClr val="accent2">
                <a:lumMod val="75000"/>
              </a:schemeClr>
            </a:solidFill>
          </a:ln>
        </p:spPr>
        <p:txBody>
          <a:bodyPr wrap="square" rtlCol="0">
            <a:spAutoFit/>
          </a:bodyPr>
          <a:lstStyle/>
          <a:p>
            <a:r>
              <a:rPr lang="en-US" sz="4000" dirty="0"/>
              <a:t>Subject-English, Class-5, Unit-9: Lessons-1-2</a:t>
            </a:r>
          </a:p>
          <a:p>
            <a:r>
              <a:rPr lang="en-US" sz="4000" dirty="0"/>
              <a:t>Lesson: A Firefighter</a:t>
            </a:r>
          </a:p>
          <a:p>
            <a:r>
              <a:rPr lang="en-US" sz="4000" dirty="0"/>
              <a:t>Lesson unit A :Raju  is a- - - - - - -firefighters</a:t>
            </a:r>
            <a:r>
              <a:rPr lang="en-US" sz="2800" dirty="0"/>
              <a:t>.</a:t>
            </a:r>
          </a:p>
        </p:txBody>
      </p:sp>
      <p:pic>
        <p:nvPicPr>
          <p:cNvPr id="6" name="Picture 5">
            <a:extLst>
              <a:ext uri="{FF2B5EF4-FFF2-40B4-BE49-F238E27FC236}">
                <a16:creationId xmlns:a16="http://schemas.microsoft.com/office/drawing/2014/main" id="{5A9C1681-3F4E-4E23-B1D2-840E25A31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63" y="4511464"/>
            <a:ext cx="2201087" cy="2144977"/>
          </a:xfrm>
          <a:prstGeom prst="ellipse">
            <a:avLst/>
          </a:prstGeom>
          <a:ln w="190500" cap="rnd">
            <a:solidFill>
              <a:srgbClr val="FFC000"/>
            </a:solidFill>
            <a:prstDash val="solid"/>
          </a:ln>
          <a:effectLst>
            <a:outerShdw blurRad="50800" dist="38100" dir="18900000" algn="bl"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04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04">
            <a:extLst>
              <a:ext uri="{FF2B5EF4-FFF2-40B4-BE49-F238E27FC236}">
                <a16:creationId xmlns:a16="http://schemas.microsoft.com/office/drawing/2014/main" id="{38197A14-BD33-4660-A961-C6505B6C4B9D}"/>
              </a:ext>
            </a:extLst>
          </p:cNvPr>
          <p:cNvSpPr/>
          <p:nvPr/>
        </p:nvSpPr>
        <p:spPr>
          <a:xfrm>
            <a:off x="4168583" y="673186"/>
            <a:ext cx="2857373" cy="832801"/>
          </a:xfrm>
          <a:prstGeom prst="roundRect">
            <a:avLst>
              <a:gd name="adj" fmla="val 50000"/>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Bauhaus 93" panose="04030905020B02020C02" pitchFamily="82" charset="0"/>
              </a:rPr>
              <a:t>GREETING</a:t>
            </a:r>
          </a:p>
        </p:txBody>
      </p:sp>
      <p:sp>
        <p:nvSpPr>
          <p:cNvPr id="3" name="TextBox 2">
            <a:extLst>
              <a:ext uri="{FF2B5EF4-FFF2-40B4-BE49-F238E27FC236}">
                <a16:creationId xmlns:a16="http://schemas.microsoft.com/office/drawing/2014/main" id="{57BD8A9F-68B1-4314-9FB2-55A70A52E760}"/>
              </a:ext>
            </a:extLst>
          </p:cNvPr>
          <p:cNvSpPr txBox="1"/>
          <p:nvPr/>
        </p:nvSpPr>
        <p:spPr>
          <a:xfrm>
            <a:off x="2861666" y="2318199"/>
            <a:ext cx="4362235"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a:solidFill>
                  <a:prstClr val="black"/>
                </a:solidFill>
                <a:latin typeface="Calibri"/>
              </a:rPr>
              <a:t>      Good morning, students. </a:t>
            </a:r>
          </a:p>
        </p:txBody>
      </p:sp>
      <p:sp>
        <p:nvSpPr>
          <p:cNvPr id="4" name="TextBox 3">
            <a:extLst>
              <a:ext uri="{FF2B5EF4-FFF2-40B4-BE49-F238E27FC236}">
                <a16:creationId xmlns:a16="http://schemas.microsoft.com/office/drawing/2014/main" id="{2D5E07F5-0B8E-4194-9EF7-15386905EED4}"/>
              </a:ext>
            </a:extLst>
          </p:cNvPr>
          <p:cNvSpPr txBox="1"/>
          <p:nvPr/>
        </p:nvSpPr>
        <p:spPr>
          <a:xfrm>
            <a:off x="2827697" y="3949547"/>
            <a:ext cx="3867430"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solidFill>
                  <a:prstClr val="black"/>
                </a:solidFill>
                <a:latin typeface="Calibri"/>
              </a:rPr>
              <a:t>         How are you today?</a:t>
            </a:r>
          </a:p>
        </p:txBody>
      </p:sp>
      <p:sp>
        <p:nvSpPr>
          <p:cNvPr id="5" name="TextBox 4">
            <a:extLst>
              <a:ext uri="{FF2B5EF4-FFF2-40B4-BE49-F238E27FC236}">
                <a16:creationId xmlns:a16="http://schemas.microsoft.com/office/drawing/2014/main" id="{B4CE0323-E7DD-40FF-8E05-3D1174281893}"/>
              </a:ext>
            </a:extLst>
          </p:cNvPr>
          <p:cNvSpPr txBox="1"/>
          <p:nvPr/>
        </p:nvSpPr>
        <p:spPr>
          <a:xfrm>
            <a:off x="2921826" y="5527456"/>
            <a:ext cx="3208601"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solidFill>
                  <a:prstClr val="black"/>
                </a:solidFill>
                <a:latin typeface="Calibri"/>
              </a:rPr>
              <a:t>        Fine, thank you.</a:t>
            </a:r>
          </a:p>
        </p:txBody>
      </p:sp>
      <p:sp>
        <p:nvSpPr>
          <p:cNvPr id="6" name="TextBox 5">
            <a:extLst>
              <a:ext uri="{FF2B5EF4-FFF2-40B4-BE49-F238E27FC236}">
                <a16:creationId xmlns:a16="http://schemas.microsoft.com/office/drawing/2014/main" id="{9584F4FF-44F6-4976-A2CD-5D8553367E81}"/>
              </a:ext>
            </a:extLst>
          </p:cNvPr>
          <p:cNvSpPr txBox="1"/>
          <p:nvPr/>
        </p:nvSpPr>
        <p:spPr>
          <a:xfrm>
            <a:off x="5141383" y="3136947"/>
            <a:ext cx="4295746"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dirty="0">
                <a:solidFill>
                  <a:prstClr val="black"/>
                </a:solidFill>
                <a:latin typeface="Calibri"/>
              </a:rPr>
              <a:t>       Good morning, teacher. </a:t>
            </a:r>
          </a:p>
        </p:txBody>
      </p:sp>
      <p:sp>
        <p:nvSpPr>
          <p:cNvPr id="7" name="TextBox 6">
            <a:extLst>
              <a:ext uri="{FF2B5EF4-FFF2-40B4-BE49-F238E27FC236}">
                <a16:creationId xmlns:a16="http://schemas.microsoft.com/office/drawing/2014/main" id="{A36EFE2A-C7C7-4CC7-A40D-D74B4119CAD0}"/>
              </a:ext>
            </a:extLst>
          </p:cNvPr>
          <p:cNvSpPr txBox="1"/>
          <p:nvPr/>
        </p:nvSpPr>
        <p:spPr>
          <a:xfrm>
            <a:off x="6204689" y="4717681"/>
            <a:ext cx="3232440" cy="52322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lightRig rig="balanced" dir="t">
              <a:rot lat="0" lon="0" rev="8700000"/>
            </a:lightRig>
          </a:scene3d>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solidFill>
                  <a:prstClr val="black"/>
                </a:solidFill>
                <a:latin typeface="Calibri"/>
              </a:rPr>
              <a:t>           Fine. and you?</a:t>
            </a:r>
          </a:p>
        </p:txBody>
      </p:sp>
    </p:spTree>
    <p:extLst>
      <p:ext uri="{BB962C8B-B14F-4D97-AF65-F5344CB8AC3E}">
        <p14:creationId xmlns:p14="http://schemas.microsoft.com/office/powerpoint/2010/main" val="143163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2" y="1747192"/>
            <a:ext cx="12159576" cy="646331"/>
          </a:xfrm>
          <a:prstGeom prst="rect">
            <a:avLst/>
          </a:prstGeom>
          <a:noFill/>
          <a:ln w="38100">
            <a:solidFill>
              <a:srgbClr val="00B050"/>
            </a:solidFill>
          </a:ln>
        </p:spPr>
        <p:txBody>
          <a:bodyPr wrap="square" rtlCol="0">
            <a:spAutoFit/>
          </a:bodyPr>
          <a:lstStyle/>
          <a:p>
            <a:r>
              <a:rPr lang="en-US" sz="3600" b="1" dirty="0">
                <a:solidFill>
                  <a:srgbClr val="FF0000"/>
                </a:solidFill>
                <a:latin typeface="NikoshBAN" panose="02000000000000000000" pitchFamily="2" charset="0"/>
                <a:cs typeface="NikoshBAN" panose="02000000000000000000" pitchFamily="2" charset="0"/>
              </a:rPr>
              <a:t>What are the parts of a letter?</a:t>
            </a:r>
          </a:p>
        </p:txBody>
      </p:sp>
      <p:sp>
        <p:nvSpPr>
          <p:cNvPr id="8" name="TextBox 7"/>
          <p:cNvSpPr txBox="1"/>
          <p:nvPr/>
        </p:nvSpPr>
        <p:spPr>
          <a:xfrm rot="10800000" flipV="1">
            <a:off x="-2" y="3309718"/>
            <a:ext cx="12159575" cy="646331"/>
          </a:xfrm>
          <a:prstGeom prst="rect">
            <a:avLst/>
          </a:prstGeom>
          <a:noFill/>
          <a:ln w="38100">
            <a:solidFill>
              <a:srgbClr val="FFFF00"/>
            </a:solidFill>
          </a:ln>
        </p:spPr>
        <p:txBody>
          <a:bodyPr wrap="square" rtlCol="0">
            <a:spAutoFit/>
          </a:bodyPr>
          <a:lstStyle/>
          <a:p>
            <a:r>
              <a:rPr lang="en-US" sz="3600" b="1" dirty="0">
                <a:ln>
                  <a:solidFill>
                    <a:srgbClr val="7030A0"/>
                  </a:solidFill>
                </a:ln>
                <a:latin typeface="NikoshBAN" panose="02000000000000000000" pitchFamily="2" charset="0"/>
                <a:cs typeface="NikoshBAN" panose="02000000000000000000" pitchFamily="2" charset="0"/>
              </a:rPr>
              <a:t>How many parts of a letter?</a:t>
            </a:r>
          </a:p>
        </p:txBody>
      </p:sp>
      <p:sp>
        <p:nvSpPr>
          <p:cNvPr id="9" name="TextBox 8"/>
          <p:cNvSpPr txBox="1"/>
          <p:nvPr/>
        </p:nvSpPr>
        <p:spPr>
          <a:xfrm rot="10800000" flipV="1">
            <a:off x="32421" y="5248430"/>
            <a:ext cx="12127151" cy="646331"/>
          </a:xfrm>
          <a:prstGeom prst="rect">
            <a:avLst/>
          </a:prstGeom>
          <a:noFill/>
          <a:ln w="28575">
            <a:solidFill>
              <a:schemeClr val="accent2">
                <a:lumMod val="75000"/>
              </a:schemeClr>
            </a:solidFill>
          </a:ln>
        </p:spPr>
        <p:txBody>
          <a:bodyPr wrap="square" rtlCol="0">
            <a:spAutoFit/>
          </a:bodyPr>
          <a:lstStyle/>
          <a:p>
            <a:r>
              <a:rPr lang="en-US" sz="3600" b="1" dirty="0">
                <a:solidFill>
                  <a:srgbClr val="002060"/>
                </a:solidFill>
                <a:latin typeface="NikoshBAN" panose="02000000000000000000" pitchFamily="2" charset="0"/>
                <a:cs typeface="NikoshBAN" panose="02000000000000000000" pitchFamily="2" charset="0"/>
              </a:rPr>
              <a:t>What should we write in the beginning?</a:t>
            </a:r>
          </a:p>
        </p:txBody>
      </p:sp>
      <p:sp>
        <p:nvSpPr>
          <p:cNvPr id="15" name="TextBox 14"/>
          <p:cNvSpPr txBox="1"/>
          <p:nvPr/>
        </p:nvSpPr>
        <p:spPr>
          <a:xfrm>
            <a:off x="32422" y="0"/>
            <a:ext cx="12159577" cy="830997"/>
          </a:xfrm>
          <a:prstGeom prst="rect">
            <a:avLst/>
          </a:prstGeom>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4800" dirty="0">
                <a:latin typeface="NikoshBAN" panose="02000000000000000000" pitchFamily="2" charset="0"/>
                <a:cs typeface="NikoshBAN" panose="02000000000000000000" pitchFamily="2" charset="0"/>
              </a:rPr>
              <a:t>Pre-knowledge verification</a:t>
            </a:r>
          </a:p>
        </p:txBody>
      </p:sp>
    </p:spTree>
    <p:extLst>
      <p:ext uri="{BB962C8B-B14F-4D97-AF65-F5344CB8AC3E}">
        <p14:creationId xmlns:p14="http://schemas.microsoft.com/office/powerpoint/2010/main" val="7490888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8">
            <a:extLst>
              <a:ext uri="{FF2B5EF4-FFF2-40B4-BE49-F238E27FC236}">
                <a16:creationId xmlns:a16="http://schemas.microsoft.com/office/drawing/2014/main" id="{CA0C3C85-93DE-4308-8BD4-DC2B01D1D441}"/>
              </a:ext>
            </a:extLst>
          </p:cNvPr>
          <p:cNvSpPr/>
          <p:nvPr/>
        </p:nvSpPr>
        <p:spPr>
          <a:xfrm>
            <a:off x="1072597" y="260975"/>
            <a:ext cx="9492240" cy="679939"/>
          </a:xfrm>
          <a:prstGeom prst="roundRect">
            <a:avLst>
              <a:gd name="adj" fmla="val 50000"/>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2060"/>
                </a:solidFill>
              </a:rPr>
              <a:t>Dear </a:t>
            </a:r>
            <a:r>
              <a:rPr lang="en-US" sz="3200" b="1" dirty="0" err="1">
                <a:solidFill>
                  <a:srgbClr val="002060"/>
                </a:solidFill>
              </a:rPr>
              <a:t>students,</a:t>
            </a:r>
            <a:r>
              <a:rPr lang="en-US" sz="3200" b="1" dirty="0" err="1">
                <a:solidFill>
                  <a:srgbClr val="002060"/>
                </a:solidFill>
                <a:latin typeface="Times New Roman" panose="02020603050405020304" pitchFamily="18" charset="0"/>
                <a:cs typeface="Times New Roman" panose="02020603050405020304" pitchFamily="18" charset="0"/>
              </a:rPr>
              <a:t>Look</a:t>
            </a:r>
            <a:r>
              <a:rPr lang="en-US" sz="3200" b="1" dirty="0">
                <a:solidFill>
                  <a:srgbClr val="002060"/>
                </a:solidFill>
                <a:latin typeface="Times New Roman" panose="02020603050405020304" pitchFamily="18" charset="0"/>
                <a:cs typeface="Times New Roman" panose="02020603050405020304" pitchFamily="18" charset="0"/>
              </a:rPr>
              <a:t> at the pictures and think alone</a:t>
            </a:r>
            <a:r>
              <a:rPr lang="en-US" sz="3200" b="1" dirty="0">
                <a:solidFill>
                  <a:srgbClr val="002060"/>
                </a:solidFill>
              </a:rPr>
              <a:t>.</a:t>
            </a:r>
          </a:p>
        </p:txBody>
      </p:sp>
      <p:pic>
        <p:nvPicPr>
          <p:cNvPr id="3" name="Picture 2">
            <a:extLst>
              <a:ext uri="{FF2B5EF4-FFF2-40B4-BE49-F238E27FC236}">
                <a16:creationId xmlns:a16="http://schemas.microsoft.com/office/drawing/2014/main" id="{0263FD80-1C81-48C3-83D1-019DD788D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65" y="1210664"/>
            <a:ext cx="4050748" cy="1930656"/>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a:extLst>
              <a:ext uri="{FF2B5EF4-FFF2-40B4-BE49-F238E27FC236}">
                <a16:creationId xmlns:a16="http://schemas.microsoft.com/office/drawing/2014/main" id="{820257EA-DE39-4F4E-AC21-19A2EF8A5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09357"/>
            <a:ext cx="5130018" cy="1930656"/>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descr="a firefighter.jpg">
            <a:extLst>
              <a:ext uri="{FF2B5EF4-FFF2-40B4-BE49-F238E27FC236}">
                <a16:creationId xmlns:a16="http://schemas.microsoft.com/office/drawing/2014/main" id="{89380185-0340-40DC-87EF-9FFFDA119245}"/>
              </a:ext>
            </a:extLst>
          </p:cNvPr>
          <p:cNvPicPr>
            <a:picLocks noChangeAspect="1"/>
          </p:cNvPicPr>
          <p:nvPr/>
        </p:nvPicPr>
        <p:blipFill>
          <a:blip r:embed="rId4"/>
          <a:stretch>
            <a:fillRect/>
          </a:stretch>
        </p:blipFill>
        <p:spPr>
          <a:xfrm>
            <a:off x="189091" y="3796574"/>
            <a:ext cx="4790871" cy="2253966"/>
          </a:xfrm>
          <a:prstGeom prst="rect">
            <a:avLst/>
          </a:prstGeom>
        </p:spPr>
      </p:pic>
      <p:pic>
        <p:nvPicPr>
          <p:cNvPr id="6" name="Picture 5" descr="volunteer.jpg">
            <a:extLst>
              <a:ext uri="{FF2B5EF4-FFF2-40B4-BE49-F238E27FC236}">
                <a16:creationId xmlns:a16="http://schemas.microsoft.com/office/drawing/2014/main" id="{48E8F909-1FA5-4B6A-8A8C-E5FA2A0E47CA}"/>
              </a:ext>
            </a:extLst>
          </p:cNvPr>
          <p:cNvPicPr>
            <a:picLocks noChangeAspect="1"/>
          </p:cNvPicPr>
          <p:nvPr/>
        </p:nvPicPr>
        <p:blipFill>
          <a:blip r:embed="rId5"/>
          <a:stretch>
            <a:fillRect/>
          </a:stretch>
        </p:blipFill>
        <p:spPr>
          <a:xfrm>
            <a:off x="6633974" y="3852122"/>
            <a:ext cx="4402164" cy="2330806"/>
          </a:xfrm>
          <a:prstGeom prst="rect">
            <a:avLst/>
          </a:prstGeom>
        </p:spPr>
      </p:pic>
      <p:sp>
        <p:nvSpPr>
          <p:cNvPr id="7" name="Rounded Rectangle 54">
            <a:extLst>
              <a:ext uri="{FF2B5EF4-FFF2-40B4-BE49-F238E27FC236}">
                <a16:creationId xmlns:a16="http://schemas.microsoft.com/office/drawing/2014/main" id="{057C9A70-5F6F-4358-A773-744A7E8A2EA2}"/>
              </a:ext>
            </a:extLst>
          </p:cNvPr>
          <p:cNvSpPr/>
          <p:nvPr/>
        </p:nvSpPr>
        <p:spPr>
          <a:xfrm>
            <a:off x="456877" y="6185579"/>
            <a:ext cx="3887912" cy="41144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A Fire Fighter</a:t>
            </a:r>
          </a:p>
        </p:txBody>
      </p:sp>
      <p:sp>
        <p:nvSpPr>
          <p:cNvPr id="8" name="Rounded Rectangle 57">
            <a:extLst>
              <a:ext uri="{FF2B5EF4-FFF2-40B4-BE49-F238E27FC236}">
                <a16:creationId xmlns:a16="http://schemas.microsoft.com/office/drawing/2014/main" id="{64E24905-0FD6-4C96-AEEC-4933FFD42198}"/>
              </a:ext>
            </a:extLst>
          </p:cNvPr>
          <p:cNvSpPr/>
          <p:nvPr/>
        </p:nvSpPr>
        <p:spPr>
          <a:xfrm>
            <a:off x="7107519" y="6340208"/>
            <a:ext cx="3928619" cy="401049"/>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Volunteer</a:t>
            </a:r>
          </a:p>
        </p:txBody>
      </p:sp>
      <p:sp>
        <p:nvSpPr>
          <p:cNvPr id="9" name="Rounded Rectangle 55">
            <a:extLst>
              <a:ext uri="{FF2B5EF4-FFF2-40B4-BE49-F238E27FC236}">
                <a16:creationId xmlns:a16="http://schemas.microsoft.com/office/drawing/2014/main" id="{3455CDF1-C68A-471A-BD2C-E51BEE5F2B80}"/>
              </a:ext>
            </a:extLst>
          </p:cNvPr>
          <p:cNvSpPr/>
          <p:nvPr/>
        </p:nvSpPr>
        <p:spPr>
          <a:xfrm>
            <a:off x="7721329" y="3141320"/>
            <a:ext cx="1800666" cy="506358"/>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Rescue</a:t>
            </a:r>
          </a:p>
        </p:txBody>
      </p:sp>
      <p:sp>
        <p:nvSpPr>
          <p:cNvPr id="10" name="Rounded Rectangle 54">
            <a:extLst>
              <a:ext uri="{FF2B5EF4-FFF2-40B4-BE49-F238E27FC236}">
                <a16:creationId xmlns:a16="http://schemas.microsoft.com/office/drawing/2014/main" id="{277F7266-5F2B-426D-BA3A-A962F7913C98}"/>
              </a:ext>
            </a:extLst>
          </p:cNvPr>
          <p:cNvSpPr/>
          <p:nvPr/>
        </p:nvSpPr>
        <p:spPr>
          <a:xfrm>
            <a:off x="1539389" y="3289656"/>
            <a:ext cx="1329890" cy="41144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anose="02020603050405020304" pitchFamily="18" charset="0"/>
                <a:cs typeface="Times New Roman" panose="02020603050405020304" pitchFamily="18" charset="0"/>
              </a:rPr>
              <a:t>Fire</a:t>
            </a:r>
          </a:p>
        </p:txBody>
      </p:sp>
    </p:spTree>
    <p:extLst>
      <p:ext uri="{BB962C8B-B14F-4D97-AF65-F5344CB8AC3E}">
        <p14:creationId xmlns:p14="http://schemas.microsoft.com/office/powerpoint/2010/main" val="3241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1">
            <a:extLst>
              <a:ext uri="{FF2B5EF4-FFF2-40B4-BE49-F238E27FC236}">
                <a16:creationId xmlns:a16="http://schemas.microsoft.com/office/drawing/2014/main" id="{259A3EEF-E37B-49E8-838E-8DA7EA50F794}"/>
              </a:ext>
            </a:extLst>
          </p:cNvPr>
          <p:cNvSpPr/>
          <p:nvPr/>
        </p:nvSpPr>
        <p:spPr>
          <a:xfrm>
            <a:off x="122829" y="77046"/>
            <a:ext cx="12192000" cy="1073467"/>
          </a:xfrm>
          <a:prstGeom prst="roundRect">
            <a:avLst>
              <a:gd name="adj" fmla="val 50000"/>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rPr>
              <a:t>Dear students,</a:t>
            </a:r>
            <a:r>
              <a:rPr lang="en-US" sz="4800" dirty="0">
                <a:solidFill>
                  <a:srgbClr val="002060"/>
                </a:solidFill>
              </a:rPr>
              <a:t> Think what will todays topic?</a:t>
            </a:r>
          </a:p>
        </p:txBody>
      </p:sp>
      <p:sp>
        <p:nvSpPr>
          <p:cNvPr id="3" name="Rounded Rectangle 53">
            <a:extLst>
              <a:ext uri="{FF2B5EF4-FFF2-40B4-BE49-F238E27FC236}">
                <a16:creationId xmlns:a16="http://schemas.microsoft.com/office/drawing/2014/main" id="{CD8FC5D0-FAE8-4DEB-803F-987DA586588A}"/>
              </a:ext>
            </a:extLst>
          </p:cNvPr>
          <p:cNvSpPr/>
          <p:nvPr/>
        </p:nvSpPr>
        <p:spPr>
          <a:xfrm>
            <a:off x="0" y="2615207"/>
            <a:ext cx="12192000" cy="679939"/>
          </a:xfrm>
          <a:prstGeom prst="roundRect">
            <a:avLst>
              <a:gd name="adj" fmla="val 50000"/>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rPr>
              <a:t>Fire fighter</a:t>
            </a:r>
          </a:p>
        </p:txBody>
      </p:sp>
      <p:sp>
        <p:nvSpPr>
          <p:cNvPr id="4" name="Rounded Rectangle 52">
            <a:extLst>
              <a:ext uri="{FF2B5EF4-FFF2-40B4-BE49-F238E27FC236}">
                <a16:creationId xmlns:a16="http://schemas.microsoft.com/office/drawing/2014/main" id="{AE02B055-4DA4-4F3F-8626-AF70E53E524F}"/>
              </a:ext>
            </a:extLst>
          </p:cNvPr>
          <p:cNvSpPr/>
          <p:nvPr/>
        </p:nvSpPr>
        <p:spPr>
          <a:xfrm>
            <a:off x="1" y="5151067"/>
            <a:ext cx="12192000" cy="679939"/>
          </a:xfrm>
          <a:prstGeom prst="roundRect">
            <a:avLst>
              <a:gd name="adj" fmla="val 50000"/>
            </a:avLst>
          </a:prstGeom>
          <a:solidFill>
            <a:schemeClr val="bg1"/>
          </a:solidFill>
          <a:ln>
            <a:solidFill>
              <a:schemeClr val="bg1">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rgbClr val="002060"/>
                </a:solidFill>
              </a:rPr>
              <a:t>Yes, Todays topic is </a:t>
            </a:r>
            <a:r>
              <a:rPr lang="en-US" sz="8000" b="1" dirty="0">
                <a:solidFill>
                  <a:srgbClr val="0070C0"/>
                </a:solidFill>
              </a:rPr>
              <a:t>occupations</a:t>
            </a:r>
            <a:r>
              <a:rPr lang="en-US" sz="3200" b="1" dirty="0">
                <a:solidFill>
                  <a:srgbClr val="0070C0"/>
                </a:solidFill>
              </a:rPr>
              <a:t> </a:t>
            </a:r>
            <a:r>
              <a:rPr lang="en-US" sz="3200" dirty="0">
                <a:solidFill>
                  <a:srgbClr val="00B050"/>
                </a:solidFill>
              </a:rPr>
              <a:t>(</a:t>
            </a:r>
            <a:r>
              <a:rPr lang="en-US" sz="2800" dirty="0">
                <a:solidFill>
                  <a:srgbClr val="00B050"/>
                </a:solidFill>
              </a:rPr>
              <a:t>Firefighter</a:t>
            </a:r>
            <a:r>
              <a:rPr lang="en-US" sz="3200" dirty="0">
                <a:solidFill>
                  <a:srgbClr val="00B050"/>
                </a:solidFill>
              </a:rPr>
              <a:t>)</a:t>
            </a:r>
          </a:p>
        </p:txBody>
      </p:sp>
    </p:spTree>
    <p:extLst>
      <p:ext uri="{BB962C8B-B14F-4D97-AF65-F5344CB8AC3E}">
        <p14:creationId xmlns:p14="http://schemas.microsoft.com/office/powerpoint/2010/main" val="4132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1BD138-A615-439E-B1DF-03381ECF7A4B}"/>
              </a:ext>
            </a:extLst>
          </p:cNvPr>
          <p:cNvSpPr txBox="1"/>
          <p:nvPr/>
        </p:nvSpPr>
        <p:spPr>
          <a:xfrm>
            <a:off x="2285394" y="40808"/>
            <a:ext cx="7962693" cy="52322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prstClr val="black"/>
                </a:solidFill>
                <a:latin typeface="Calibri"/>
              </a:rPr>
              <a:t>By the end of the lesson students will be able to……</a:t>
            </a:r>
          </a:p>
        </p:txBody>
      </p:sp>
      <p:sp>
        <p:nvSpPr>
          <p:cNvPr id="3" name="Rectangle 2">
            <a:extLst>
              <a:ext uri="{FF2B5EF4-FFF2-40B4-BE49-F238E27FC236}">
                <a16:creationId xmlns:a16="http://schemas.microsoft.com/office/drawing/2014/main" id="{94A24EA1-1B12-452A-9D34-AFF37665290F}"/>
              </a:ext>
            </a:extLst>
          </p:cNvPr>
          <p:cNvSpPr/>
          <p:nvPr/>
        </p:nvSpPr>
        <p:spPr>
          <a:xfrm>
            <a:off x="365760" y="1933430"/>
            <a:ext cx="11690252" cy="4924425"/>
          </a:xfrm>
          <a:prstGeom prst="rect">
            <a:avLst/>
          </a:prstGeom>
          <a:ln>
            <a:solidFill>
              <a:schemeClr val="bg2">
                <a:lumMod val="75000"/>
              </a:schemeClr>
            </a:solidFill>
          </a:ln>
          <a:effectLst/>
        </p:spPr>
        <p:txBody>
          <a:bodyPr wrap="square">
            <a:spAutoFit/>
          </a:bodyPr>
          <a:lstStyle/>
          <a:p>
            <a:r>
              <a:rPr lang="en-US" sz="3200" b="1" dirty="0">
                <a:latin typeface="Times New Roman" panose="02020603050405020304" pitchFamily="18" charset="0"/>
                <a:cs typeface="Times New Roman" panose="02020603050405020304" pitchFamily="18" charset="0"/>
              </a:rPr>
              <a:t>Listening:</a:t>
            </a:r>
            <a:r>
              <a:rPr lang="en-US" sz="32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1.3.1 Recognize which words in a sentence are stressed.</a:t>
            </a:r>
          </a:p>
          <a:p>
            <a:r>
              <a:rPr lang="en-US" sz="2000" dirty="0">
                <a:latin typeface="Times New Roman" panose="02020603050405020304" pitchFamily="18" charset="0"/>
                <a:cs typeface="Times New Roman" panose="02020603050405020304" pitchFamily="18" charset="0"/>
              </a:rPr>
              <a:t>     3.4.1 Understand statements made by the teacher and students.</a:t>
            </a:r>
          </a:p>
          <a:p>
            <a:r>
              <a:rPr lang="en-US" sz="2000" dirty="0">
                <a:latin typeface="Times New Roman" panose="02020603050405020304" pitchFamily="18" charset="0"/>
                <a:cs typeface="Times New Roman" panose="02020603050405020304" pitchFamily="18" charset="0"/>
              </a:rPr>
              <a:t>     4.2.1 Understand and enjoy simple stories.</a:t>
            </a:r>
          </a:p>
          <a:p>
            <a:r>
              <a:rPr lang="en-US" sz="3200" b="1" dirty="0">
                <a:latin typeface="Times New Roman" panose="02020603050405020304" pitchFamily="18" charset="0"/>
                <a:cs typeface="Times New Roman" panose="02020603050405020304" pitchFamily="18" charset="0"/>
              </a:rPr>
              <a:t>Speaking:</a:t>
            </a:r>
          </a:p>
          <a:p>
            <a:r>
              <a:rPr lang="en-US" sz="2000" dirty="0">
                <a:latin typeface="Times New Roman" panose="02020603050405020304" pitchFamily="18" charset="0"/>
                <a:cs typeface="Times New Roman" panose="02020603050405020304" pitchFamily="18" charset="0"/>
              </a:rPr>
              <a:t>     1.1.1 Say words, phrases and sentence with proper sound and stress.</a:t>
            </a:r>
          </a:p>
          <a:p>
            <a:r>
              <a:rPr lang="en-US" sz="2000" dirty="0">
                <a:latin typeface="Times New Roman" panose="02020603050405020304" pitchFamily="18" charset="0"/>
                <a:cs typeface="Times New Roman" panose="02020603050405020304" pitchFamily="18" charset="0"/>
              </a:rPr>
              <a:t>     1.1.2 Say sentence with proper intonation.</a:t>
            </a:r>
          </a:p>
          <a:p>
            <a:r>
              <a:rPr lang="en-US" sz="2000" dirty="0">
                <a:latin typeface="Times New Roman" panose="02020603050405020304" pitchFamily="18" charset="0"/>
                <a:cs typeface="Times New Roman" panose="02020603050405020304" pitchFamily="18" charset="0"/>
              </a:rPr>
              <a:t>     6.1.2 Say what others and doing.</a:t>
            </a:r>
          </a:p>
          <a:p>
            <a:r>
              <a:rPr lang="en-US" sz="3200" b="1" dirty="0">
                <a:latin typeface="Times New Roman" panose="02020603050405020304" pitchFamily="18" charset="0"/>
                <a:cs typeface="Times New Roman" panose="02020603050405020304" pitchFamily="18" charset="0"/>
              </a:rPr>
              <a:t>Reading:</a:t>
            </a:r>
          </a:p>
          <a:p>
            <a:r>
              <a:rPr lang="en-US" sz="2000" dirty="0">
                <a:latin typeface="Times New Roman" panose="02020603050405020304" pitchFamily="18" charset="0"/>
                <a:cs typeface="Times New Roman" panose="02020603050405020304" pitchFamily="18" charset="0"/>
              </a:rPr>
              <a:t>     1.5.1 Read words phrases and sentence in the text with proper  pronunciation, stress and intonation.</a:t>
            </a:r>
          </a:p>
          <a:p>
            <a:r>
              <a:rPr lang="en-US" sz="2000" dirty="0">
                <a:latin typeface="Times New Roman" panose="02020603050405020304" pitchFamily="18" charset="0"/>
                <a:cs typeface="Times New Roman" panose="02020603050405020304" pitchFamily="18" charset="0"/>
              </a:rPr>
              <a:t>     1.6.1 Recognize</a:t>
            </a:r>
            <a:r>
              <a:rPr lang="en-US"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read statements, commands, greetings, questions </a:t>
            </a:r>
          </a:p>
          <a:p>
            <a:r>
              <a:rPr lang="en-US" sz="2000" dirty="0">
                <a:latin typeface="Times New Roman" panose="02020603050405020304" pitchFamily="18" charset="0"/>
                <a:cs typeface="Times New Roman" panose="02020603050405020304" pitchFamily="18" charset="0"/>
              </a:rPr>
              <a:t>              and answers.</a:t>
            </a:r>
          </a:p>
          <a:p>
            <a:r>
              <a:rPr lang="en-US" sz="2000" dirty="0">
                <a:latin typeface="Times New Roman" panose="02020603050405020304" pitchFamily="18" charset="0"/>
                <a:cs typeface="Times New Roman" panose="02020603050405020304" pitchFamily="18" charset="0"/>
              </a:rPr>
              <a:t>Writing: </a:t>
            </a:r>
            <a:r>
              <a:rPr lang="en-US" dirty="0">
                <a:solidFill>
                  <a:srgbClr val="FF0000"/>
                </a:solidFill>
              </a:rPr>
              <a:t>10.1 To write a short piece of composition by answering a set of question.</a:t>
            </a:r>
          </a:p>
          <a:p>
            <a:r>
              <a:rPr lang="en-US" dirty="0">
                <a:solidFill>
                  <a:srgbClr val="FF0000"/>
                </a:solidFill>
              </a:rPr>
              <a:t>10.2 To write  5 sentences about a firefighter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1548</Words>
  <Application>Microsoft Office PowerPoint</Application>
  <PresentationFormat>Widescreen</PresentationFormat>
  <Paragraphs>220</Paragraphs>
  <Slides>37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Black</vt:lpstr>
      <vt:lpstr>Bahnschrift SemiBold SemiConden</vt:lpstr>
      <vt:lpstr>Bauhaus 93</vt:lpstr>
      <vt:lpstr>Bell MT</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Singer</dc:creator>
  <cp:lastModifiedBy>Nur Uddin</cp:lastModifiedBy>
  <cp:revision>59</cp:revision>
  <dcterms:created xsi:type="dcterms:W3CDTF">2020-01-23T13:10:35Z</dcterms:created>
  <dcterms:modified xsi:type="dcterms:W3CDTF">2020-06-11T18:08:28Z</dcterms:modified>
</cp:coreProperties>
</file>