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9T07:04:06.095"/>
    </inkml:context>
    <inkml:brush xml:id="br0">
      <inkml:brushProperty name="width" value="0.04997" units="cm"/>
      <inkml:brushProperty name="height" value="0.04997" units="cm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9T07:04:07.143"/>
    </inkml:context>
    <inkml:brush xml:id="br0">
      <inkml:brushProperty name="width" value="0.04997" units="cm"/>
      <inkml:brushProperty name="height" value="0.04997" units="cm"/>
    </inkml:brush>
  </inkml:definitions>
  <inkml:trace contextRef="#ctx0" brushRef="#br0">818 666,'0'0,"0"0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1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6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5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943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1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75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9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2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0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0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7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6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4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9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customXml" Target="../ink/ink1.xml" /><Relationship Id="rId1" Type="http://schemas.openxmlformats.org/officeDocument/2006/relationships/slideLayout" Target="../slideLayouts/slideLayout7.xml" /><Relationship Id="rId4" Type="http://schemas.openxmlformats.org/officeDocument/2006/relationships/customXml" Target="../ink/ink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9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51A8FB-2229-5F48-801D-F0C2590CCE84}"/>
              </a:ext>
            </a:extLst>
          </p:cNvPr>
          <p:cNvSpPr txBox="1"/>
          <p:nvPr/>
        </p:nvSpPr>
        <p:spPr>
          <a:xfrm rot="8062085" flipV="1">
            <a:off x="-1356850" y="989676"/>
            <a:ext cx="6202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FF0000"/>
                </a:solidFill>
                <a:latin typeface="Calibri" panose="020F0502020204030204" pitchFamily="34" charset="0"/>
              </a:rPr>
              <a:t>শুভেচ্ছা সবাইকে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C7CAB-99EC-6143-AD13-E17118900106}"/>
              </a:ext>
            </a:extLst>
          </p:cNvPr>
          <p:cNvSpPr txBox="1"/>
          <p:nvPr/>
        </p:nvSpPr>
        <p:spPr>
          <a:xfrm>
            <a:off x="4848225" y="22669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A605C7C-3172-3D42-A9AC-C2B921D0F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58" y="581025"/>
            <a:ext cx="7766737" cy="5695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19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5B10B-5DAE-F142-9D9D-9DA1929641C8}"/>
              </a:ext>
            </a:extLst>
          </p:cNvPr>
          <p:cNvSpPr txBox="1"/>
          <p:nvPr/>
        </p:nvSpPr>
        <p:spPr>
          <a:xfrm>
            <a:off x="3934558" y="483714"/>
            <a:ext cx="449365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>
                <a:latin typeface="Calibri" panose="020F0502020204030204" pitchFamily="34" charset="0"/>
              </a:rPr>
              <a:t>পরিপাকতন্ত্র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67F0825-8D72-DA41-BF23-0FECB0681B6C}"/>
                  </a:ext>
                </a:extLst>
              </p14:cNvPr>
              <p14:cNvContentPartPr/>
              <p14:nvPr/>
            </p14:nvContentPartPr>
            <p14:xfrm>
              <a:off x="5684371" y="249773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67F0825-8D72-DA41-BF23-0FECB0681B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5371" y="24890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Ink 65">
                <a:extLst>
                  <a:ext uri="{FF2B5EF4-FFF2-40B4-BE49-F238E27FC236}">
                    <a16:creationId xmlns:a16="http://schemas.microsoft.com/office/drawing/2014/main" id="{AF914BE0-2F8A-744C-B4CA-FB31A9D2A520}"/>
                  </a:ext>
                </a:extLst>
              </p14:cNvPr>
              <p14:cNvContentPartPr/>
              <p14:nvPr/>
            </p14:nvContentPartPr>
            <p14:xfrm>
              <a:off x="2721931" y="3418252"/>
              <a:ext cx="360" cy="360"/>
            </p14:xfrm>
          </p:contentPart>
        </mc:Choice>
        <mc:Fallback xmlns="">
          <p:pic>
            <p:nvPicPr>
              <p:cNvPr id="65" name="Ink 65">
                <a:extLst>
                  <a:ext uri="{FF2B5EF4-FFF2-40B4-BE49-F238E27FC236}">
                    <a16:creationId xmlns:a16="http://schemas.microsoft.com/office/drawing/2014/main" id="{AF914BE0-2F8A-744C-B4CA-FB31A9D2A5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3291" y="340961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0A75F5DA-AAFF-B848-9EB8-695D4EAA9A59}"/>
              </a:ext>
            </a:extLst>
          </p:cNvPr>
          <p:cNvSpPr txBox="1"/>
          <p:nvPr/>
        </p:nvSpPr>
        <p:spPr>
          <a:xfrm>
            <a:off x="5178527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4512F1D2-ACED-6649-A9B1-FEF601E6D9F2}"/>
              </a:ext>
            </a:extLst>
          </p:cNvPr>
          <p:cNvSpPr/>
          <p:nvPr/>
        </p:nvSpPr>
        <p:spPr>
          <a:xfrm rot="16200000" flipH="1">
            <a:off x="1722204" y="-127364"/>
            <a:ext cx="1556815" cy="2438437"/>
          </a:xfrm>
          <a:prstGeom prst="bentArrow">
            <a:avLst>
              <a:gd name="adj1" fmla="val 25000"/>
              <a:gd name="adj2" fmla="val 20897"/>
              <a:gd name="adj3" fmla="val 26287"/>
              <a:gd name="adj4" fmla="val 65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E58A2325-2BC0-7543-84BD-DDE0D2DA0265}"/>
              </a:ext>
            </a:extLst>
          </p:cNvPr>
          <p:cNvSpPr/>
          <p:nvPr/>
        </p:nvSpPr>
        <p:spPr>
          <a:xfrm rot="5400000">
            <a:off x="9235633" y="-930549"/>
            <a:ext cx="1409696" cy="4147102"/>
          </a:xfrm>
          <a:prstGeom prst="bentArrow">
            <a:avLst>
              <a:gd name="adj1" fmla="val 25000"/>
              <a:gd name="adj2" fmla="val 50000"/>
              <a:gd name="adj3" fmla="val 38748"/>
              <a:gd name="adj4" fmla="val 61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9A84F-413B-FC4E-AC0C-AC5AD573AC48}"/>
              </a:ext>
            </a:extLst>
          </p:cNvPr>
          <p:cNvSpPr txBox="1"/>
          <p:nvPr/>
        </p:nvSpPr>
        <p:spPr>
          <a:xfrm flipH="1">
            <a:off x="354320" y="1989656"/>
            <a:ext cx="4292582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>
                <a:solidFill>
                  <a:srgbClr val="FF0000"/>
                </a:solidFill>
              </a:rPr>
              <a:t>সহায়তাকারী অংগসমূহ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796E7-10EE-6D46-AEF8-012FD757E3F2}"/>
              </a:ext>
            </a:extLst>
          </p:cNvPr>
          <p:cNvSpPr txBox="1"/>
          <p:nvPr/>
        </p:nvSpPr>
        <p:spPr>
          <a:xfrm>
            <a:off x="518526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5116F-2871-E440-8BA9-C4FA559C5848}"/>
              </a:ext>
            </a:extLst>
          </p:cNvPr>
          <p:cNvSpPr txBox="1"/>
          <p:nvPr/>
        </p:nvSpPr>
        <p:spPr>
          <a:xfrm>
            <a:off x="5185263" y="2514600"/>
            <a:ext cx="1828440" cy="205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5A3E2-EF00-684A-992C-59CE8563AB7B}"/>
              </a:ext>
            </a:extLst>
          </p:cNvPr>
          <p:cNvSpPr txBox="1"/>
          <p:nvPr/>
        </p:nvSpPr>
        <p:spPr>
          <a:xfrm>
            <a:off x="6819900" y="3044251"/>
            <a:ext cx="50177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</a:rPr>
              <a:t>মুখগহ্বর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</a:rPr>
              <a:t>গলবিল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</a:rPr>
              <a:t>অন্ননালী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</a:rPr>
              <a:t> পাকস্থলী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</a:rPr>
              <a:t>ক্ষুদ্রান্ত্র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</a:rPr>
              <a:t>বৃহদান্ত্র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</a:rPr>
              <a:t>পায়ু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E5DA8-23F4-2C48-86A5-CDFD627778FF}"/>
              </a:ext>
            </a:extLst>
          </p:cNvPr>
          <p:cNvSpPr txBox="1"/>
          <p:nvPr/>
        </p:nvSpPr>
        <p:spPr>
          <a:xfrm>
            <a:off x="8428210" y="1923690"/>
            <a:ext cx="3585462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</a:rPr>
              <a:t>পরিপাকনালী</a:t>
            </a:r>
          </a:p>
        </p:txBody>
      </p:sp>
      <p:sp>
        <p:nvSpPr>
          <p:cNvPr id="24" name="Arrow: Bent-Up 23">
            <a:extLst>
              <a:ext uri="{FF2B5EF4-FFF2-40B4-BE49-F238E27FC236}">
                <a16:creationId xmlns:a16="http://schemas.microsoft.com/office/drawing/2014/main" id="{950A9102-B077-194A-B370-BB85F100F591}"/>
              </a:ext>
            </a:extLst>
          </p:cNvPr>
          <p:cNvSpPr/>
          <p:nvPr/>
        </p:nvSpPr>
        <p:spPr>
          <a:xfrm rot="10800000">
            <a:off x="5465770" y="1983107"/>
            <a:ext cx="2955704" cy="4720586"/>
          </a:xfrm>
          <a:prstGeom prst="bentUpArrow">
            <a:avLst>
              <a:gd name="adj1" fmla="val 13783"/>
              <a:gd name="adj2" fmla="val 25000"/>
              <a:gd name="adj3" fmla="val 14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898918-36D4-694E-AD2C-0F56AA5A608C}"/>
              </a:ext>
            </a:extLst>
          </p:cNvPr>
          <p:cNvSpPr txBox="1"/>
          <p:nvPr/>
        </p:nvSpPr>
        <p:spPr>
          <a:xfrm>
            <a:off x="5210175" y="261937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A27B08-666A-7047-B72D-5CAA73056B56}"/>
              </a:ext>
            </a:extLst>
          </p:cNvPr>
          <p:cNvSpPr txBox="1"/>
          <p:nvPr/>
        </p:nvSpPr>
        <p:spPr>
          <a:xfrm>
            <a:off x="5210175" y="25336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E4302E-632D-EC4E-BB14-405944019BA6}"/>
              </a:ext>
            </a:extLst>
          </p:cNvPr>
          <p:cNvSpPr txBox="1"/>
          <p:nvPr/>
        </p:nvSpPr>
        <p:spPr>
          <a:xfrm>
            <a:off x="355788" y="3789821"/>
            <a:ext cx="28429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লালাগ্রন্থি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অগ্নাশয়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যকৃত</a:t>
            </a:r>
          </a:p>
          <a:p>
            <a:pPr algn="l"/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sz="40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Minus Sign 29">
            <a:extLst>
              <a:ext uri="{FF2B5EF4-FFF2-40B4-BE49-F238E27FC236}">
                <a16:creationId xmlns:a16="http://schemas.microsoft.com/office/drawing/2014/main" id="{9710B4AD-673F-4C44-921E-FA0AA2325E02}"/>
              </a:ext>
            </a:extLst>
          </p:cNvPr>
          <p:cNvSpPr/>
          <p:nvPr/>
        </p:nvSpPr>
        <p:spPr>
          <a:xfrm rot="5400000">
            <a:off x="1987067" y="4402812"/>
            <a:ext cx="4424924" cy="15896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/>
      <p:bldP spid="11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B896E1-F816-3C4F-B89D-864D011DA7F0}"/>
              </a:ext>
            </a:extLst>
          </p:cNvPr>
          <p:cNvSpPr txBox="1"/>
          <p:nvPr/>
        </p:nvSpPr>
        <p:spPr>
          <a:xfrm>
            <a:off x="533400" y="1009651"/>
            <a:ext cx="1097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FF0000"/>
                </a:solidFill>
                <a:latin typeface="Calibri" panose="020F0502020204030204" pitchFamily="34" charset="0"/>
              </a:rPr>
              <a:t>একক কাজ</a:t>
            </a:r>
          </a:p>
          <a:p>
            <a:pPr algn="ctr"/>
            <a:endParaRPr lang="en-US" sz="80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##পরিপাকতন্ত্রের অংশ গুলোর নাম লিখ।</a:t>
            </a:r>
            <a:endParaRPr lang="en-US" sz="8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7568A8-3E02-FD49-8492-A03869E5C89B}"/>
              </a:ext>
            </a:extLst>
          </p:cNvPr>
          <p:cNvSpPr txBox="1"/>
          <p:nvPr/>
        </p:nvSpPr>
        <p:spPr>
          <a:xfrm>
            <a:off x="361950" y="0"/>
            <a:ext cx="62293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মুখগহ্বরঃ  </a:t>
            </a:r>
            <a:r>
              <a:rPr lang="en-US" sz="4000">
                <a:latin typeface="Calibri" panose="020F0502020204030204" pitchFamily="34" charset="0"/>
              </a:rPr>
              <a:t>মুখছিদ্রের পরই এর অবস্থান। এতে ৩ জোড়া লালা গ্রন্থি আছে,সেগুলো থেকে নিসৃত এনজাইম খআবার হজমে সাহায্যকরে । </a:t>
            </a:r>
            <a:endParaRPr lang="en-US" sz="6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BE2DD5-3BC7-2A45-A596-9545B6244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49" y="110852"/>
            <a:ext cx="4972051" cy="47732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79720-CE19-9148-8F7B-67AA85EC317D}"/>
              </a:ext>
            </a:extLst>
          </p:cNvPr>
          <p:cNvSpPr txBox="1"/>
          <p:nvPr/>
        </p:nvSpPr>
        <p:spPr>
          <a:xfrm rot="10800000" flipH="1" flipV="1">
            <a:off x="914399" y="4834081"/>
            <a:ext cx="10706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গলবিলঃ</a:t>
            </a: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খাদ্যবস্তু এর মাধ্যমে অন্ননালীতে যায়,তবে এখানে খাদ্য পরিপাক হয় না।   </a:t>
            </a:r>
            <a:endParaRPr lang="en-US" sz="6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5B727E-CDE9-F74D-90A6-81DA317A84A2}"/>
              </a:ext>
            </a:extLst>
          </p:cNvPr>
          <p:cNvSpPr txBox="1"/>
          <p:nvPr/>
        </p:nvSpPr>
        <p:spPr>
          <a:xfrm>
            <a:off x="0" y="305068"/>
            <a:ext cx="65381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অন্ননালীঃ</a:t>
            </a: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খাদ্যবস্তু এর ভিতর দিয়ে গলবিল থেকে পাকস্থলীতে যায়।</a:t>
            </a:r>
          </a:p>
          <a:p>
            <a:pPr algn="l"/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পাকস্থলীঃ</a:t>
            </a:r>
            <a:r>
              <a:rPr lang="en-US" sz="4000">
                <a:latin typeface="Calibri" panose="020F0502020204030204" pitchFamily="34" charset="0"/>
              </a:rPr>
              <a:t>এটি থলে আকৃতির।প্রাচীর বেশ পুরু ও পেশিবহুল। খাদ্য এখানে জমা থাকে ও গ্যাস্ট্রিক গ্রন্থি থেকে নিসৃত রস খাদ্য পরিপাকে সাহায্য করে।    </a:t>
            </a:r>
            <a:endParaRPr lang="en-US" sz="6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EABF2CF-3C11-284E-9005-FFBB3108F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271522"/>
            <a:ext cx="4514850" cy="5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74236B-5AB1-4043-A3A8-EC87693CEABF}"/>
              </a:ext>
            </a:extLst>
          </p:cNvPr>
          <p:cNvSpPr txBox="1"/>
          <p:nvPr/>
        </p:nvSpPr>
        <p:spPr>
          <a:xfrm rot="9887518" flipV="1">
            <a:off x="5166171" y="182637"/>
            <a:ext cx="3898009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ক্ষুদ্রান্ত্র </a:t>
            </a:r>
            <a:r>
              <a:rPr lang="en-US" sz="60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id="{BD9F571E-388D-EE45-BF61-FF06F9A72E24}"/>
              </a:ext>
            </a:extLst>
          </p:cNvPr>
          <p:cNvSpPr/>
          <p:nvPr/>
        </p:nvSpPr>
        <p:spPr>
          <a:xfrm>
            <a:off x="5753100" y="1276350"/>
            <a:ext cx="5543550" cy="3200400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 algn="ctr">
              <a:buFont typeface="+mj-lt"/>
              <a:buAutoNum type="arabicPeriod"/>
            </a:pPr>
            <a:r>
              <a:rPr lang="en-US" sz="4800">
                <a:solidFill>
                  <a:srgbClr val="00B050"/>
                </a:solidFill>
                <a:latin typeface="Calibri" panose="020F0502020204030204" pitchFamily="34" charset="0"/>
              </a:rPr>
              <a:t>ডিওডেনাম 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4800">
                <a:solidFill>
                  <a:srgbClr val="00B050"/>
                </a:solidFill>
                <a:latin typeface="Calibri" panose="020F0502020204030204" pitchFamily="34" charset="0"/>
              </a:rPr>
              <a:t>জেজুনাম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US" sz="4800">
                <a:solidFill>
                  <a:srgbClr val="00B050"/>
                </a:solidFill>
                <a:latin typeface="Calibri" panose="020F0502020204030204" pitchFamily="34" charset="0"/>
              </a:rPr>
              <a:t>ইলিয়াম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B3B05-599E-B84D-9018-7655528CBBC1}"/>
              </a:ext>
            </a:extLst>
          </p:cNvPr>
          <p:cNvSpPr txBox="1"/>
          <p:nvPr/>
        </p:nvSpPr>
        <p:spPr>
          <a:xfrm>
            <a:off x="0" y="4813095"/>
            <a:ext cx="12153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libri" panose="020F0502020204030204" pitchFamily="34" charset="0"/>
              </a:rPr>
              <a:t>পরিপাকনালীর দীর্ঘ অংশ,৩টি ভাগে বিভক্ত। </a:t>
            </a:r>
            <a:r>
              <a:rPr lang="en-US" sz="4400">
                <a:solidFill>
                  <a:srgbClr val="FF0000"/>
                </a:solidFill>
                <a:latin typeface="Calibri" panose="020F0502020204030204" pitchFamily="34" charset="0"/>
              </a:rPr>
              <a:t>#</a:t>
            </a:r>
            <a:r>
              <a:rPr lang="en-US" sz="4400">
                <a:latin typeface="Calibri" panose="020F0502020204030204" pitchFamily="34" charset="0"/>
              </a:rPr>
              <a:t>ডিওডেনামে পিওথলি থেকে পিওরস ও অগ্নাশয় থেকে অগ্নাশয়রস এখানে খাদ্যের সাথে মিশে পরিপাকে অংশ নেয়।</a:t>
            </a:r>
          </a:p>
          <a:p>
            <a:r>
              <a:rPr lang="en-US" sz="4400">
                <a:solidFill>
                  <a:srgbClr val="FF0000"/>
                </a:solidFill>
                <a:latin typeface="Calibri" panose="020F0502020204030204" pitchFamily="34" charset="0"/>
              </a:rPr>
              <a:t>#</a:t>
            </a:r>
            <a:r>
              <a:rPr lang="en-US" sz="4400">
                <a:latin typeface="Calibri" panose="020F0502020204030204" pitchFamily="34" charset="0"/>
              </a:rPr>
              <a:t>ইলিয়াম গাত্র বা ভিলাসগাত্র খাদ্যসার শোষণ করে।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467248-645B-9C41-9966-2671FB610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6" b="10462"/>
          <a:stretch/>
        </p:blipFill>
        <p:spPr>
          <a:xfrm>
            <a:off x="0" y="305967"/>
            <a:ext cx="5238750" cy="41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93798D9-7C5F-1240-B4E6-96FE0A76C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5" b="26446"/>
          <a:stretch/>
        </p:blipFill>
        <p:spPr>
          <a:xfrm>
            <a:off x="292805" y="0"/>
            <a:ext cx="5073813" cy="447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5F81E-4B52-784A-9D82-4A085CC2D2FE}"/>
              </a:ext>
            </a:extLst>
          </p:cNvPr>
          <p:cNvSpPr txBox="1"/>
          <p:nvPr/>
        </p:nvSpPr>
        <p:spPr>
          <a:xfrm rot="9405808" flipV="1">
            <a:off x="5435487" y="223123"/>
            <a:ext cx="3241906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বৃহদান্ত্র </a:t>
            </a: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B7A8EEA2-D231-D042-A92E-6442985CC987}"/>
              </a:ext>
            </a:extLst>
          </p:cNvPr>
          <p:cNvSpPr/>
          <p:nvPr/>
        </p:nvSpPr>
        <p:spPr>
          <a:xfrm>
            <a:off x="6825384" y="730954"/>
            <a:ext cx="5029200" cy="3365540"/>
          </a:xfrm>
          <a:prstGeom prst="wave">
            <a:avLst>
              <a:gd name="adj1" fmla="val 12500"/>
              <a:gd name="adj2" fmla="val -212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>
              <a:buFont typeface="+mj-lt"/>
              <a:buAutoNum type="arabicPeriod"/>
            </a:pPr>
            <a:r>
              <a:rPr lang="en-US" sz="4800">
                <a:latin typeface="Calibri" panose="020F0502020204030204" pitchFamily="34" charset="0"/>
              </a:rPr>
              <a:t>সিকাম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>
                <a:latin typeface="Calibri" panose="020F0502020204030204" pitchFamily="34" charset="0"/>
              </a:rPr>
              <a:t>কোলন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>
                <a:latin typeface="Calibri" panose="020F0502020204030204" pitchFamily="34" charset="0"/>
              </a:rPr>
              <a:t>মলাশয়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8AB85B-AD12-0240-A6A9-74F7A1D8E584}"/>
              </a:ext>
            </a:extLst>
          </p:cNvPr>
          <p:cNvCxnSpPr>
            <a:cxnSpLocks/>
          </p:cNvCxnSpPr>
          <p:nvPr/>
        </p:nvCxnSpPr>
        <p:spPr>
          <a:xfrm>
            <a:off x="2533650" y="3771900"/>
            <a:ext cx="4476750" cy="33337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A77939-171E-544D-A155-34595A27715B}"/>
              </a:ext>
            </a:extLst>
          </p:cNvPr>
          <p:cNvSpPr txBox="1"/>
          <p:nvPr/>
        </p:nvSpPr>
        <p:spPr>
          <a:xfrm>
            <a:off x="7083357" y="4105275"/>
            <a:ext cx="320364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পায়ু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40469-AFD3-0B47-AF15-684907461758}"/>
              </a:ext>
            </a:extLst>
          </p:cNvPr>
          <p:cNvSpPr txBox="1"/>
          <p:nvPr/>
        </p:nvSpPr>
        <p:spPr>
          <a:xfrm>
            <a:off x="292805" y="5260534"/>
            <a:ext cx="11561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>
                <a:latin typeface="Calibri" panose="020F0502020204030204" pitchFamily="34" charset="0"/>
              </a:rPr>
              <a:t>ইলিয়ামের পর থেকে পায়ু পথ পর্যন্ত বৃহদান্ত্র বিস্তৃত। মলাশয়ে খাদ্যের অপাচ্য অংশ মলরূপে জমা হয়।  </a:t>
            </a:r>
          </a:p>
        </p:txBody>
      </p:sp>
    </p:spTree>
    <p:extLst>
      <p:ext uri="{BB962C8B-B14F-4D97-AF65-F5344CB8AC3E}">
        <p14:creationId xmlns:p14="http://schemas.microsoft.com/office/powerpoint/2010/main" val="38405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259C57A-2AAD-8F4D-A113-6D291725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3900"/>
            <a:ext cx="3810000" cy="3181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D2A7CD-A393-6C4A-8B44-EB37B1415CFD}"/>
              </a:ext>
            </a:extLst>
          </p:cNvPr>
          <p:cNvSpPr txBox="1"/>
          <p:nvPr/>
        </p:nvSpPr>
        <p:spPr>
          <a:xfrm>
            <a:off x="1905000" y="2314575"/>
            <a:ext cx="100012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দলীয় কাজ </a:t>
            </a:r>
          </a:p>
          <a:p>
            <a:pPr algn="ctr"/>
            <a:endParaRPr lang="en-US" sz="60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##</a:t>
            </a: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</a:rPr>
              <a:t>পরিপাকনালীর দীর্ঘ অংশের নাম ও বর্ণনা লিখ।  </a:t>
            </a:r>
            <a:endParaRPr lang="en-US" sz="6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ED493-1B39-5A4B-98EB-45E8A6AAE18E}"/>
              </a:ext>
            </a:extLst>
          </p:cNvPr>
          <p:cNvSpPr txBox="1"/>
          <p:nvPr/>
        </p:nvSpPr>
        <p:spPr>
          <a:xfrm>
            <a:off x="285749" y="0"/>
            <a:ext cx="11582401" cy="64198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8000">
                <a:solidFill>
                  <a:srgbClr val="B50BA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মূল্যায়ন</a:t>
            </a:r>
            <a:endParaRPr lang="en-US" sz="600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sz="5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পরিপাকে সহায়তাকারী অংগ বা জারকরস নিঃসরণকারী গ্রন্থির নাম বল।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5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থলে আকৃতির অংগের বর্ণনা দাও।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5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খাদ্যের অপাচ্য অংশ কোথায় জমা হয়। </a:t>
            </a:r>
            <a:endParaRPr lang="en-US" sz="540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83DF1-83C5-0943-8E80-D8373FB97CCA}"/>
              </a:ext>
            </a:extLst>
          </p:cNvPr>
          <p:cNvSpPr txBox="1"/>
          <p:nvPr/>
        </p:nvSpPr>
        <p:spPr>
          <a:xfrm>
            <a:off x="314324" y="0"/>
            <a:ext cx="116681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Calibri" panose="020F0502020204030204" pitchFamily="34" charset="0"/>
              </a:rPr>
              <a:t>বাড়ির কাজ</a:t>
            </a:r>
          </a:p>
          <a:p>
            <a:pPr algn="ctr"/>
            <a:endParaRPr lang="en-US" sz="60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##মানব দেহে পরিপাকনালীর গুরুত্ব ব্যাখ্যা কর।     </a:t>
            </a:r>
          </a:p>
          <a:p>
            <a:pPr algn="ctr"/>
            <a:endParaRPr lang="en-US" sz="6000">
              <a:latin typeface="Calibri" panose="020F0502020204030204" pitchFamily="34" charset="0"/>
            </a:endParaRPr>
          </a:p>
          <a:p>
            <a:pPr algn="ctr"/>
            <a:endParaRPr lang="en-US" sz="6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E516DCB-D318-314B-A813-695AC99DFD51}"/>
              </a:ext>
            </a:extLst>
          </p:cNvPr>
          <p:cNvSpPr/>
          <p:nvPr/>
        </p:nvSpPr>
        <p:spPr>
          <a:xfrm rot="16200000">
            <a:off x="-990601" y="1990725"/>
            <a:ext cx="4743452" cy="173355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FF0000"/>
                </a:solidFill>
                <a:latin typeface="Calibri" panose="020F0502020204030204" pitchFamily="34" charset="0"/>
              </a:rPr>
              <a:t>ধন্যবাদ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0D7A209-27AB-8949-9439-4EB1071D8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1" y="152400"/>
            <a:ext cx="973455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6362-9AF7-B849-90F4-56D357FC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>
                <a:solidFill>
                  <a:srgbClr val="FF0000"/>
                </a:solidFill>
                <a:latin typeface="Calibri" panose="020F0502020204030204" pitchFamily="34" charset="0"/>
              </a:rPr>
              <a:t>শিক্ষক পরিচিতি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5653E-B910-D84B-AD21-CA5130FB47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noFill/>
        </p:spPr>
        <p:txBody>
          <a:bodyPr/>
          <a:lstStyle/>
          <a:p>
            <a:pPr algn="ctr"/>
            <a:r>
              <a:rPr lang="en-US" sz="5400">
                <a:latin typeface="Calibri" panose="020F0502020204030204" pitchFamily="34" charset="0"/>
              </a:rPr>
              <a:t>জান্নাতুল ফেরদৌস</a:t>
            </a:r>
          </a:p>
          <a:p>
            <a:pPr algn="ctr"/>
            <a:r>
              <a:rPr lang="en-US" sz="5400">
                <a:latin typeface="Calibri" panose="020F0502020204030204" pitchFamily="34" charset="0"/>
              </a:rPr>
              <a:t>সহকারী শিক্ষক(বিজ্ঞান)</a:t>
            </a:r>
          </a:p>
          <a:p>
            <a:pPr algn="ctr"/>
            <a:r>
              <a:rPr lang="en-US" sz="5400">
                <a:latin typeface="Calibri" panose="020F0502020204030204" pitchFamily="34" charset="0"/>
              </a:rPr>
              <a:t>ফেনী আলিয়া কামিল মাদ্রাসা।   </a:t>
            </a: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57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2BC5-75A1-8E4C-9E02-7B6C76A6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700" y="618517"/>
            <a:ext cx="6439526" cy="1748576"/>
          </a:xfrm>
        </p:spPr>
        <p:txBody>
          <a:bodyPr>
            <a:normAutofit/>
          </a:bodyPr>
          <a:lstStyle/>
          <a:p>
            <a:r>
              <a:rPr lang="en-US" sz="4400" u="sng">
                <a:solidFill>
                  <a:srgbClr val="FF0000"/>
                </a:solidFill>
                <a:latin typeface="Calibri" panose="020F0502020204030204" pitchFamily="34" charset="0"/>
              </a:rPr>
              <a:t>পাঠ পরিচিতি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9C030-FCEA-6949-BECB-306A6DBF85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0100" y="2367093"/>
            <a:ext cx="6667500" cy="3271708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শ্রেণিঃ ৭ম</a:t>
            </a:r>
          </a:p>
          <a:p>
            <a:pPr algn="ctr"/>
            <a:r>
              <a:rPr lang="en-US" sz="4800">
                <a:latin typeface="Calibri" panose="020F0502020204030204" pitchFamily="34" charset="0"/>
              </a:rPr>
              <a:t>বিষয়ঃ বিজ্ঞান</a:t>
            </a:r>
          </a:p>
          <a:p>
            <a:pPr algn="ctr"/>
            <a:r>
              <a:rPr lang="en-US" sz="4800">
                <a:latin typeface="Calibri" panose="020F0502020204030204" pitchFamily="34" charset="0"/>
              </a:rPr>
              <a:t>অধ্যায়ঃ ৫ম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EED815-DCEF-7142-B420-093C2A91C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255829"/>
            <a:ext cx="4667251" cy="59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ECF4-FBE1-D04C-830F-DC4437B0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23" y="0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n-US" sz="8000" u="sng">
                <a:solidFill>
                  <a:srgbClr val="FF0000"/>
                </a:solidFill>
              </a:rPr>
              <a:t>নিচের চিত্রগুলো লক্ষ্য কর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CC554C-017B-1E4B-AC2D-961F15F97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91"/>
            <a:ext cx="3819607" cy="295261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1F3FC59-298E-034E-AD32-BD551FB2DC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18" y="1596177"/>
            <a:ext cx="3662964" cy="2747223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A8F9BB5F-AEAE-AA41-A6D5-5CFC0C3DE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t="12532" r="19402" b="9629"/>
          <a:stretch/>
        </p:blipFill>
        <p:spPr>
          <a:xfrm>
            <a:off x="8113561" y="1691427"/>
            <a:ext cx="4767226" cy="48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ience - How food is digested - 3D animation - En(240P).mp4">
            <a:hlinkClick r:id="" action="ppaction://media"/>
            <a:extLst>
              <a:ext uri="{FF2B5EF4-FFF2-40B4-BE49-F238E27FC236}">
                <a16:creationId xmlns:a16="http://schemas.microsoft.com/office/drawing/2014/main" id="{2502250D-8C34-1348-9DD3-A6CEF88759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0949" y="2492599"/>
            <a:ext cx="6134101" cy="3455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60965-6BB1-2645-9D55-DD5C6CFD0372}"/>
              </a:ext>
            </a:extLst>
          </p:cNvPr>
          <p:cNvSpPr txBox="1"/>
          <p:nvPr/>
        </p:nvSpPr>
        <p:spPr>
          <a:xfrm rot="10800000" flipV="1">
            <a:off x="3314700" y="401738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</a:rPr>
              <a:t>ভিডিওটি দেখ </a:t>
            </a:r>
          </a:p>
        </p:txBody>
      </p:sp>
    </p:spTree>
    <p:extLst>
      <p:ext uri="{BB962C8B-B14F-4D97-AF65-F5344CB8AC3E}">
        <p14:creationId xmlns:p14="http://schemas.microsoft.com/office/powerpoint/2010/main" val="33401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259C-1BCC-2748-A938-7FBDA149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u="sng">
                <a:solidFill>
                  <a:srgbClr val="FF0000"/>
                </a:solidFill>
                <a:latin typeface="Calibri" panose="020F0502020204030204" pitchFamily="34" charset="0"/>
              </a:rPr>
              <a:t>আজকের পাঠ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B4EE-D90A-C44F-8F47-E62E566932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>
                <a:latin typeface="Calibri" panose="020F0502020204030204" pitchFamily="34" charset="0"/>
              </a:rPr>
              <a:t>##পরিপাকতন্ত্র ও এর বিভিন্ন অংশের নাম ও পরিপাকনালীর বর্ণনা। </a:t>
            </a:r>
          </a:p>
        </p:txBody>
      </p:sp>
    </p:spTree>
    <p:extLst>
      <p:ext uri="{BB962C8B-B14F-4D97-AF65-F5344CB8AC3E}">
        <p14:creationId xmlns:p14="http://schemas.microsoft.com/office/powerpoint/2010/main" val="8310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0D18-85AC-9E4D-AA5C-C50B41C4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Calibri" panose="020F0502020204030204" pitchFamily="34" charset="0"/>
              </a:rPr>
              <a:t>শিখনফল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E902C-D7B8-EE43-8674-3A8CE709D1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Calibri" panose="020F0502020204030204" pitchFamily="34" charset="0"/>
              </a:rPr>
              <a:t>এই পাঠ শেষে শিক্ষার্থীরা…. </a:t>
            </a:r>
          </a:p>
          <a:p>
            <a:r>
              <a:rPr lang="en-US" sz="3600">
                <a:latin typeface="Calibri" panose="020F0502020204030204" pitchFamily="34" charset="0"/>
              </a:rPr>
              <a:t>১।পরিপাকতন্ত্র কী তা বলতে পারবে;</a:t>
            </a:r>
          </a:p>
          <a:p>
            <a:r>
              <a:rPr lang="en-US" sz="3600">
                <a:latin typeface="Calibri" panose="020F0502020204030204" pitchFamily="34" charset="0"/>
              </a:rPr>
              <a:t>২।পরিপাকতন্ত্রের অংশগুলোর নাম বলতে পারবে;</a:t>
            </a:r>
          </a:p>
          <a:p>
            <a:r>
              <a:rPr lang="en-US" sz="3600">
                <a:latin typeface="Calibri" panose="020F0502020204030204" pitchFamily="34" charset="0"/>
              </a:rPr>
              <a:t>৩।পরিপাকনালী বর্ণনা করতে পারবে।    </a:t>
            </a:r>
          </a:p>
        </p:txBody>
      </p:sp>
    </p:spTree>
    <p:extLst>
      <p:ext uri="{BB962C8B-B14F-4D97-AF65-F5344CB8AC3E}">
        <p14:creationId xmlns:p14="http://schemas.microsoft.com/office/powerpoint/2010/main" val="13675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366B1E-C3D0-FA42-AC30-F3201FA7714B}"/>
              </a:ext>
            </a:extLst>
          </p:cNvPr>
          <p:cNvSpPr txBox="1"/>
          <p:nvPr/>
        </p:nvSpPr>
        <p:spPr>
          <a:xfrm>
            <a:off x="457200" y="819150"/>
            <a:ext cx="115443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>
                <a:latin typeface="Calibri" panose="020F0502020204030204" pitchFamily="34" charset="0"/>
              </a:rPr>
              <a:t>খাদ্য গ্রহণের পর  সেই খাদ্য সরাসরি দেহের কোন প্রয়োজনে আসে না,এ জন্য দরকার হয় পরিপাকের। </a:t>
            </a:r>
          </a:p>
          <a:p>
            <a:pPr algn="l"/>
            <a:r>
              <a:rPr lang="en-US" sz="4000">
                <a:latin typeface="Calibri" panose="020F0502020204030204" pitchFamily="34" charset="0"/>
              </a:rPr>
              <a:t>##</a:t>
            </a:r>
            <a:r>
              <a:rPr lang="en-US" sz="6000">
                <a:latin typeface="Calibri" panose="020F0502020204030204" pitchFamily="34" charset="0"/>
              </a:rPr>
              <a:t>পরিপাকঃ </a:t>
            </a:r>
            <a:r>
              <a:rPr lang="en-US" sz="3600">
                <a:latin typeface="Calibri" panose="020F0502020204030204" pitchFamily="34" charset="0"/>
              </a:rPr>
              <a:t>জটিল খাদ্যকে রাসায়নিক প্রক্রিয়ায় দেহের গ্রহণোপযোগী সরল খাদ্যে পরিণত করার প্রক্রিয়াকে বলে পরিপাক। </a:t>
            </a:r>
          </a:p>
          <a:p>
            <a:pPr algn="l"/>
            <a:r>
              <a:rPr lang="en-US" sz="3600">
                <a:latin typeface="Calibri" panose="020F0502020204030204" pitchFamily="34" charset="0"/>
              </a:rPr>
              <a:t>##</a:t>
            </a:r>
            <a:r>
              <a:rPr lang="en-US" sz="6000">
                <a:latin typeface="Calibri" panose="020F0502020204030204" pitchFamily="34" charset="0"/>
              </a:rPr>
              <a:t>পরিপাকতন্ত্রঃ পরিপাকে সহায়তাকারী সকল অংগকে বলা হয় পরিপাকতন্ত্র।  </a:t>
            </a:r>
            <a:endParaRPr lang="en-US" sz="4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068C8-7D33-3745-A475-59C90CDA766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0D98D94-6EC0-EC4C-84C5-9474910F9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7" y="133350"/>
            <a:ext cx="12180630" cy="601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2522E2-4499-2342-9DDD-2EDAD9C41DB3}"/>
              </a:ext>
            </a:extLst>
          </p:cNvPr>
          <p:cNvSpPr txBox="1"/>
          <p:nvPr/>
        </p:nvSpPr>
        <p:spPr>
          <a:xfrm flipH="1" flipV="1">
            <a:off x="3352800" y="-266700"/>
            <a:ext cx="1828800" cy="255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9AAC7-A929-C44A-B406-B5627D88EDFE}"/>
              </a:ext>
            </a:extLst>
          </p:cNvPr>
          <p:cNvSpPr txBox="1"/>
          <p:nvPr/>
        </p:nvSpPr>
        <p:spPr>
          <a:xfrm rot="10800000" flipH="1" flipV="1">
            <a:off x="410047" y="596818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FF0000"/>
                </a:solidFill>
                <a:latin typeface="Calibri" panose="020F0502020204030204" pitchFamily="34" charset="0"/>
              </a:rPr>
              <a:t>পরিপাকতন্ত্র/পৌষ্টিকতন্ত্র</a:t>
            </a:r>
          </a:p>
        </p:txBody>
      </p:sp>
    </p:spTree>
    <p:extLst>
      <p:ext uri="{BB962C8B-B14F-4D97-AF65-F5344CB8AC3E}">
        <p14:creationId xmlns:p14="http://schemas.microsoft.com/office/powerpoint/2010/main" val="17886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Droplet</vt:lpstr>
      <vt:lpstr>PowerPoint Presentation</vt:lpstr>
      <vt:lpstr>শিক্ষক পরিচিতি </vt:lpstr>
      <vt:lpstr>পাঠ পরিচিতি</vt:lpstr>
      <vt:lpstr>নিচের চিত্রগুলো লক্ষ্য কর </vt:lpstr>
      <vt:lpstr>PowerPoint Presentation</vt:lpstr>
      <vt:lpstr>আজকের পাঠ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nasrin9586@gmail.com</dc:creator>
  <cp:lastModifiedBy>nasrin9586@gmail.com</cp:lastModifiedBy>
  <cp:revision>26</cp:revision>
  <dcterms:created xsi:type="dcterms:W3CDTF">2020-06-08T08:57:49Z</dcterms:created>
  <dcterms:modified xsi:type="dcterms:W3CDTF">2020-06-11T15:50:11Z</dcterms:modified>
</cp:coreProperties>
</file>