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63" r:id="rId3"/>
    <p:sldId id="266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90" r:id="rId12"/>
    <p:sldId id="294" r:id="rId13"/>
    <p:sldId id="277" r:id="rId14"/>
    <p:sldId id="295" r:id="rId15"/>
    <p:sldId id="296" r:id="rId16"/>
    <p:sldId id="278" r:id="rId17"/>
    <p:sldId id="279" r:id="rId18"/>
    <p:sldId id="280" r:id="rId19"/>
    <p:sldId id="297" r:id="rId20"/>
    <p:sldId id="281" r:id="rId21"/>
    <p:sldId id="282" r:id="rId22"/>
    <p:sldId id="283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27D68-9FA8-44E8-8F77-765E5AD520EA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F0EEC-F788-42D3-B8D4-2EB671EEC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03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</a:t>
            </a:r>
            <a:r>
              <a:rPr lang="bn-BD" baseline="0" dirty="0" smtClean="0"/>
              <a:t> তোলা, ভিডিও করা, গান শোনা মোবাইলের মাধ্যমে হচ্ছে। ছবিগুলো দেখে ছাত্র/ ছাত্রীরা তথ্য ও যোগাযোগ প্রযুক্তির ব্যবহারের ক্ষেত্র সম্পর্কে বলতে  পারবে।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1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B4F9-A67F-4BFF-B1E5-85A6D4FB447E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AE24-A71B-40CA-AA02-4773CD0B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4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B4F9-A67F-4BFF-B1E5-85A6D4FB447E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AE24-A71B-40CA-AA02-4773CD0B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5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B4F9-A67F-4BFF-B1E5-85A6D4FB447E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AE24-A71B-40CA-AA02-4773CD0B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B4F9-A67F-4BFF-B1E5-85A6D4FB447E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AE24-A71B-40CA-AA02-4773CD0B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9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B4F9-A67F-4BFF-B1E5-85A6D4FB447E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AE24-A71B-40CA-AA02-4773CD0B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5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B4F9-A67F-4BFF-B1E5-85A6D4FB447E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AE24-A71B-40CA-AA02-4773CD0B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7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B4F9-A67F-4BFF-B1E5-85A6D4FB447E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AE24-A71B-40CA-AA02-4773CD0B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3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B4F9-A67F-4BFF-B1E5-85A6D4FB447E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AE24-A71B-40CA-AA02-4773CD0B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2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B4F9-A67F-4BFF-B1E5-85A6D4FB447E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AE24-A71B-40CA-AA02-4773CD0B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29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B4F9-A67F-4BFF-B1E5-85A6D4FB447E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AE24-A71B-40CA-AA02-4773CD0B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B4F9-A67F-4BFF-B1E5-85A6D4FB447E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AE24-A71B-40CA-AA02-4773CD0B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5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7B4F9-A67F-4BFF-B1E5-85A6D4FB447E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DAE24-A71B-40CA-AA02-4773CD0B0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0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diptid665@g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4093" y="289775"/>
            <a:ext cx="7010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otiar\Desktop\graphics-email-53505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903751"/>
            <a:ext cx="6934199" cy="403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4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0"/>
            <a:ext cx="12917509" cy="71745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75" y="1023425"/>
            <a:ext cx="5694218" cy="39437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277793" y="5366825"/>
            <a:ext cx="8153400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SMS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পাঠানোর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জন্য তথ্য ও যোগাযোগ প্রযুক্তি ব্যবহার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করা হয় 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914401"/>
            <a:ext cx="3956399" cy="3132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67000" y="4343401"/>
            <a:ext cx="6781802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তথ্য ও যোগাযোগ প্রযুক্তি ব্যবহার করে সাধারণ মানুষও ছবি তুলতে ও  ভিডিও করতে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82" y="1018276"/>
            <a:ext cx="3956399" cy="29453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2482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0"/>
            <a:ext cx="12917509" cy="71745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763" y="1137138"/>
            <a:ext cx="3978279" cy="2845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77" y="1131451"/>
            <a:ext cx="3840969" cy="2892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604504" y="4124089"/>
            <a:ext cx="8074537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মোবাইল ফোন ও ল্যাপটপ ব্যবহার করে ভিডিও গান দেখা ও শোনা  যায়।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4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0"/>
            <a:ext cx="12917509" cy="7174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9203" y="5307185"/>
            <a:ext cx="79248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টেলিভিশনে বিভিন্ন অনুষ্ঠান, খবর দেখা ও শোনা যায়।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40" y="1181686"/>
            <a:ext cx="4138863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19" y="1181686"/>
            <a:ext cx="4398684" cy="30536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0788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1" y="-253218"/>
            <a:ext cx="12917509" cy="7111218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 rot="5400000">
            <a:off x="6201342" y="1583366"/>
            <a:ext cx="1120140" cy="5524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8462" y="5578273"/>
            <a:ext cx="10433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কম্পিউটার দিন দিন ছোট হচ্ছে এবং স্মার্ট ফোন দিয়েও কম্পিউটার এর কাজ করা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যাচ্ছে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যার ফলে প্রযুক্তি সাধারণ মানুষের হাতের মুঠোয় এসেছে।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17" y="542715"/>
            <a:ext cx="3725475" cy="27301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471" y="406285"/>
            <a:ext cx="4073237" cy="2668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90" y="2969647"/>
            <a:ext cx="3271318" cy="2494857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5400000">
            <a:off x="5833145" y="3907467"/>
            <a:ext cx="1120140" cy="5524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11" y="3132260"/>
            <a:ext cx="2463888" cy="24970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01349" y="2698204"/>
            <a:ext cx="768010" cy="95410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ডেস্কটপ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9468" y="4885993"/>
            <a:ext cx="1144067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ট্যাবলেট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74785" y="2402782"/>
            <a:ext cx="1060966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ল্যাপটপ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31992" y="3984472"/>
            <a:ext cx="1302173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স্মার্ট ফোন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1" y="-253218"/>
            <a:ext cx="12917509" cy="7111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7333" y="84069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এসো আমরা ভিডিওটি দেখে জিপিএস এর ব্যবহার সম্পর্কে ধারণ লাভ করি।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643175"/>
              </p:ext>
            </p:extLst>
          </p:nvPr>
        </p:nvGraphicFramePr>
        <p:xfrm>
          <a:off x="2971800" y="2895599"/>
          <a:ext cx="21336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1800" y="2895599"/>
                        <a:ext cx="2133600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52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0"/>
            <a:ext cx="12917509" cy="71745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35" y="152400"/>
            <a:ext cx="12917509" cy="7174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3" r="19039"/>
          <a:stretch/>
        </p:blipFill>
        <p:spPr>
          <a:xfrm>
            <a:off x="3674012" y="1094200"/>
            <a:ext cx="2576945" cy="3234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369212" y="4734951"/>
            <a:ext cx="8382000" cy="15696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গাড়ীতে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জিপিএস ব্যবহার করে পৃথিবীর যে কোন স্থানের অবস্থান বের করা যায় এবং ঠিকানা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জানা না থাকলেও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জিপিএস-এর সাহায্যে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খুঁজে পাওয়া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যায়।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412" y="1001151"/>
            <a:ext cx="4267200" cy="3327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46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418" y="-203981"/>
            <a:ext cx="12917509" cy="71745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44858" y="3441845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a typeface="Calibri"/>
                <a:cs typeface="NikoshBAN"/>
              </a:rPr>
              <a:t>মনে কর তুমি ঠিক করেছ কোনো ধরনের তথ্য প্রযুক্তি ব্যবহার না করে তোমার দিন কাটবে । সারা দিনে কোন </a:t>
            </a:r>
            <a:r>
              <a:rPr lang="bn-BD" sz="3600" dirty="0" smtClean="0">
                <a:ea typeface="Calibri"/>
                <a:cs typeface="NikoshBAN"/>
              </a:rPr>
              <a:t>কাজগুলো </a:t>
            </a:r>
            <a:r>
              <a:rPr lang="bn-BD" sz="3600" dirty="0">
                <a:ea typeface="Calibri"/>
                <a:cs typeface="NikoshBAN"/>
              </a:rPr>
              <a:t>তুমি করতে পারবে না তার একটা তালিকা তৈরি কর</a:t>
            </a:r>
            <a:r>
              <a:rPr lang="hi-IN" sz="3600" dirty="0">
                <a:ea typeface="Calibri"/>
                <a:cs typeface="NikoshBAN"/>
              </a:rPr>
              <a:t>। </a:t>
            </a:r>
            <a:endParaRPr lang="en-US" sz="3600" dirty="0">
              <a:ea typeface="Calibri"/>
              <a:cs typeface="Vrind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78258" y="763855"/>
            <a:ext cx="5998263" cy="2232563"/>
            <a:chOff x="2376711" y="76200"/>
            <a:chExt cx="6699320" cy="2625437"/>
          </a:xfrm>
        </p:grpSpPr>
        <p:sp>
          <p:nvSpPr>
            <p:cNvPr id="5" name="TextBox 4"/>
            <p:cNvSpPr txBox="1"/>
            <p:nvPr/>
          </p:nvSpPr>
          <p:spPr>
            <a:xfrm>
              <a:off x="5780952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3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0"/>
            <a:ext cx="12917509" cy="7174523"/>
          </a:xfrm>
          <a:prstGeom prst="rect">
            <a:avLst/>
          </a:prstGeom>
        </p:spPr>
      </p:pic>
      <p:sp>
        <p:nvSpPr>
          <p:cNvPr id="5" name="Flowchart: Card 4"/>
          <p:cNvSpPr/>
          <p:nvPr/>
        </p:nvSpPr>
        <p:spPr>
          <a:xfrm>
            <a:off x="2784230" y="1107831"/>
            <a:ext cx="7580194" cy="4724400"/>
          </a:xfrm>
          <a:prstGeom prst="flowChartPunchedCar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সম্ভাব্য উত্তর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দূরে কথা বলা যাবে না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দূরের আত্মীয়ের খবর পাওয়া কঠিন হবে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দৈনন্দিন হিসাব-নিকাশ সহজ হবে না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বিনোদন কম হবে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টেলিভিশন,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রেডিও ছাড়া)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জাতীয় ও আন্তর্জাতিক খবর, খেলার খবর পাব না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৬। পেপার পত্রিকা পাব না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৭। সুন্দর পাঠ্যপুস্তক পাব না; সহজলভ্য হবে না।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9" y="-98474"/>
            <a:ext cx="12917509" cy="717452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295899" y="2910808"/>
            <a:ext cx="1600200" cy="1470693"/>
            <a:chOff x="3276599" y="2415507"/>
            <a:chExt cx="1600200" cy="1470693"/>
          </a:xfrm>
          <a:scene3d>
            <a:camera prst="orthographicFront"/>
            <a:lightRig rig="flat" dir="t"/>
          </a:scene3d>
        </p:grpSpPr>
        <p:sp>
          <p:nvSpPr>
            <p:cNvPr id="34" name="Oval 33"/>
            <p:cNvSpPr/>
            <p:nvPr/>
          </p:nvSpPr>
          <p:spPr>
            <a:xfrm>
              <a:off x="3276599" y="2415507"/>
              <a:ext cx="1600200" cy="1470693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Oval 4"/>
            <p:cNvSpPr/>
            <p:nvPr/>
          </p:nvSpPr>
          <p:spPr>
            <a:xfrm>
              <a:off x="3510943" y="2630885"/>
              <a:ext cx="1131512" cy="10399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400" b="0" kern="1200" dirty="0" smtClean="0">
                  <a:effectLst/>
                  <a:latin typeface="NikoshBAN" pitchFamily="2" charset="0"/>
                  <a:cs typeface="NikoshBAN" pitchFamily="2" charset="0"/>
                </a:rPr>
                <a:t>নতুন</a:t>
              </a:r>
              <a:r>
                <a:rPr lang="bn-BD" sz="3400" b="0" kern="1200" baseline="0" dirty="0" smtClean="0">
                  <a:effectLst/>
                  <a:latin typeface="NikoshBAN" pitchFamily="2" charset="0"/>
                  <a:cs typeface="NikoshBAN" pitchFamily="2" charset="0"/>
                </a:rPr>
                <a:t> শিখলাম </a:t>
              </a:r>
              <a:endParaRPr lang="en-US" sz="3400" b="0" kern="1200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76708" y="2245952"/>
            <a:ext cx="38583" cy="664855"/>
            <a:chOff x="4057408" y="1750651"/>
            <a:chExt cx="38583" cy="664855"/>
          </a:xfrm>
        </p:grpSpPr>
        <p:sp>
          <p:nvSpPr>
            <p:cNvPr id="32" name="Straight Connector 5"/>
            <p:cNvSpPr/>
            <p:nvPr/>
          </p:nvSpPr>
          <p:spPr>
            <a:xfrm rot="16200000">
              <a:off x="3744272" y="2063787"/>
              <a:ext cx="664855" cy="3858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291"/>
                  </a:moveTo>
                  <a:lnTo>
                    <a:pt x="664855" y="19291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Straight Connector 6"/>
            <p:cNvSpPr/>
            <p:nvPr/>
          </p:nvSpPr>
          <p:spPr>
            <a:xfrm rot="16200000">
              <a:off x="4060078" y="2066457"/>
              <a:ext cx="33242" cy="33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0" kern="1200"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22137" y="498226"/>
            <a:ext cx="1747725" cy="1747725"/>
            <a:chOff x="3202837" y="2925"/>
            <a:chExt cx="1747725" cy="1747725"/>
          </a:xfrm>
          <a:scene3d>
            <a:camera prst="orthographicFront"/>
            <a:lightRig rig="flat" dir="t"/>
          </a:scene3d>
        </p:grpSpPr>
        <p:sp>
          <p:nvSpPr>
            <p:cNvPr id="30" name="Oval 29"/>
            <p:cNvSpPr/>
            <p:nvPr/>
          </p:nvSpPr>
          <p:spPr>
            <a:xfrm>
              <a:off x="3202837" y="2925"/>
              <a:ext cx="1747725" cy="1747725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1" name="Oval 8"/>
            <p:cNvSpPr/>
            <p:nvPr/>
          </p:nvSpPr>
          <p:spPr>
            <a:xfrm>
              <a:off x="3458785" y="258873"/>
              <a:ext cx="1235829" cy="12358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b="0" kern="1200" dirty="0" smtClean="0">
                  <a:effectLst/>
                  <a:latin typeface="NikoshBAN" pitchFamily="2" charset="0"/>
                  <a:cs typeface="NikoshBAN" pitchFamily="2" charset="0"/>
                </a:rPr>
                <a:t>ডেক্সটপ</a:t>
              </a:r>
              <a:endParaRPr lang="en-US" sz="2800" b="0" kern="1200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35491" y="3287968"/>
            <a:ext cx="607035" cy="38583"/>
            <a:chOff x="4816191" y="2792667"/>
            <a:chExt cx="607035" cy="38583"/>
          </a:xfrm>
        </p:grpSpPr>
        <p:sp>
          <p:nvSpPr>
            <p:cNvPr id="28" name="Straight Connector 9"/>
            <p:cNvSpPr/>
            <p:nvPr/>
          </p:nvSpPr>
          <p:spPr>
            <a:xfrm rot="20520000">
              <a:off x="4816191" y="2792667"/>
              <a:ext cx="607035" cy="3858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291"/>
                  </a:moveTo>
                  <a:lnTo>
                    <a:pt x="607035" y="19291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Straight Connector 10"/>
            <p:cNvSpPr/>
            <p:nvPr/>
          </p:nvSpPr>
          <p:spPr>
            <a:xfrm rot="20520000">
              <a:off x="5104533" y="2796783"/>
              <a:ext cx="30351" cy="303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0" kern="1200"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84902" y="2069567"/>
            <a:ext cx="1747725" cy="1747725"/>
            <a:chOff x="5365602" y="1574266"/>
            <a:chExt cx="1747725" cy="1747725"/>
          </a:xfrm>
          <a:scene3d>
            <a:camera prst="orthographicFront"/>
            <a:lightRig rig="flat" dir="t"/>
          </a:scene3d>
        </p:grpSpPr>
        <p:sp>
          <p:nvSpPr>
            <p:cNvPr id="26" name="Oval 25"/>
            <p:cNvSpPr/>
            <p:nvPr/>
          </p:nvSpPr>
          <p:spPr>
            <a:xfrm>
              <a:off x="5365602" y="1574266"/>
              <a:ext cx="1747725" cy="1747725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1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Oval 12"/>
            <p:cNvSpPr/>
            <p:nvPr/>
          </p:nvSpPr>
          <p:spPr>
            <a:xfrm>
              <a:off x="5621550" y="1830214"/>
              <a:ext cx="1235829" cy="12358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b="0" kern="1200" dirty="0" smtClean="0">
                  <a:effectLst/>
                  <a:latin typeface="NikoshBAN" pitchFamily="2" charset="0"/>
                  <a:ea typeface="Calibri"/>
                  <a:cs typeface="NikoshBAN" pitchFamily="2" charset="0"/>
                </a:rPr>
                <a:t>জিপিএস </a:t>
              </a:r>
              <a:endParaRPr lang="en-US" sz="2800" b="0" kern="1200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10373" y="4196171"/>
            <a:ext cx="38583" cy="644295"/>
            <a:chOff x="4691073" y="3700870"/>
            <a:chExt cx="38583" cy="644295"/>
          </a:xfrm>
        </p:grpSpPr>
        <p:sp>
          <p:nvSpPr>
            <p:cNvPr id="24" name="Straight Connector 13"/>
            <p:cNvSpPr/>
            <p:nvPr/>
          </p:nvSpPr>
          <p:spPr>
            <a:xfrm rot="3240000">
              <a:off x="4388217" y="4003726"/>
              <a:ext cx="644295" cy="3858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291"/>
                  </a:moveTo>
                  <a:lnTo>
                    <a:pt x="644295" y="19291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Straight Connector 14"/>
            <p:cNvSpPr/>
            <p:nvPr/>
          </p:nvSpPr>
          <p:spPr>
            <a:xfrm rot="3240000">
              <a:off x="4694257" y="4006911"/>
              <a:ext cx="32214" cy="32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0" kern="1200"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58799" y="4612049"/>
            <a:ext cx="1747725" cy="1747725"/>
            <a:chOff x="4539499" y="4116748"/>
            <a:chExt cx="1747725" cy="1747725"/>
          </a:xfrm>
          <a:scene3d>
            <a:camera prst="orthographicFront"/>
            <a:lightRig rig="flat" dir="t"/>
          </a:scene3d>
        </p:grpSpPr>
        <p:sp>
          <p:nvSpPr>
            <p:cNvPr id="22" name="Oval 21"/>
            <p:cNvSpPr/>
            <p:nvPr/>
          </p:nvSpPr>
          <p:spPr>
            <a:xfrm>
              <a:off x="4539499" y="4116748"/>
              <a:ext cx="1747725" cy="1747725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1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Oval 16"/>
            <p:cNvSpPr/>
            <p:nvPr/>
          </p:nvSpPr>
          <p:spPr>
            <a:xfrm>
              <a:off x="4795447" y="4372696"/>
              <a:ext cx="1235829" cy="12358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800" b="0" kern="1200" dirty="0" smtClean="0">
                  <a:effectLst/>
                  <a:latin typeface="NikoshBAN" pitchFamily="2" charset="0"/>
                  <a:cs typeface="NikoshBAN" pitchFamily="2" charset="0"/>
                </a:rPr>
                <a:t>স্মার্ট ফোন </a:t>
              </a:r>
              <a:endParaRPr lang="en-US" sz="3800" b="0" kern="1200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43043" y="4196171"/>
            <a:ext cx="38583" cy="644295"/>
            <a:chOff x="3423743" y="3700870"/>
            <a:chExt cx="38583" cy="644295"/>
          </a:xfrm>
        </p:grpSpPr>
        <p:sp>
          <p:nvSpPr>
            <p:cNvPr id="20" name="Straight Connector 17"/>
            <p:cNvSpPr/>
            <p:nvPr/>
          </p:nvSpPr>
          <p:spPr>
            <a:xfrm rot="7560000">
              <a:off x="3120887" y="4003726"/>
              <a:ext cx="644295" cy="3858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291"/>
                  </a:moveTo>
                  <a:lnTo>
                    <a:pt x="644295" y="19291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Straight Connector 18"/>
            <p:cNvSpPr/>
            <p:nvPr/>
          </p:nvSpPr>
          <p:spPr>
            <a:xfrm rot="18360000">
              <a:off x="3426927" y="4006911"/>
              <a:ext cx="32214" cy="32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0" kern="1200"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85474" y="4612049"/>
            <a:ext cx="1747725" cy="1747725"/>
            <a:chOff x="1866174" y="4116748"/>
            <a:chExt cx="1747725" cy="1747725"/>
          </a:xfrm>
          <a:scene3d>
            <a:camera prst="orthographicFront"/>
            <a:lightRig rig="flat" dir="t"/>
          </a:scene3d>
        </p:grpSpPr>
        <p:sp>
          <p:nvSpPr>
            <p:cNvPr id="18" name="Oval 17"/>
            <p:cNvSpPr/>
            <p:nvPr/>
          </p:nvSpPr>
          <p:spPr>
            <a:xfrm>
              <a:off x="1866174" y="4116748"/>
              <a:ext cx="1747725" cy="1747725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3511139"/>
                <a:satOff val="-4379"/>
                <a:lumOff val="1030"/>
                <a:alphaOff val="0"/>
              </a:schemeClr>
            </a:fillRef>
            <a:effectRef idx="1">
              <a:schemeClr val="accent2"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Oval 20"/>
            <p:cNvSpPr/>
            <p:nvPr/>
          </p:nvSpPr>
          <p:spPr>
            <a:xfrm>
              <a:off x="2122122" y="4372696"/>
              <a:ext cx="1235829" cy="12358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800" b="0" kern="1200" dirty="0" smtClean="0">
                  <a:effectLst/>
                  <a:latin typeface="NikoshBAN" pitchFamily="2" charset="0"/>
                  <a:cs typeface="NikoshBAN" pitchFamily="2" charset="0"/>
                </a:rPr>
                <a:t>নোটবুক </a:t>
              </a:r>
              <a:endParaRPr lang="en-US" sz="3800" b="0" kern="1200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49472" y="3287968"/>
            <a:ext cx="607035" cy="38583"/>
            <a:chOff x="2730172" y="2792667"/>
            <a:chExt cx="607035" cy="38583"/>
          </a:xfrm>
        </p:grpSpPr>
        <p:sp>
          <p:nvSpPr>
            <p:cNvPr id="16" name="Straight Connector 21"/>
            <p:cNvSpPr/>
            <p:nvPr/>
          </p:nvSpPr>
          <p:spPr>
            <a:xfrm rot="11880000">
              <a:off x="2730172" y="2792667"/>
              <a:ext cx="607035" cy="3858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291"/>
                  </a:moveTo>
                  <a:lnTo>
                    <a:pt x="607035" y="19291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Straight Connector 22"/>
            <p:cNvSpPr/>
            <p:nvPr/>
          </p:nvSpPr>
          <p:spPr>
            <a:xfrm rot="22680000">
              <a:off x="3018514" y="2796783"/>
              <a:ext cx="30351" cy="303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0" kern="1200"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59372" y="2069567"/>
            <a:ext cx="1747725" cy="1747725"/>
            <a:chOff x="1040072" y="1574266"/>
            <a:chExt cx="1747725" cy="1747725"/>
          </a:xfrm>
          <a:scene3d>
            <a:camera prst="orthographicFront"/>
            <a:lightRig rig="flat" dir="t"/>
          </a:scene3d>
        </p:grpSpPr>
        <p:sp>
          <p:nvSpPr>
            <p:cNvPr id="14" name="Oval 13"/>
            <p:cNvSpPr/>
            <p:nvPr/>
          </p:nvSpPr>
          <p:spPr>
            <a:xfrm>
              <a:off x="1040072" y="1574266"/>
              <a:ext cx="1747725" cy="1747725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1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Oval 24"/>
            <p:cNvSpPr/>
            <p:nvPr/>
          </p:nvSpPr>
          <p:spPr>
            <a:xfrm>
              <a:off x="1296020" y="1830214"/>
              <a:ext cx="1235829" cy="12358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800" b="0" kern="1200" dirty="0" smtClean="0">
                  <a:effectLst/>
                  <a:latin typeface="NikoshBAN" pitchFamily="2" charset="0"/>
                  <a:cs typeface="NikoshBAN" pitchFamily="2" charset="0"/>
                </a:rPr>
                <a:t>ল্যাপটপ </a:t>
              </a:r>
              <a:endParaRPr lang="en-US" sz="3800" b="0" kern="1200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57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390525"/>
            <a:ext cx="8096250" cy="6076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390525"/>
            <a:ext cx="8096250" cy="6076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" y="390525"/>
            <a:ext cx="11217497" cy="6076950"/>
          </a:xfrm>
          <a:prstGeom prst="rect">
            <a:avLst/>
          </a:prstGeom>
        </p:spPr>
      </p:pic>
      <p:sp>
        <p:nvSpPr>
          <p:cNvPr id="6" name="Content Placeholder 10"/>
          <p:cNvSpPr txBox="1">
            <a:spLocks/>
          </p:cNvSpPr>
          <p:nvPr/>
        </p:nvSpPr>
        <p:spPr>
          <a:xfrm>
            <a:off x="2639518" y="1600200"/>
            <a:ext cx="3227882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2461" y="2483593"/>
            <a:ext cx="1357414" cy="13574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0" y="4114800"/>
            <a:ext cx="3934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1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দিপ্তী</a:t>
            </a:r>
            <a:r>
              <a:rPr lang="en-US" sz="1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দাশ</a:t>
            </a:r>
            <a:r>
              <a:rPr lang="bn-IN" sz="1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1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1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1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defRPr/>
            </a:pPr>
            <a:r>
              <a:rPr lang="en-US" sz="1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ছালেহ্</a:t>
            </a:r>
            <a:r>
              <a:rPr lang="en-US" sz="1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জহুর</a:t>
            </a:r>
            <a:r>
              <a:rPr lang="en-US" sz="1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1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কর্পোরেশন</a:t>
            </a:r>
            <a:r>
              <a:rPr lang="en-US" sz="1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endParaRPr lang="en-US" sz="16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৫৯ </a:t>
            </a:r>
            <a:r>
              <a:rPr lang="en-US" sz="1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জামালখান</a:t>
            </a:r>
            <a:r>
              <a:rPr lang="en-US" sz="1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কোতোয়ালী</a:t>
            </a:r>
            <a:r>
              <a:rPr lang="en-US" sz="1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1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en-US" sz="1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hlinkClick r:id="rId4"/>
              </a:rPr>
              <a:t>E-MAIL- diptid</a:t>
            </a:r>
            <a:r>
              <a:rPr lang="en-US" sz="1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tserrat Light" panose="00000400000000000000" pitchFamily="2" charset="0"/>
                <a:cs typeface="NikoshBAN" pitchFamily="2" charset="0"/>
                <a:hlinkClick r:id="rId4"/>
              </a:rPr>
              <a:t>665@gmail.com</a:t>
            </a:r>
            <a:endParaRPr lang="en-US" sz="1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tserrat Light" panose="00000400000000000000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tserrat Light" panose="00000400000000000000" pitchFamily="2" charset="0"/>
                <a:cs typeface="NikoshBAN" pitchFamily="2" charset="0"/>
              </a:rPr>
              <a:t>MOBILE – 01811812150</a:t>
            </a: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>
          <a:xfrm>
            <a:off x="6068288" y="1600201"/>
            <a:ext cx="3325978" cy="44762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32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bn-BD" sz="32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bn-BD" sz="24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dirty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b="1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অধ্যায়-১ম</a:t>
            </a:r>
            <a:endParaRPr lang="en-US" sz="2400" b="1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 err="1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b="1" dirty="0">
              <a:ln/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– ১০/০৬/২০২০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bn-BD" sz="3200" b="1" dirty="0">
              <a:ln/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31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456" y="-316523"/>
            <a:ext cx="12917509" cy="71745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9000" y="372070"/>
            <a:ext cx="1659429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ea typeface="Calibri"/>
                <a:cs typeface="NikoshBAN" pitchFamily="2" charset="0"/>
              </a:rPr>
              <a:t>মূল্যায়ন </a:t>
            </a:r>
            <a:endParaRPr lang="en-US" sz="44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443842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১.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নিচের কোন প্রযুক্তিটি সাধারণ মানুষের বেশি কাজে লাগে?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1" y="1981200"/>
            <a:ext cx="4190999" cy="91145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কৃষি প্রযুক্তি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819400"/>
            <a:ext cx="3886199" cy="66767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তথ্য ও যোগাযোগ </a:t>
            </a:r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প্রযুক্তি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599" y="1981200"/>
            <a:ext cx="4038601" cy="1066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মোটরগাড়ি প্রযুক্তি</a:t>
            </a:r>
            <a:endParaRPr lang="en-US" sz="32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1600" y="2819400"/>
            <a:ext cx="3505200" cy="6676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ঘ.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রকেট প্রযুক্তি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834825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কোনটি ধীরে ধীরে একটি বুদ্ধিমান যন্ত্রে পরিণত হতে  চলছে? </a:t>
            </a:r>
            <a:endParaRPr lang="bn-BD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1" y="4714182"/>
            <a:ext cx="2971799" cy="61981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মোবাইল ফোন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1" y="5525543"/>
            <a:ext cx="2514601" cy="61981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ল্যান্ডফোন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65963" y="4667509"/>
            <a:ext cx="1679863" cy="61981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রেডিও </a:t>
            </a:r>
            <a:endParaRPr lang="bn-BD" sz="32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7527" y="5529782"/>
            <a:ext cx="2126674" cy="61981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ঘ.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টেলিভিশন</a:t>
            </a:r>
            <a:endParaRPr lang="en-US" sz="32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2760260" y="217022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7964606" y="22479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7204882" y="292587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-Shape 16"/>
          <p:cNvSpPr/>
          <p:nvPr/>
        </p:nvSpPr>
        <p:spPr>
          <a:xfrm rot="19213881">
            <a:off x="4294333" y="2982531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-Shape 17"/>
          <p:cNvSpPr/>
          <p:nvPr/>
        </p:nvSpPr>
        <p:spPr>
          <a:xfrm rot="19213881">
            <a:off x="3333452" y="4805057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6030707" y="473688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6487907" y="556875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2792673" y="5616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29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795" y="-316523"/>
            <a:ext cx="12917509" cy="71745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446782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৩. কিসের মাধ্যমে আমরা কোন জায়গার অবস্থান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সম্পর্কে   </a:t>
            </a:r>
          </a:p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 জানতে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পারি? 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305211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৪. নিচের কোনটি ব্যক্তিগত যোগাযোগের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সবচেয়ে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জনপ্রিয়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মাধ্যম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? 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454055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ডেক্সটপ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1502391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খ. নোটবুক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88642" y="2392909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জি পি এস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362200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ল্যাপটপ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073" y="3872553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টেলিফোন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9591" y="3962400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ফ্যাক্স 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07892" y="4724400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মোবাইল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9073" y="4724400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কম্পিউটার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-Shape 12"/>
          <p:cNvSpPr/>
          <p:nvPr/>
        </p:nvSpPr>
        <p:spPr>
          <a:xfrm rot="19213881">
            <a:off x="6404278" y="2602535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6101494" y="17145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2632260" y="161669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2572809" y="24765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2984221" y="398685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5844710" y="40767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033421" y="48387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-Shape 19"/>
          <p:cNvSpPr/>
          <p:nvPr/>
        </p:nvSpPr>
        <p:spPr>
          <a:xfrm rot="19213881">
            <a:off x="6260238" y="4968760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5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795" y="-316523"/>
            <a:ext cx="12917509" cy="71745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3057942"/>
            <a:ext cx="815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ea typeface="Calibri"/>
                <a:cs typeface="NikoshBAN"/>
              </a:rPr>
              <a:t>ব্যক্তিগত যোগাযোগের জন্য তুমি কোন তথ্য </a:t>
            </a:r>
            <a:r>
              <a:rPr lang="bn-BD" sz="4400" dirty="0">
                <a:ea typeface="Calibri"/>
                <a:cs typeface="NikoshBAN"/>
              </a:rPr>
              <a:t>ও যোগাযোগ </a:t>
            </a:r>
            <a:r>
              <a:rPr lang="bn-BD" sz="4400" dirty="0" smtClean="0">
                <a:ea typeface="Calibri"/>
                <a:cs typeface="NikoshBAN"/>
              </a:rPr>
              <a:t>প্রযুক্তি বেশি পছন্দ কর</a:t>
            </a:r>
            <a:r>
              <a:rPr lang="bn-IN" sz="4400" dirty="0" smtClean="0">
                <a:ea typeface="Calibri"/>
                <a:cs typeface="NikoshBAN"/>
              </a:rPr>
              <a:t>-ব্যাখ্যা কর। </a:t>
            </a:r>
            <a:endParaRPr lang="en-US" sz="4400" dirty="0">
              <a:ea typeface="Calibri"/>
              <a:cs typeface="Vrind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3506" y="1097434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1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kumimoji="0" lang="bn-BD" sz="4800" b="1" i="0" u="none" strike="noStrike" kern="0" cap="none" spc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বাড়ির কাজ</a:t>
            </a:r>
            <a:endParaRPr kumimoji="0" lang="en-US" sz="4800" b="1" i="0" u="none" strike="noStrike" kern="0" cap="none" spc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95400" y="516721"/>
            <a:ext cx="2362200" cy="1992421"/>
            <a:chOff x="3352800" y="762000"/>
            <a:chExt cx="3581400" cy="3017520"/>
          </a:xfrm>
        </p:grpSpPr>
        <p:pic>
          <p:nvPicPr>
            <p:cNvPr id="6" name="Picture 5" descr="home-icon.jpg"/>
            <p:cNvPicPr>
              <a:picLocks noChangeAspect="1"/>
            </p:cNvPicPr>
            <p:nvPr/>
          </p:nvPicPr>
          <p:blipFill>
            <a:blip r:embed="rId3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ysClr val="windowText" lastClr="000000"/>
              </a:solidFill>
            </a:ln>
            <a:effectLst>
              <a:softEdge rad="112500"/>
            </a:effectLst>
          </p:spPr>
        </p:pic>
        <p:sp>
          <p:nvSpPr>
            <p:cNvPr id="7" name="Oval 6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90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795" y="-316523"/>
            <a:ext cx="12917509" cy="7174523"/>
          </a:xfrm>
          <a:prstGeom prst="rect">
            <a:avLst/>
          </a:prstGeom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295400" y="4389755"/>
            <a:ext cx="6571258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5400" b="1" kern="10" spc="50" dirty="0" smtClean="0">
                <a:ln w="11430"/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r>
              <a:rPr lang="as-IN" sz="5400" b="1" kern="10" spc="50" dirty="0" smtClean="0">
                <a:ln w="11430"/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5400" b="1" kern="10" spc="50" dirty="0" err="1">
                <a:ln w="11430"/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endParaRPr lang="en-US" sz="5400" b="1" kern="10" spc="50" dirty="0">
              <a:ln w="11430"/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87283"/>
            <a:ext cx="5363917" cy="30138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4075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154546"/>
            <a:ext cx="12917509" cy="6207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52" y="1941821"/>
            <a:ext cx="3730457" cy="2649683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100052" y="838200"/>
            <a:ext cx="6629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ব্যক্তি জীবনে তথ্য ও যোগাযোগ প্রযুক্তি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980" y="1924504"/>
            <a:ext cx="3258208" cy="2667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320085" y="4956219"/>
            <a:ext cx="3886200" cy="52322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টেলিভিশনে অনুষ্ঠান দেখা হচ্ছে।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5727" y="5033493"/>
            <a:ext cx="3676133" cy="52322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ফোনে কথা বলা হচ্ছে।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1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0"/>
            <a:ext cx="1291750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1945" y="873370"/>
            <a:ext cx="33528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cap="sq">
            <a:gradFill flip="none" rotWithShape="1">
              <a:gsLst>
                <a:gs pos="57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1515" y="1829974"/>
            <a:ext cx="10630485" cy="4401205"/>
          </a:xfrm>
          <a:prstGeom prst="rect">
            <a:avLst/>
          </a:prstGeom>
          <a:noFill/>
          <a:ln cap="sq">
            <a:gradFill flip="none" rotWithShape="1">
              <a:gsLst>
                <a:gs pos="57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bn-BD" sz="2800" b="1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r>
              <a:rPr lang="hi-IN" sz="28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ব্যক্তিগত প্রয়োজনে অন্যান্য প্রযুক্তির তুলনায় তথ্য ও যোগাযোগ </a:t>
            </a:r>
            <a:endParaRPr lang="bn-IN" sz="28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   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প্রযুক্তির গুরুত্ব 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বর্ণনা করতে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পারবে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</a:p>
          <a:p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r>
              <a:rPr lang="hi-IN" sz="28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একজন সাধারণ মানু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ষের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 দৈনন্দিন কি কি তথ্য ও যোগাযোগ  </a:t>
            </a:r>
          </a:p>
          <a:p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   প্রযুক্তি ব্যবহা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রের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তালিকা প্রস্তুত  করতে পারবে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hi-IN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৩। ব্যক্তিগত যোগাযোগ এর মাধ্যম হিসেবে তথ্য ও যোগাযোগ </a:t>
            </a:r>
            <a:endParaRPr lang="bn-IN" sz="28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   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প্রযুক্তির ভূমিকা বর্ণনা করতে পারবে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endParaRPr lang="en-US" sz="28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r>
              <a:rPr lang="hi-IN" sz="2800" dirty="0">
                <a:latin typeface="NikoshBAN" pitchFamily="2" charset="0"/>
                <a:ea typeface="Calibri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 বিনোদনের মাধ্যম হিসেবে  তথ্য ও  যোগাযোগ প্রযুক্তির সুবিধা </a:t>
            </a:r>
          </a:p>
          <a:p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   ব্যাখ্যা করতে  পারবে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endParaRPr lang="bn-BD" sz="28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৫। 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GPS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এর ধারণা ব্যাখ্যা করতে পারবে।  </a:t>
            </a:r>
          </a:p>
        </p:txBody>
      </p:sp>
    </p:spTree>
    <p:extLst>
      <p:ext uri="{BB962C8B-B14F-4D97-AF65-F5344CB8AC3E}">
        <p14:creationId xmlns:p14="http://schemas.microsoft.com/office/powerpoint/2010/main" val="153909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0"/>
            <a:ext cx="12917509" cy="71745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969" y="3004189"/>
            <a:ext cx="3260677" cy="137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418427" y="5433646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উপরের প্রযুক্তিগুলোর মধ্যে পার্থক্য কী?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কোনটি সাধারণ মানুষের প্রতিদিন কাজে লাগে?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85" y="881575"/>
            <a:ext cx="3159356" cy="1279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661" y="740898"/>
            <a:ext cx="3368722" cy="128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869" y="3006802"/>
            <a:ext cx="3226538" cy="1391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065563" y="2319319"/>
            <a:ext cx="1528682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উড়োজাহাজ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5" y="2579077"/>
            <a:ext cx="1528682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বাস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7884" y="4731239"/>
            <a:ext cx="2885615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পাওয়ার ট্রিলার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16522" y="4687063"/>
            <a:ext cx="1997334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মোবাইল ফোন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7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0"/>
            <a:ext cx="12917509" cy="7174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6480" y="2470052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তুমি চিন্তা করে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তোমার পরিবারের সদস্যরা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দিন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কী কী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ব্যবহার কর।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3480" y="1018531"/>
            <a:ext cx="28956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0" lang="bn-BD" sz="4000" b="1" i="0" u="none" strike="noStrike" kern="11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ikoshBAN" pitchFamily="2" charset="0"/>
                <a:cs typeface="NikoshBAN"/>
                <a:sym typeface="Wingdings"/>
              </a:rPr>
              <a:t>একক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40495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0"/>
            <a:ext cx="12917509" cy="7174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9965" y="2522807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এবং সেখানে মোবাইল ফোন দিয়ে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 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কাজ করা হচ্ছে তার একটি তালিকা প্রস্তুত কর।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9240" y="998807"/>
            <a:ext cx="28956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0" lang="bn-BD" sz="4000" b="1" i="0" u="none" strike="noStrike" kern="11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11848"/>
              </p:ext>
            </p:extLst>
          </p:nvPr>
        </p:nvGraphicFramePr>
        <p:xfrm>
          <a:off x="5654040" y="3970607"/>
          <a:ext cx="1797754" cy="1516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54040" y="3970607"/>
                        <a:ext cx="1797754" cy="1516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7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508" y="-316523"/>
            <a:ext cx="12917509" cy="71745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7147" y="964933"/>
            <a:ext cx="777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যোগাযোগের মাধ্যম হিসেবে মোবাইল ফোন দিয়ে যা করা যায়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টাকা পাঠানো ও গ্রহণ করা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বিদ্যুৎ,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পানির বিল পরিশোধ করা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পরীক্ষার ফলাফল গ্রহণ করা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থানায় মামলা করা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৫। পাসপোর্টের আবেদন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৬। ভর্তি পরিক্ষার রেজিষ্ট্রেশন করা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৭।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ট্রেনের টিকেট বুক করা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13385" y="310662"/>
            <a:ext cx="28194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সম্ভাব্য উত্তর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70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0"/>
            <a:ext cx="12917509" cy="71745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572" y="657624"/>
            <a:ext cx="3712442" cy="398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40614" y="4868593"/>
            <a:ext cx="7162799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ফোনে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013" y="915569"/>
            <a:ext cx="4191289" cy="326722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Up Arrow 5"/>
          <p:cNvSpPr/>
          <p:nvPr/>
        </p:nvSpPr>
        <p:spPr>
          <a:xfrm rot="5622507" flipH="1">
            <a:off x="4495718" y="2070810"/>
            <a:ext cx="324534" cy="457567"/>
          </a:xfrm>
          <a:prstGeom prst="upArrow">
            <a:avLst>
              <a:gd name="adj1" fmla="val 50000"/>
              <a:gd name="adj2" fmla="val 53318"/>
            </a:avLst>
          </a:prstGeom>
          <a:solidFill>
            <a:srgbClr val="FF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6200000" flipH="1">
            <a:off x="8349893" y="2403536"/>
            <a:ext cx="371068" cy="576785"/>
          </a:xfrm>
          <a:prstGeom prst="upArrow">
            <a:avLst>
              <a:gd name="adj1" fmla="val 50000"/>
              <a:gd name="adj2" fmla="val 53318"/>
            </a:avLst>
          </a:prstGeom>
          <a:solidFill>
            <a:srgbClr val="FF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0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4.81481E-6 L 0.50977 -0.036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56" y="-18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52331 -0.127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2" y="-636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656</Words>
  <Application>Microsoft Office PowerPoint</Application>
  <PresentationFormat>Widescreen</PresentationFormat>
  <Paragraphs>107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Montserrat Light</vt:lpstr>
      <vt:lpstr>NikoshBAN</vt:lpstr>
      <vt:lpstr>SolaimanLipi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15</cp:revision>
  <dcterms:created xsi:type="dcterms:W3CDTF">2020-06-09T15:24:15Z</dcterms:created>
  <dcterms:modified xsi:type="dcterms:W3CDTF">2020-06-12T12:57:47Z</dcterms:modified>
</cp:coreProperties>
</file>