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56" r:id="rId3"/>
    <p:sldId id="260" r:id="rId4"/>
    <p:sldId id="261" r:id="rId5"/>
    <p:sldId id="259" r:id="rId6"/>
    <p:sldId id="276" r:id="rId7"/>
    <p:sldId id="274" r:id="rId8"/>
    <p:sldId id="272" r:id="rId9"/>
    <p:sldId id="273" r:id="rId10"/>
    <p:sldId id="262" r:id="rId11"/>
    <p:sldId id="263" r:id="rId12"/>
    <p:sldId id="264" r:id="rId13"/>
    <p:sldId id="266" r:id="rId14"/>
    <p:sldId id="265" r:id="rId15"/>
    <p:sldId id="267" r:id="rId16"/>
    <p:sldId id="268" r:id="rId17"/>
    <p:sldId id="279" r:id="rId18"/>
    <p:sldId id="280" r:id="rId19"/>
    <p:sldId id="269" r:id="rId20"/>
    <p:sldId id="270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FFFF00"/>
    <a:srgbClr val="990033"/>
    <a:srgbClr val="FFFFCC"/>
    <a:srgbClr val="66FFFF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660"/>
  </p:normalViewPr>
  <p:slideViewPr>
    <p:cSldViewPr snapToGrid="0">
      <p:cViewPr varScale="1">
        <p:scale>
          <a:sx n="69" d="100"/>
          <a:sy n="69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8620D-1DDD-4AD8-91D3-3A11104A7288}" type="datetimeFigureOut">
              <a:rPr lang="en-US" smtClean="0"/>
              <a:t>6/12/2020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2D85E-C952-4C74-9A19-0F956C6C2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5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8620D-1DDD-4AD8-91D3-3A11104A7288}" type="datetimeFigureOut">
              <a:rPr lang="en-US" smtClean="0"/>
              <a:t>6/12/2020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2D85E-C952-4C74-9A19-0F956C6C2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366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8620D-1DDD-4AD8-91D3-3A11104A7288}" type="datetimeFigureOut">
              <a:rPr lang="en-US" smtClean="0"/>
              <a:t>6/12/2020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2D85E-C952-4C74-9A19-0F956C6C2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866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8620D-1DDD-4AD8-91D3-3A11104A7288}" type="datetimeFigureOut">
              <a:rPr lang="en-US" smtClean="0"/>
              <a:t>6/12/2020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2D85E-C952-4C74-9A19-0F956C6C2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69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8620D-1DDD-4AD8-91D3-3A11104A7288}" type="datetimeFigureOut">
              <a:rPr lang="en-US" smtClean="0"/>
              <a:t>6/12/2020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2D85E-C952-4C74-9A19-0F956C6C2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33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8620D-1DDD-4AD8-91D3-3A11104A7288}" type="datetimeFigureOut">
              <a:rPr lang="en-US" smtClean="0"/>
              <a:t>6/12/2020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2D85E-C952-4C74-9A19-0F956C6C2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326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8620D-1DDD-4AD8-91D3-3A11104A7288}" type="datetimeFigureOut">
              <a:rPr lang="en-US" smtClean="0"/>
              <a:t>6/12/2020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2D85E-C952-4C74-9A19-0F956C6C2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508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8620D-1DDD-4AD8-91D3-3A11104A7288}" type="datetimeFigureOut">
              <a:rPr lang="en-US" smtClean="0"/>
              <a:t>6/12/2020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2D85E-C952-4C74-9A19-0F956C6C2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259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8620D-1DDD-4AD8-91D3-3A11104A7288}" type="datetimeFigureOut">
              <a:rPr lang="en-US" smtClean="0"/>
              <a:t>6/12/2020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2D85E-C952-4C74-9A19-0F956C6C2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589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8620D-1DDD-4AD8-91D3-3A11104A7288}" type="datetimeFigureOut">
              <a:rPr lang="en-US" smtClean="0"/>
              <a:t>6/12/2020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2D85E-C952-4C74-9A19-0F956C6C2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802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8620D-1DDD-4AD8-91D3-3A11104A7288}" type="datetimeFigureOut">
              <a:rPr lang="en-US" smtClean="0"/>
              <a:t>6/12/2020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2D85E-C952-4C74-9A19-0F956C6C2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66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38620D-1DDD-4AD8-91D3-3A11104A7288}" type="datetimeFigureOut">
              <a:rPr lang="en-US" smtClean="0"/>
              <a:t>6/12/2020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12D85E-C952-4C74-9A19-0F956C6C23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264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iEGiT9zXAc" TargetMode="Externa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wmf"/><Relationship Id="rId4" Type="http://schemas.openxmlformats.org/officeDocument/2006/relationships/oleObject" Target="https://www.youtube.com/watch?v=oiEGiT9zXAc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50278" y="1909764"/>
            <a:ext cx="6048451" cy="31547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99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199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362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822005" y="228600"/>
            <a:ext cx="6629400" cy="762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24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ea typeface="+mj-ea"/>
                <a:cs typeface="NikoshBAN" pitchFamily="2" charset="0"/>
              </a:rPr>
              <a:t>অঙ্কুরোদগমের</a:t>
            </a:r>
            <a:r>
              <a:rPr lang="bn-BD" sz="24000" b="1" dirty="0" smtClean="0">
                <a:ln>
                  <a:solidFill>
                    <a:srgbClr val="FF0000"/>
                  </a:solidFill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bn-BD" sz="24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ea typeface="+mj-ea"/>
                <a:cs typeface="NikoshBAN" pitchFamily="2" charset="0"/>
              </a:rPr>
              <a:t>শ্রেণীবিন্যাস</a:t>
            </a:r>
            <a:r>
              <a:rPr kumimoji="0" lang="bn-BD" sz="19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/>
            </a:r>
            <a:br>
              <a:rPr kumimoji="0" lang="bn-BD" sz="19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</a:br>
            <a:r>
              <a:rPr kumimoji="0" lang="bn-BD" sz="4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/>
            </a:r>
            <a:br>
              <a:rPr kumimoji="0" lang="bn-BD" sz="4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</a:b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pic>
        <p:nvPicPr>
          <p:cNvPr id="6" name="Picture 2" descr="C:\Documents and Settings\BIPLOB DAS\Desktop\100_0075x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82289" y="2917017"/>
            <a:ext cx="2735943" cy="31242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pic>
        <p:nvPicPr>
          <p:cNvPr id="7" name="Picture 3" descr="C:\Documents and Settings\BIPLOB DAS\Desktop\Germination Picture\uvs110901-004.jpg"/>
          <p:cNvPicPr>
            <a:picLocks noChangeAspect="1" noChangeArrowheads="1"/>
          </p:cNvPicPr>
          <p:nvPr/>
        </p:nvPicPr>
        <p:blipFill>
          <a:blip r:embed="rId3"/>
          <a:srcRect l="10625" r="14375" b="5000"/>
          <a:stretch>
            <a:fillRect/>
          </a:stretch>
        </p:blipFill>
        <p:spPr bwMode="auto">
          <a:xfrm>
            <a:off x="981480" y="2888881"/>
            <a:ext cx="2819400" cy="31242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pic>
        <p:nvPicPr>
          <p:cNvPr id="8" name="Picture 4" descr="C:\Documents and Settings\BIPLOB DAS\Desktop\Germination Picture\uvs110901-010.jpg"/>
          <p:cNvPicPr>
            <a:picLocks noChangeAspect="1" noChangeArrowheads="1"/>
          </p:cNvPicPr>
          <p:nvPr/>
        </p:nvPicPr>
        <p:blipFill>
          <a:blip r:embed="rId4"/>
          <a:srcRect l="41563" t="27500" r="33124" b="30000"/>
          <a:stretch>
            <a:fillRect/>
          </a:stretch>
        </p:blipFill>
        <p:spPr bwMode="auto">
          <a:xfrm>
            <a:off x="4817274" y="2903882"/>
            <a:ext cx="2819400" cy="31242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grpSp>
        <p:nvGrpSpPr>
          <p:cNvPr id="14" name="Group 13"/>
          <p:cNvGrpSpPr/>
          <p:nvPr/>
        </p:nvGrpSpPr>
        <p:grpSpPr>
          <a:xfrm>
            <a:off x="878905" y="899160"/>
            <a:ext cx="10515600" cy="1525385"/>
            <a:chOff x="923932" y="1304853"/>
            <a:chExt cx="10515600" cy="1666950"/>
          </a:xfrm>
          <a:solidFill>
            <a:srgbClr val="002060"/>
          </a:solidFill>
        </p:grpSpPr>
        <p:sp>
          <p:nvSpPr>
            <p:cNvPr id="3" name="Right Arrow 2"/>
            <p:cNvSpPr/>
            <p:nvPr/>
          </p:nvSpPr>
          <p:spPr>
            <a:xfrm rot="5400000" flipV="1">
              <a:off x="5896403" y="1387114"/>
              <a:ext cx="685802" cy="521279"/>
            </a:xfrm>
            <a:prstGeom prst="right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Minus 3"/>
            <p:cNvSpPr/>
            <p:nvPr/>
          </p:nvSpPr>
          <p:spPr>
            <a:xfrm>
              <a:off x="923932" y="1537138"/>
              <a:ext cx="10515600" cy="1103587"/>
            </a:xfrm>
            <a:prstGeom prst="mathMin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5" name="Right Arrow 4"/>
            <p:cNvSpPr/>
            <p:nvPr/>
          </p:nvSpPr>
          <p:spPr>
            <a:xfrm rot="5400000" flipV="1">
              <a:off x="5874977" y="2330162"/>
              <a:ext cx="762002" cy="521279"/>
            </a:xfrm>
            <a:prstGeom prst="right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ight Arrow 8"/>
            <p:cNvSpPr/>
            <p:nvPr/>
          </p:nvSpPr>
          <p:spPr>
            <a:xfrm rot="5400000" flipV="1">
              <a:off x="2070396" y="2330160"/>
              <a:ext cx="762001" cy="521279"/>
            </a:xfrm>
            <a:prstGeom prst="right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ight Arrow 9"/>
            <p:cNvSpPr/>
            <p:nvPr/>
          </p:nvSpPr>
          <p:spPr>
            <a:xfrm rot="5400000" flipV="1">
              <a:off x="9533235" y="2330160"/>
              <a:ext cx="762001" cy="521279"/>
            </a:xfrm>
            <a:prstGeom prst="right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833225" y="2265213"/>
            <a:ext cx="297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মৃৎগত</a:t>
            </a:r>
            <a:r>
              <a:rPr lang="bn-BD" sz="36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অঙ্কুরোদগম</a:t>
            </a:r>
            <a:endParaRPr lang="en-US" sz="36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03445" y="2265213"/>
            <a:ext cx="34898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মৃৎভেদী অঙ্কুরোদগম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25029" y="2279065"/>
            <a:ext cx="34323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জরায়ুজ</a:t>
            </a:r>
            <a:r>
              <a:rPr lang="bn-BD" sz="4000" b="1" dirty="0" smtClean="0">
                <a:solidFill>
                  <a:srgbClr val="3333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অঙ্কুরোদগম</a:t>
            </a:r>
            <a:endParaRPr lang="en-US" sz="4000" b="1" dirty="0">
              <a:solidFill>
                <a:srgbClr val="3333CC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7035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526" y="-33502"/>
            <a:ext cx="4876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bn-BD" sz="4400" b="1" dirty="0" smtClean="0">
                <a:latin typeface="NikoshLightBAN" pitchFamily="2" charset="0"/>
                <a:cs typeface="NikoshLightBAN" pitchFamily="2" charset="0"/>
              </a:rPr>
              <a:t>মৃৎগত অঙ্কুরোদগম</a:t>
            </a:r>
          </a:p>
        </p:txBody>
      </p:sp>
      <p:pic>
        <p:nvPicPr>
          <p:cNvPr id="5" name="Picture 3" descr="C:\Documents and Settings\BIPLOB DAS\Desktop\Germination Picture\uvs110901-003.jpg"/>
          <p:cNvPicPr>
            <a:picLocks noChangeAspect="1" noChangeArrowheads="1"/>
          </p:cNvPicPr>
          <p:nvPr/>
        </p:nvPicPr>
        <p:blipFill>
          <a:blip r:embed="rId2"/>
          <a:srcRect l="43750" t="2778" r="2083" b="16667"/>
          <a:stretch>
            <a:fillRect/>
          </a:stretch>
        </p:blipFill>
        <p:spPr bwMode="auto">
          <a:xfrm>
            <a:off x="549885" y="753850"/>
            <a:ext cx="1676400" cy="186983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grpSp>
        <p:nvGrpSpPr>
          <p:cNvPr id="8" name="Group 7"/>
          <p:cNvGrpSpPr/>
          <p:nvPr/>
        </p:nvGrpSpPr>
        <p:grpSpPr>
          <a:xfrm>
            <a:off x="1968456" y="2041632"/>
            <a:ext cx="3220232" cy="2037161"/>
            <a:chOff x="2466669" y="3124200"/>
            <a:chExt cx="4318319" cy="2438400"/>
          </a:xfrm>
        </p:grpSpPr>
        <p:pic>
          <p:nvPicPr>
            <p:cNvPr id="4" name="Picture 3" descr="C:\Documents and Settings\BIPLOB DAS\Desktop\Germination Picture\uvs110901-003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533788" y="3124200"/>
              <a:ext cx="3251200" cy="2438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</p:pic>
        <p:sp>
          <p:nvSpPr>
            <p:cNvPr id="6" name="Curved Right Arrow 5"/>
            <p:cNvSpPr/>
            <p:nvPr/>
          </p:nvSpPr>
          <p:spPr>
            <a:xfrm rot="19307353">
              <a:off x="2466669" y="3664333"/>
              <a:ext cx="1039758" cy="1680526"/>
            </a:xfrm>
            <a:prstGeom prst="curved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693374" y="2623681"/>
            <a:ext cx="3366106" cy="2531493"/>
            <a:chOff x="5675397" y="3671777"/>
            <a:chExt cx="4792591" cy="3110023"/>
          </a:xfrm>
        </p:grpSpPr>
        <p:pic>
          <p:nvPicPr>
            <p:cNvPr id="3" name="Picture 2" descr="C:\Documents and Settings\BIPLOB DAS\Desktop\Germination Picture\uvs110901-004.jpg"/>
            <p:cNvPicPr>
              <a:picLocks noChangeAspect="1" noChangeArrowheads="1"/>
            </p:cNvPicPr>
            <p:nvPr/>
          </p:nvPicPr>
          <p:blipFill>
            <a:blip r:embed="rId3"/>
            <a:srcRect l="9375" r="10000" b="2500"/>
            <a:stretch>
              <a:fillRect/>
            </a:stretch>
          </p:blipFill>
          <p:spPr bwMode="auto">
            <a:xfrm>
              <a:off x="7038988" y="3671777"/>
              <a:ext cx="3429000" cy="3110023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</p:pic>
        <p:sp>
          <p:nvSpPr>
            <p:cNvPr id="7" name="Curved Right Arrow 6"/>
            <p:cNvSpPr/>
            <p:nvPr/>
          </p:nvSpPr>
          <p:spPr>
            <a:xfrm rot="18530238">
              <a:off x="5995781" y="5273225"/>
              <a:ext cx="1039758" cy="1680526"/>
            </a:xfrm>
            <a:prstGeom prst="curvedRightArrow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669541" y="4857452"/>
            <a:ext cx="11043775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যখন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ভ্রুণকান্ড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মাটি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ভেদ</a:t>
            </a:r>
            <a:endParaRPr lang="en-US" sz="40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উপরে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আসে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কিন্তু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বীজপত্রটি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মাটির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ভিতর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তখন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মৃৎগত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অঙ্কুরোদগম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যেমন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-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ছোলা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ধান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ইত্যাদি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।  </a:t>
            </a:r>
          </a:p>
        </p:txBody>
      </p:sp>
    </p:spTree>
    <p:extLst>
      <p:ext uri="{BB962C8B-B14F-4D97-AF65-F5344CB8AC3E}">
        <p14:creationId xmlns:p14="http://schemas.microsoft.com/office/powerpoint/2010/main" val="1572311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Documents and Settings\BIPLOB DAS\Desktop\uvs110901-010.jpg"/>
          <p:cNvPicPr>
            <a:picLocks noChangeAspect="1" noChangeArrowheads="1"/>
          </p:cNvPicPr>
          <p:nvPr/>
        </p:nvPicPr>
        <p:blipFill>
          <a:blip r:embed="rId2"/>
          <a:srcRect l="6562" t="48594" r="78673" b="17500"/>
          <a:stretch>
            <a:fillRect/>
          </a:stretch>
        </p:blipFill>
        <p:spPr bwMode="auto">
          <a:xfrm>
            <a:off x="369148" y="2848098"/>
            <a:ext cx="1371600" cy="241691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grpSp>
        <p:nvGrpSpPr>
          <p:cNvPr id="10" name="Group 9"/>
          <p:cNvGrpSpPr/>
          <p:nvPr/>
        </p:nvGrpSpPr>
        <p:grpSpPr>
          <a:xfrm>
            <a:off x="1654839" y="2113080"/>
            <a:ext cx="2601341" cy="2586059"/>
            <a:chOff x="2637631" y="3380936"/>
            <a:chExt cx="2806566" cy="2612571"/>
          </a:xfrm>
        </p:grpSpPr>
        <p:pic>
          <p:nvPicPr>
            <p:cNvPr id="3" name="Picture 2" descr="C:\Documents and Settings\BIPLOB DAS\Desktop\uvs110901-010.jpg"/>
            <p:cNvPicPr>
              <a:picLocks noChangeAspect="1" noChangeArrowheads="1"/>
            </p:cNvPicPr>
            <p:nvPr/>
          </p:nvPicPr>
          <p:blipFill>
            <a:blip r:embed="rId2"/>
            <a:srcRect l="23395" t="37500" r="57812" b="17500"/>
            <a:stretch>
              <a:fillRect/>
            </a:stretch>
          </p:blipFill>
          <p:spPr bwMode="auto">
            <a:xfrm>
              <a:off x="3920197" y="3380936"/>
              <a:ext cx="1524000" cy="2612571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</p:pic>
        <p:sp>
          <p:nvSpPr>
            <p:cNvPr id="6" name="Right Arrow 5"/>
            <p:cNvSpPr/>
            <p:nvPr/>
          </p:nvSpPr>
          <p:spPr>
            <a:xfrm rot="19887112">
              <a:off x="2637631" y="5118592"/>
              <a:ext cx="1323745" cy="381000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233040" y="1309480"/>
            <a:ext cx="2842313" cy="3077236"/>
            <a:chOff x="5003404" y="1704536"/>
            <a:chExt cx="2802993" cy="3810000"/>
          </a:xfrm>
        </p:grpSpPr>
        <p:pic>
          <p:nvPicPr>
            <p:cNvPr id="4" name="Picture 2" descr="C:\Documents and Settings\BIPLOB DAS\Desktop\uvs110901-010.jpg"/>
            <p:cNvPicPr>
              <a:picLocks noChangeAspect="1" noChangeArrowheads="1"/>
            </p:cNvPicPr>
            <p:nvPr/>
          </p:nvPicPr>
          <p:blipFill>
            <a:blip r:embed="rId2"/>
            <a:srcRect l="47187" t="27500" r="35938" b="10000"/>
            <a:stretch>
              <a:fillRect/>
            </a:stretch>
          </p:blipFill>
          <p:spPr bwMode="auto">
            <a:xfrm>
              <a:off x="6206197" y="1704536"/>
              <a:ext cx="1600200" cy="38100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</p:pic>
        <p:sp>
          <p:nvSpPr>
            <p:cNvPr id="7" name="Right Arrow 6"/>
            <p:cNvSpPr/>
            <p:nvPr/>
          </p:nvSpPr>
          <p:spPr>
            <a:xfrm rot="20101924">
              <a:off x="5003404" y="3889980"/>
              <a:ext cx="1258827" cy="490858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087736" y="175563"/>
            <a:ext cx="3222206" cy="3916342"/>
            <a:chOff x="7171263" y="155136"/>
            <a:chExt cx="3647039" cy="4749800"/>
          </a:xfrm>
        </p:grpSpPr>
        <p:pic>
          <p:nvPicPr>
            <p:cNvPr id="5" name="Picture 2" descr="C:\Documents and Settings\BIPLOB DAS\Desktop\uvs110901-010.jpg"/>
            <p:cNvPicPr>
              <a:picLocks noChangeAspect="1" noChangeArrowheads="1"/>
            </p:cNvPicPr>
            <p:nvPr/>
          </p:nvPicPr>
          <p:blipFill>
            <a:blip r:embed="rId2"/>
            <a:srcRect l="65000" t="2500" r="1250" b="2500"/>
            <a:stretch>
              <a:fillRect/>
            </a:stretch>
          </p:blipFill>
          <p:spPr bwMode="auto">
            <a:xfrm>
              <a:off x="8568397" y="155136"/>
              <a:ext cx="2249905" cy="47498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</p:pic>
        <p:sp>
          <p:nvSpPr>
            <p:cNvPr id="8" name="Right Arrow 7"/>
            <p:cNvSpPr/>
            <p:nvPr/>
          </p:nvSpPr>
          <p:spPr>
            <a:xfrm rot="19887112">
              <a:off x="7171263" y="2845896"/>
              <a:ext cx="1439557" cy="455291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292479" y="175563"/>
            <a:ext cx="472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bn-BD" sz="4400" b="1" dirty="0" smtClean="0">
                <a:latin typeface="NikoshLightBAN" pitchFamily="2" charset="0"/>
                <a:cs typeface="NikoshLightBAN" pitchFamily="2" charset="0"/>
              </a:rPr>
              <a:t>মৃৎভেদী অঙ্কুরোদগম</a:t>
            </a:r>
            <a:r>
              <a:rPr lang="bn-IN" sz="4400" b="1" dirty="0" smtClean="0">
                <a:latin typeface="NikoshLightBAN" pitchFamily="2" charset="0"/>
                <a:cs typeface="NikoshLightBAN" pitchFamily="2" charset="0"/>
              </a:rPr>
              <a:t>ঃ</a:t>
            </a:r>
            <a:endParaRPr lang="bn-BD" sz="4400" b="1" dirty="0" smtClean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4908" y="5386314"/>
            <a:ext cx="110803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কখনো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বীজপত্রসহ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ভ্রুনমুকুল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মাটি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ভেদ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উপরে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উঠে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আসে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তখন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তাকে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মৎভেদী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dirty="0" smtClean="0">
                <a:ln w="0"/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অঙ্কুরোদগম</a:t>
            </a:r>
            <a:r>
              <a:rPr lang="en-US" sz="4000" dirty="0" smtClean="0">
                <a:ln w="0"/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0"/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বলে</a:t>
            </a:r>
            <a:r>
              <a:rPr lang="bn-IN" sz="4000" dirty="0" smtClean="0">
                <a:ln w="0"/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  <a:r>
              <a:rPr lang="en-US" sz="4000" dirty="0" err="1" smtClean="0">
                <a:ln w="0"/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যেমন</a:t>
            </a:r>
            <a:r>
              <a:rPr lang="en-US" sz="4000" dirty="0" smtClean="0">
                <a:ln w="0"/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- </a:t>
            </a:r>
            <a:r>
              <a:rPr lang="en-US" sz="4000" dirty="0" err="1" smtClean="0">
                <a:ln w="0"/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কুমড়া</a:t>
            </a:r>
            <a:r>
              <a:rPr lang="en-US" sz="4000" dirty="0" smtClean="0">
                <a:ln w="0"/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sz="4000" dirty="0" err="1" smtClean="0">
                <a:ln w="0"/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রেড়ী</a:t>
            </a:r>
            <a:r>
              <a:rPr lang="en-US" sz="4000" dirty="0" smtClean="0">
                <a:ln w="0"/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sz="4000" dirty="0" err="1" smtClean="0">
                <a:ln w="0"/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তেঁতুল</a:t>
            </a:r>
            <a:r>
              <a:rPr lang="en-US" sz="4000" dirty="0" smtClean="0">
                <a:ln w="0"/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 w="0"/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ইত্যাদি</a:t>
            </a:r>
            <a:r>
              <a:rPr lang="en-US" sz="4000" dirty="0">
                <a:ln w="0"/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 </a:t>
            </a:r>
          </a:p>
        </p:txBody>
      </p:sp>
    </p:spTree>
    <p:extLst>
      <p:ext uri="{BB962C8B-B14F-4D97-AF65-F5344CB8AC3E}">
        <p14:creationId xmlns:p14="http://schemas.microsoft.com/office/powerpoint/2010/main" val="1481763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972908" y="1491457"/>
            <a:ext cx="10429383" cy="75304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>
            <a:normAutofit fontScale="92500" lnSpcReduction="10000"/>
          </a:bodyPr>
          <a:lstStyle/>
          <a:p>
            <a:pPr lvl="0">
              <a:spcBef>
                <a:spcPct val="0"/>
              </a:spcBef>
              <a:defRPr/>
            </a:pPr>
            <a:r>
              <a:rPr lang="bn-IN" sz="4800" b="1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NikoshBAN" pitchFamily="2" charset="0"/>
                <a:ea typeface="+mj-ea"/>
                <a:cs typeface="NikoshBAN" pitchFamily="2" charset="0"/>
              </a:rPr>
              <a:t>১। </a:t>
            </a:r>
            <a:r>
              <a:rPr lang="bn-IN" sz="4800" b="1" dirty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NikoshBAN" pitchFamily="2" charset="0"/>
                <a:ea typeface="+mj-ea"/>
                <a:cs typeface="NikoshBAN" pitchFamily="2" charset="0"/>
              </a:rPr>
              <a:t>মৃৎগত ও মৃৎভেদী অঙ্কুরোদগম এর মধ্যে পার্থক্য </a:t>
            </a:r>
            <a:r>
              <a:rPr lang="en-US" sz="4800" b="1" dirty="0" err="1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NikoshBAN" pitchFamily="2" charset="0"/>
                <a:ea typeface="+mj-ea"/>
                <a:cs typeface="NikoshBAN" pitchFamily="2" charset="0"/>
              </a:rPr>
              <a:t>লিখো</a:t>
            </a:r>
            <a:r>
              <a:rPr lang="bn-BD" sz="4800" b="1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lang="en-US" sz="4800" b="1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NikoshBAN" pitchFamily="2" charset="0"/>
                <a:ea typeface="+mj-ea"/>
                <a:cs typeface="NikoshBAN" pitchFamily="2" charset="0"/>
              </a:rPr>
              <a:t>।</a:t>
            </a:r>
            <a:endParaRPr lang="bn-IN" sz="4800" b="1" dirty="0" smtClean="0">
              <a:ln>
                <a:solidFill>
                  <a:schemeClr val="bg1"/>
                </a:solidFill>
              </a:ln>
              <a:solidFill>
                <a:srgbClr val="002060"/>
              </a:solidFill>
              <a:latin typeface="NikoshBAN" pitchFamily="2" charset="0"/>
              <a:ea typeface="+mj-ea"/>
              <a:cs typeface="NikoshBAN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solidFill>
                  <a:schemeClr val="bg1"/>
                </a:solidFill>
              </a:ln>
              <a:solidFill>
                <a:srgbClr val="002060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2908" y="568127"/>
            <a:ext cx="4416509" cy="92333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wrap="square" rtlCol="0">
            <a:spAutoFit/>
          </a:bodyPr>
          <a:lstStyle/>
          <a:p>
            <a:pPr marL="857250" indent="-857250">
              <a:buFont typeface="Wingdings" panose="05000000000000000000" pitchFamily="2" charset="2"/>
              <a:buChar char="q"/>
            </a:pPr>
            <a:r>
              <a:rPr lang="bn-IN" sz="5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জোড়ায়</a:t>
            </a:r>
            <a:r>
              <a:rPr lang="bn-BD" sz="5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কাজ</a:t>
            </a:r>
            <a:endParaRPr lang="en-US" sz="5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64582" y="845127"/>
            <a:ext cx="25731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সময়ঃ ০৫ মিনিট</a:t>
            </a:r>
            <a:endParaRPr lang="en-US" sz="3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2908" y="2459949"/>
            <a:ext cx="30941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উত্তর মিলিয়ে নেই-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762664"/>
              </p:ext>
            </p:extLst>
          </p:nvPr>
        </p:nvGraphicFramePr>
        <p:xfrm>
          <a:off x="1249520" y="3427073"/>
          <a:ext cx="10113820" cy="3016996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5056910">
                  <a:extLst>
                    <a:ext uri="{9D8B030D-6E8A-4147-A177-3AD203B41FA5}">
                      <a16:colId xmlns:a16="http://schemas.microsoft.com/office/drawing/2014/main" xmlns="" val="3776102112"/>
                    </a:ext>
                  </a:extLst>
                </a:gridCol>
                <a:gridCol w="5056910">
                  <a:extLst>
                    <a:ext uri="{9D8B030D-6E8A-4147-A177-3AD203B41FA5}">
                      <a16:colId xmlns:a16="http://schemas.microsoft.com/office/drawing/2014/main" xmlns="" val="306483940"/>
                    </a:ext>
                  </a:extLst>
                </a:gridCol>
              </a:tblGrid>
              <a:tr h="523607">
                <a:tc>
                  <a:txBody>
                    <a:bodyPr/>
                    <a:lstStyle/>
                    <a:p>
                      <a:r>
                        <a:rPr lang="bn-IN" sz="3200" dirty="0" smtClean="0">
                          <a:latin typeface="NikoshBAN" pitchFamily="2" charset="0"/>
                          <a:cs typeface="NikoshBAN" pitchFamily="2" charset="0"/>
                        </a:rPr>
                        <a:t>মৃৎগত অঙ্কুরোদগম </a:t>
                      </a:r>
                      <a:endParaRPr lang="en-US" sz="32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sz="3200" dirty="0" smtClean="0">
                          <a:latin typeface="NikoshBAN" pitchFamily="2" charset="0"/>
                          <a:cs typeface="NikoshBAN" pitchFamily="2" charset="0"/>
                        </a:rPr>
                        <a:t>মৃৎভেদী অঙ্কুরোদগম </a:t>
                      </a:r>
                      <a:endParaRPr lang="en-US" sz="32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16252040"/>
                  </a:ext>
                </a:extLst>
              </a:tr>
              <a:tr h="1405470">
                <a:tc>
                  <a:txBody>
                    <a:bodyPr/>
                    <a:lstStyle/>
                    <a:p>
                      <a:r>
                        <a:rPr lang="bn-IN" sz="32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১। ভ্রুণকান্ড মাটি ভেদ</a:t>
                      </a:r>
                    </a:p>
                    <a:p>
                      <a:r>
                        <a:rPr lang="bn-IN" sz="32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করে উপরে আসে কিন্তু বীজপত্রটি মাটির ভিতর থেকে ।</a:t>
                      </a:r>
                      <a:endParaRPr lang="en-US" sz="32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sz="32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১। বীজপত্রসহ ভ্রুনমুকুল মাটি ভেদ করে উপরে উঠে আসে ।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8188805"/>
                  </a:ext>
                </a:extLst>
              </a:tr>
              <a:tr h="8833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32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২। ছোলা, ধান।</a:t>
                      </a:r>
                      <a:endParaRPr lang="en-US" sz="3200" dirty="0" smtClean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32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২। </a:t>
                      </a:r>
                      <a:r>
                        <a:rPr lang="as-IN" sz="32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কুমড়া, রেড়ী, তেঁতুল ।</a:t>
                      </a:r>
                      <a:endParaRPr lang="en-US" sz="6000" dirty="0" smtClean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613918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670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781800" y="0"/>
            <a:ext cx="5410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bn-BD" sz="4400" b="1" dirty="0" smtClean="0">
                <a:latin typeface="NikoshLightBAN" pitchFamily="2" charset="0"/>
                <a:cs typeface="NikoshLightBAN" pitchFamily="2" charset="0"/>
              </a:rPr>
              <a:t>জরায়ুজ অঙ্কুরোদগম</a:t>
            </a:r>
          </a:p>
        </p:txBody>
      </p:sp>
      <p:pic>
        <p:nvPicPr>
          <p:cNvPr id="3" name="Picture 3" descr="C:\Documents and Settings\BIPLOB DAS\Desktop\100_0075xx.jpg"/>
          <p:cNvPicPr>
            <a:picLocks noChangeAspect="1" noChangeArrowheads="1"/>
          </p:cNvPicPr>
          <p:nvPr/>
        </p:nvPicPr>
        <p:blipFill rotWithShape="1">
          <a:blip r:embed="rId2"/>
          <a:srcRect l="-2" r="55729"/>
          <a:stretch/>
        </p:blipFill>
        <p:spPr bwMode="auto">
          <a:xfrm>
            <a:off x="231858" y="331285"/>
            <a:ext cx="1146439" cy="326637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pic>
        <p:nvPicPr>
          <p:cNvPr id="4" name="Picture 4" descr="C:\Documents and Settings\BIPLOB DAS\Desktop\Mangroves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78179" y="1676761"/>
            <a:ext cx="4038600" cy="302812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pic>
        <p:nvPicPr>
          <p:cNvPr id="5" name="Picture 3" descr="C:\Documents and Settings\BIPLOB DAS\Desktop\100_0075xx.jpg"/>
          <p:cNvPicPr>
            <a:picLocks noChangeAspect="1" noChangeArrowheads="1"/>
          </p:cNvPicPr>
          <p:nvPr/>
        </p:nvPicPr>
        <p:blipFill>
          <a:blip r:embed="rId2"/>
          <a:srcRect l="40764" r="18471" b="6493"/>
          <a:stretch>
            <a:fillRect/>
          </a:stretch>
        </p:blipFill>
        <p:spPr bwMode="auto">
          <a:xfrm>
            <a:off x="2718638" y="954655"/>
            <a:ext cx="1219200" cy="329829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sp>
        <p:nvSpPr>
          <p:cNvPr id="6" name="Right Arrow 5"/>
          <p:cNvSpPr/>
          <p:nvPr/>
        </p:nvSpPr>
        <p:spPr>
          <a:xfrm rot="1772232">
            <a:off x="1239446" y="1696560"/>
            <a:ext cx="1824014" cy="48944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 rot="1742706">
            <a:off x="3814972" y="2709464"/>
            <a:ext cx="1519175" cy="49927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81888" y="5200424"/>
            <a:ext cx="112637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লোনা মাটির অধিকাংশ উদ্ভিদে যে বিশেষ </a:t>
            </a:r>
            <a:r>
              <a:rPr lang="bn-BD" sz="4000" dirty="0">
                <a:ln w="0"/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অঙ্কুরোদগম </a:t>
            </a:r>
            <a:r>
              <a:rPr lang="bn-IN" sz="4000" dirty="0" smtClean="0">
                <a:ln w="0"/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দেখা যায় তাকে </a:t>
            </a:r>
          </a:p>
          <a:p>
            <a:r>
              <a:rPr lang="bn-IN" sz="4000" dirty="0" smtClean="0">
                <a:ln w="0"/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জরায়ুজ </a:t>
            </a:r>
            <a:r>
              <a:rPr lang="bn-BD" sz="4000" dirty="0" smtClean="0">
                <a:ln w="0"/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অঙ্কুরোদগম </a:t>
            </a:r>
            <a:r>
              <a:rPr lang="en-US" sz="4000" dirty="0" err="1" smtClean="0">
                <a:ln w="0"/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বলে</a:t>
            </a:r>
            <a:r>
              <a:rPr lang="bn-IN" sz="4000" dirty="0" smtClean="0">
                <a:ln w="0"/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r>
              <a:rPr lang="en-US" sz="4000" dirty="0" smtClean="0">
                <a:ln w="0"/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0"/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যেমন</a:t>
            </a:r>
            <a:r>
              <a:rPr lang="en-US" sz="4000" dirty="0" smtClean="0">
                <a:ln w="0"/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-</a:t>
            </a:r>
            <a:r>
              <a:rPr lang="bn-IN" sz="4000" dirty="0" smtClean="0">
                <a:ln w="0"/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গ</a:t>
            </a:r>
            <a:r>
              <a:rPr lang="en-US" sz="4000" dirty="0" err="1" smtClean="0">
                <a:ln w="0"/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ড়া</a:t>
            </a:r>
            <a:r>
              <a:rPr lang="bn-IN" sz="4000" dirty="0" smtClean="0">
                <a:ln w="0"/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</a:t>
            </a:r>
            <a:r>
              <a:rPr lang="en-US" sz="4000" dirty="0" smtClean="0">
                <a:ln w="0"/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,</a:t>
            </a:r>
            <a:r>
              <a:rPr lang="bn-IN" sz="4000" dirty="0" smtClean="0">
                <a:ln w="0"/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কেউড়া</a:t>
            </a:r>
            <a:r>
              <a:rPr lang="en-US" sz="4000" dirty="0" smtClean="0">
                <a:ln w="0"/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bn-IN" sz="4000" dirty="0" smtClean="0">
                <a:ln w="0"/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কাকড়</a:t>
            </a:r>
            <a:r>
              <a:rPr lang="en-US" sz="4000" dirty="0" smtClean="0">
                <a:ln w="0"/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n w="0"/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ইত্যাদি</a:t>
            </a:r>
            <a:r>
              <a:rPr lang="en-US" sz="4000" dirty="0">
                <a:ln w="0"/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 </a:t>
            </a:r>
          </a:p>
        </p:txBody>
      </p:sp>
    </p:spTree>
    <p:extLst>
      <p:ext uri="{BB962C8B-B14F-4D97-AF65-F5344CB8AC3E}">
        <p14:creationId xmlns:p14="http://schemas.microsoft.com/office/powerpoint/2010/main" val="2831801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882203" y="2871009"/>
            <a:ext cx="9921785" cy="230590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>
            <a:normAutofit fontScale="90000" lnSpcReduction="10000"/>
          </a:bodyPr>
          <a:lstStyle/>
          <a:p>
            <a:pPr lvl="0" algn="just">
              <a:spcBef>
                <a:spcPct val="0"/>
              </a:spcBef>
              <a:defRPr/>
            </a:pPr>
            <a:r>
              <a:rPr lang="en-US" sz="4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1।	</a:t>
            </a:r>
            <a:r>
              <a:rPr lang="bn-IN" sz="4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দলে বিভক্ত হয়ে, </a:t>
            </a:r>
            <a:r>
              <a:rPr lang="bn-BD" sz="4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অঙ্কুরোদগম এর শ্রে</a:t>
            </a:r>
            <a:r>
              <a:rPr lang="en-US" sz="44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ণি</a:t>
            </a:r>
            <a:r>
              <a:rPr lang="bn-BD" sz="4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বিন্যাস</a:t>
            </a:r>
            <a:r>
              <a:rPr lang="en-US" sz="4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অনুসারে</a:t>
            </a:r>
            <a:r>
              <a:rPr lang="en-US" sz="4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          	</a:t>
            </a:r>
            <a:r>
              <a:rPr lang="en-US" sz="44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ছকে</a:t>
            </a:r>
            <a:r>
              <a:rPr lang="en-US" sz="4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সাজিয়ে</a:t>
            </a:r>
            <a:r>
              <a:rPr lang="en-US" sz="4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4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  <a:p>
            <a:pPr lvl="0">
              <a:spcBef>
                <a:spcPct val="0"/>
              </a:spcBef>
              <a:defRPr/>
            </a:pPr>
            <a:r>
              <a:rPr lang="en-US" sz="4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	</a:t>
            </a:r>
            <a:r>
              <a:rPr lang="en-US" sz="44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সরিষা</a:t>
            </a:r>
            <a:r>
              <a:rPr lang="en-US" sz="4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sz="44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পিঁয়াজ</a:t>
            </a:r>
            <a:r>
              <a:rPr lang="en-US" sz="4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sz="44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নারিকেল</a:t>
            </a:r>
            <a:r>
              <a:rPr lang="en-US" sz="4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sz="44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সুন্দরী</a:t>
            </a:r>
            <a:r>
              <a:rPr lang="en-US" sz="4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sz="44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আম</a:t>
            </a:r>
            <a:r>
              <a:rPr lang="en-US" sz="4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sz="44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কাঁঠাল,</a:t>
            </a:r>
            <a:r>
              <a:rPr lang="en-US" sz="44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ea typeface="+mj-ea"/>
                <a:cs typeface="NikoshBAN" pitchFamily="2" charset="0"/>
              </a:rPr>
              <a:t>মটরশুটি</a:t>
            </a:r>
            <a:r>
              <a:rPr lang="en-US" sz="4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ea typeface="+mj-ea"/>
                <a:cs typeface="NikoshBAN" pitchFamily="2" charset="0"/>
              </a:rPr>
              <a:t>, 	</a:t>
            </a:r>
            <a:r>
              <a:rPr lang="en-US" sz="44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ea typeface="+mj-ea"/>
                <a:cs typeface="NikoshBAN" pitchFamily="2" charset="0"/>
              </a:rPr>
              <a:t>তেঁতুল</a:t>
            </a:r>
            <a:r>
              <a:rPr lang="en-US" sz="4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ea typeface="+mj-ea"/>
                <a:cs typeface="NikoshBAN" pitchFamily="2" charset="0"/>
              </a:rPr>
              <a:t>, </a:t>
            </a:r>
            <a:r>
              <a:rPr lang="en-US" sz="44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ea typeface="+mj-ea"/>
                <a:cs typeface="NikoshBAN" pitchFamily="2" charset="0"/>
              </a:rPr>
              <a:t>লাউ</a:t>
            </a:r>
            <a:r>
              <a:rPr lang="en-US" sz="4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ea typeface="+mj-ea"/>
                <a:cs typeface="NikoshBAN" pitchFamily="2" charset="0"/>
              </a:rPr>
              <a:t>।</a:t>
            </a:r>
            <a:endParaRPr kumimoji="0" lang="en-US" sz="4400" i="0" u="none" strike="noStrike" kern="120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58538" y="614294"/>
            <a:ext cx="4048311" cy="92333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rtlCol="0">
            <a:spAutoFit/>
          </a:bodyPr>
          <a:lstStyle/>
          <a:p>
            <a:pPr marL="857250" indent="-857250">
              <a:buFont typeface="Wingdings" panose="05000000000000000000" pitchFamily="2" charset="2"/>
              <a:buChar char="q"/>
            </a:pPr>
            <a:r>
              <a:rPr lang="en-US" sz="5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দলীয়কাজ</a:t>
            </a:r>
            <a:endParaRPr lang="en-US" sz="5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64582" y="845127"/>
            <a:ext cx="25394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সময়ঃ ১০ মিনিট</a:t>
            </a:r>
            <a:endParaRPr lang="en-US" sz="3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634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194517" y="413835"/>
            <a:ext cx="6324600" cy="76944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40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কোনটি </a:t>
            </a:r>
            <a:r>
              <a:rPr lang="bn-BD" sz="4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মৃৎভেদী</a:t>
            </a:r>
            <a:r>
              <a:rPr lang="bn-BD" sz="440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অঙ্কুরোদগম</a:t>
            </a:r>
            <a:r>
              <a:rPr lang="bn-IN" sz="440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540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7381063" y="4152067"/>
            <a:ext cx="3439551" cy="2474794"/>
            <a:chOff x="5029200" y="3953470"/>
            <a:chExt cx="3962400" cy="2675930"/>
          </a:xfrm>
        </p:grpSpPr>
        <p:pic>
          <p:nvPicPr>
            <p:cNvPr id="15" name="Picture 4" descr="C:\Documents and Settings\BIPLOB DAS\Desktop\Germination Picture\uvs110901-004.jpg"/>
            <p:cNvPicPr>
              <a:picLocks noChangeAspect="1" noChangeArrowheads="1"/>
            </p:cNvPicPr>
            <p:nvPr/>
          </p:nvPicPr>
          <p:blipFill>
            <a:blip r:embed="rId2"/>
            <a:srcRect l="9740" r="12338" b="1298"/>
            <a:stretch>
              <a:fillRect/>
            </a:stretch>
          </p:blipFill>
          <p:spPr bwMode="auto">
            <a:xfrm>
              <a:off x="5510212" y="4038600"/>
              <a:ext cx="3481388" cy="2590800"/>
            </a:xfrm>
            <a:prstGeom prst="rect">
              <a:avLst/>
            </a:prstGeom>
            <a:ln w="38100">
              <a:solidFill>
                <a:schemeClr val="tx1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grpSp>
          <p:nvGrpSpPr>
            <p:cNvPr id="16" name="Group 8"/>
            <p:cNvGrpSpPr/>
            <p:nvPr/>
          </p:nvGrpSpPr>
          <p:grpSpPr>
            <a:xfrm>
              <a:off x="5029200" y="3953470"/>
              <a:ext cx="838200" cy="923330"/>
              <a:chOff x="1219200" y="3276600"/>
              <a:chExt cx="838200" cy="923330"/>
            </a:xfrm>
          </p:grpSpPr>
          <p:sp>
            <p:nvSpPr>
              <p:cNvPr id="17" name="6-Point Star 16"/>
              <p:cNvSpPr/>
              <p:nvPr/>
            </p:nvSpPr>
            <p:spPr>
              <a:xfrm>
                <a:off x="1219200" y="3352800"/>
                <a:ext cx="838200" cy="838200"/>
              </a:xfrm>
              <a:prstGeom prst="star6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1371600" y="3276600"/>
                <a:ext cx="68580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400" b="1" dirty="0" smtClean="0">
                    <a:solidFill>
                      <a:schemeClr val="bg1"/>
                    </a:solidFill>
                    <a:latin typeface="NikoshBAN" pitchFamily="2" charset="0"/>
                    <a:cs typeface="NikoshBAN" pitchFamily="2" charset="0"/>
                  </a:rPr>
                  <a:t>3</a:t>
                </a:r>
                <a:endParaRPr lang="en-US" sz="5400" b="1" dirty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p:grpSp>
      </p:grpSp>
      <p:sp>
        <p:nvSpPr>
          <p:cNvPr id="19" name="Rectangle 18"/>
          <p:cNvSpPr/>
          <p:nvPr/>
        </p:nvSpPr>
        <p:spPr>
          <a:xfrm>
            <a:off x="559702" y="290723"/>
            <a:ext cx="3347280" cy="101566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wrap="square">
            <a:spAutoFit/>
          </a:bodyPr>
          <a:lstStyle/>
          <a:p>
            <a:r>
              <a:rPr lang="bn-IN" sz="60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	</a:t>
            </a:r>
            <a:r>
              <a:rPr lang="bn-BD" sz="54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</a:t>
            </a:r>
            <a:r>
              <a:rPr lang="bn-IN" sz="54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নঃ</a:t>
            </a:r>
            <a:endParaRPr lang="en-US" sz="60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1246909" y="4082665"/>
            <a:ext cx="3277021" cy="2588938"/>
            <a:chOff x="1246909" y="4082665"/>
            <a:chExt cx="3277021" cy="2588938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24205" y="4255548"/>
              <a:ext cx="3099725" cy="2416055"/>
            </a:xfrm>
            <a:prstGeom prst="rect">
              <a:avLst/>
            </a:prstGeom>
          </p:spPr>
        </p:pic>
        <p:sp>
          <p:nvSpPr>
            <p:cNvPr id="21" name="6-Point Star 20"/>
            <p:cNvSpPr/>
            <p:nvPr/>
          </p:nvSpPr>
          <p:spPr>
            <a:xfrm>
              <a:off x="1246909" y="4152067"/>
              <a:ext cx="706582" cy="842791"/>
            </a:xfrm>
            <a:prstGeom prst="star6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363818" y="4082665"/>
              <a:ext cx="62832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54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২</a:t>
              </a:r>
              <a:endParaRPr lang="en-US" sz="54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5301095" y="5428829"/>
            <a:ext cx="17203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উত্তরঃ ১ 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0788" y="1450933"/>
            <a:ext cx="2883658" cy="2804615"/>
          </a:xfrm>
          <a:prstGeom prst="rect">
            <a:avLst/>
          </a:prstGeom>
        </p:spPr>
      </p:pic>
      <p:grpSp>
        <p:nvGrpSpPr>
          <p:cNvPr id="11" name="Group 8"/>
          <p:cNvGrpSpPr/>
          <p:nvPr/>
        </p:nvGrpSpPr>
        <p:grpSpPr>
          <a:xfrm>
            <a:off x="4194517" y="1494467"/>
            <a:ext cx="740417" cy="816261"/>
            <a:chOff x="1219200" y="3276600"/>
            <a:chExt cx="838200" cy="923330"/>
          </a:xfrm>
        </p:grpSpPr>
        <p:sp>
          <p:nvSpPr>
            <p:cNvPr id="12" name="6-Point Star 11"/>
            <p:cNvSpPr/>
            <p:nvPr/>
          </p:nvSpPr>
          <p:spPr>
            <a:xfrm>
              <a:off x="1219200" y="3352800"/>
              <a:ext cx="838200" cy="838200"/>
            </a:xfrm>
            <a:prstGeom prst="star6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371600" y="3276600"/>
              <a:ext cx="6858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1</a:t>
              </a:r>
              <a:endParaRPr lang="en-US" sz="54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1763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802675" y="2063931"/>
            <a:ext cx="5463731" cy="3577955"/>
            <a:chOff x="1802675" y="2063931"/>
            <a:chExt cx="5463731" cy="3577955"/>
          </a:xfrm>
        </p:grpSpPr>
        <p:sp>
          <p:nvSpPr>
            <p:cNvPr id="3" name="TextBox 2"/>
            <p:cNvSpPr txBox="1"/>
            <p:nvPr/>
          </p:nvSpPr>
          <p:spPr>
            <a:xfrm>
              <a:off x="1802675" y="2063931"/>
              <a:ext cx="2997937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IN" sz="4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বহু নির্বাচনি প্রশ্নঃ</a:t>
              </a:r>
              <a:endParaRPr lang="en-US" sz="40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976175" y="2726210"/>
              <a:ext cx="529023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বীজে</a:t>
              </a:r>
              <a:r>
                <a:rPr lang="en-US" sz="36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কয়</a:t>
              </a:r>
              <a:r>
                <a:rPr lang="en-US" sz="36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ধরনের</a:t>
              </a:r>
              <a:r>
                <a:rPr lang="en-US" sz="36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IN" sz="36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অঙ্কুরোদগম হয়</a:t>
              </a:r>
              <a:r>
                <a:rPr lang="en-US" sz="36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IN" sz="36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?</a:t>
              </a:r>
              <a:endParaRPr lang="en-US" sz="36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011680" y="3500845"/>
              <a:ext cx="519084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IN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(ক) </a:t>
              </a:r>
              <a:r>
                <a:rPr lang="bn-IN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১</a:t>
              </a:r>
              <a:r>
                <a:rPr lang="bn-IN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     (খ) ২        (গ) ৩       (ঘ) ৪</a:t>
              </a:r>
              <a:endParaRPr lang="en-US" sz="3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881051" y="4174028"/>
              <a:ext cx="335861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IN" sz="36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নিচের কোনটি সটিক?</a:t>
              </a:r>
              <a:endParaRPr lang="en-US" sz="36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220685" y="5055325"/>
              <a:ext cx="809897" cy="584775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bn-IN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ক</a:t>
              </a:r>
              <a:endParaRPr lang="en-US" sz="3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301643" y="5055325"/>
              <a:ext cx="809897" cy="584775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bn-IN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খ</a:t>
              </a:r>
              <a:endParaRPr lang="en-US" sz="3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365646" y="5042263"/>
              <a:ext cx="809897" cy="584775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bn-IN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গ</a:t>
              </a:r>
              <a:endParaRPr lang="en-US" sz="3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400962" y="5057111"/>
              <a:ext cx="809897" cy="584775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bn-IN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ঘ</a:t>
              </a:r>
              <a:endParaRPr lang="en-US" sz="3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cxnSp>
        <p:nvCxnSpPr>
          <p:cNvPr id="11" name="Straight Connector 10"/>
          <p:cNvCxnSpPr/>
          <p:nvPr/>
        </p:nvCxnSpPr>
        <p:spPr>
          <a:xfrm>
            <a:off x="3682329" y="4389120"/>
            <a:ext cx="139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/>
          <p:nvPr/>
        </p:nvCxnSpPr>
        <p:spPr>
          <a:xfrm rot="5400000" flipH="1" flipV="1">
            <a:off x="3676496" y="5217912"/>
            <a:ext cx="26126" cy="1446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/>
        </p:nvGrpSpPr>
        <p:grpSpPr>
          <a:xfrm>
            <a:off x="3634853" y="4632875"/>
            <a:ext cx="875211" cy="878265"/>
            <a:chOff x="8294914" y="3223472"/>
            <a:chExt cx="875211" cy="878265"/>
          </a:xfrm>
        </p:grpSpPr>
        <p:cxnSp>
          <p:nvCxnSpPr>
            <p:cNvPr id="14" name="Straight Connector 13"/>
            <p:cNvCxnSpPr/>
            <p:nvPr/>
          </p:nvCxnSpPr>
          <p:spPr>
            <a:xfrm>
              <a:off x="8294914" y="3840480"/>
              <a:ext cx="222069" cy="261257"/>
            </a:xfrm>
            <a:prstGeom prst="line">
              <a:avLst/>
            </a:prstGeom>
            <a:ln w="5715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V="1">
              <a:off x="8516982" y="3223472"/>
              <a:ext cx="653143" cy="852139"/>
            </a:xfrm>
            <a:prstGeom prst="line">
              <a:avLst/>
            </a:prstGeom>
            <a:ln w="5715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6" name="Rectangle 15"/>
          <p:cNvSpPr/>
          <p:nvPr/>
        </p:nvSpPr>
        <p:spPr>
          <a:xfrm>
            <a:off x="1870857" y="155640"/>
            <a:ext cx="2362200" cy="92333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bn-BD" sz="5400" b="1" dirty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54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216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802675" y="2063931"/>
            <a:ext cx="9646638" cy="3577955"/>
            <a:chOff x="1802675" y="2063931"/>
            <a:chExt cx="6332314" cy="3577955"/>
          </a:xfrm>
        </p:grpSpPr>
        <p:sp>
          <p:nvSpPr>
            <p:cNvPr id="3" name="TextBox 2"/>
            <p:cNvSpPr txBox="1"/>
            <p:nvPr/>
          </p:nvSpPr>
          <p:spPr>
            <a:xfrm>
              <a:off x="1802675" y="2063931"/>
              <a:ext cx="2997937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IN" sz="4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বহু নির্বাচনি প্রশ্নঃ</a:t>
              </a:r>
              <a:endParaRPr lang="en-US" sz="40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907002" y="2729152"/>
              <a:ext cx="622798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IN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লোনা মাটিতে কী ধরনের অঙ্কুরোদগম হয়?</a:t>
              </a:r>
              <a:endParaRPr lang="en-US" sz="36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915183" y="3512278"/>
              <a:ext cx="538985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IN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(ক</a:t>
              </a:r>
              <a:r>
                <a:rPr lang="bn-IN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) </a:t>
              </a:r>
              <a:r>
                <a:rPr lang="bn-IN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মৃৎগত     (</a:t>
              </a:r>
              <a:r>
                <a:rPr lang="bn-IN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খ) মৃৎভেদী  </a:t>
              </a:r>
              <a:r>
                <a:rPr lang="bn-IN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 (</a:t>
              </a:r>
              <a:r>
                <a:rPr lang="bn-IN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গ) জরায়ুজ       </a:t>
              </a:r>
              <a:r>
                <a:rPr lang="bn-IN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(ঘ) কোনটিই নয়</a:t>
              </a:r>
              <a:endParaRPr lang="en-US" sz="3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877326" y="4281772"/>
              <a:ext cx="57865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36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নিচের কোনটি সটিক?</a:t>
              </a:r>
              <a:endParaRPr lang="en-US" sz="36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201255" y="5021769"/>
              <a:ext cx="579655" cy="584775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bn-IN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ক</a:t>
              </a:r>
              <a:endParaRPr lang="en-US" sz="3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301643" y="5055325"/>
              <a:ext cx="644344" cy="584775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bn-IN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খ</a:t>
              </a:r>
              <a:endParaRPr lang="en-US" sz="3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365646" y="5042263"/>
              <a:ext cx="655350" cy="584775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bn-IN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গ</a:t>
              </a:r>
              <a:endParaRPr lang="en-US" sz="3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400962" y="5057111"/>
              <a:ext cx="647804" cy="584775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bn-IN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ঘ</a:t>
              </a:r>
              <a:endParaRPr lang="en-US" sz="3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cxnSp>
        <p:nvCxnSpPr>
          <p:cNvPr id="11" name="Straight Connector 10"/>
          <p:cNvCxnSpPr/>
          <p:nvPr/>
        </p:nvCxnSpPr>
        <p:spPr>
          <a:xfrm>
            <a:off x="3682329" y="4389120"/>
            <a:ext cx="139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/>
          <p:nvPr/>
        </p:nvCxnSpPr>
        <p:spPr>
          <a:xfrm rot="5400000" flipH="1" flipV="1">
            <a:off x="3676496" y="5217912"/>
            <a:ext cx="26126" cy="1446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/>
        </p:nvGrpSpPr>
        <p:grpSpPr>
          <a:xfrm>
            <a:off x="6079521" y="4616192"/>
            <a:ext cx="875211" cy="878265"/>
            <a:chOff x="8294914" y="3223472"/>
            <a:chExt cx="875211" cy="878265"/>
          </a:xfrm>
        </p:grpSpPr>
        <p:cxnSp>
          <p:nvCxnSpPr>
            <p:cNvPr id="14" name="Straight Connector 13"/>
            <p:cNvCxnSpPr/>
            <p:nvPr/>
          </p:nvCxnSpPr>
          <p:spPr>
            <a:xfrm>
              <a:off x="8294914" y="3840480"/>
              <a:ext cx="222069" cy="261257"/>
            </a:xfrm>
            <a:prstGeom prst="line">
              <a:avLst/>
            </a:prstGeom>
            <a:ln w="5715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V="1">
              <a:off x="8516982" y="3223472"/>
              <a:ext cx="653143" cy="852139"/>
            </a:xfrm>
            <a:prstGeom prst="line">
              <a:avLst/>
            </a:prstGeom>
            <a:ln w="5715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6" name="Rectangle 15"/>
          <p:cNvSpPr/>
          <p:nvPr/>
        </p:nvSpPr>
        <p:spPr>
          <a:xfrm>
            <a:off x="1870857" y="155640"/>
            <a:ext cx="2362200" cy="92333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bn-BD" sz="5400" b="1" dirty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54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183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56405" y="984738"/>
            <a:ext cx="2901756" cy="101566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bn-IN" sz="6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বাড়ির কাজ</a:t>
            </a:r>
            <a:endParaRPr lang="en-US" sz="6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24974" y="2630438"/>
            <a:ext cx="10592753" cy="75405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43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bn-IN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 অঙ্কুরোদগম এর </a:t>
            </a:r>
            <a:r>
              <a:rPr lang="bn-IN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প্রয়োজনীয়তা </a:t>
            </a:r>
            <a:r>
              <a:rPr lang="bn-IN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বিশ্লেষণ </a:t>
            </a:r>
            <a:r>
              <a:rPr lang="bn-IN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কর।</a:t>
            </a:r>
            <a:endParaRPr lang="bn-BD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4884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01781" y="1512065"/>
            <a:ext cx="6594764" cy="4281054"/>
            <a:chOff x="401781" y="1385455"/>
            <a:chExt cx="6594764" cy="4281054"/>
          </a:xfrm>
        </p:grpSpPr>
        <p:sp>
          <p:nvSpPr>
            <p:cNvPr id="7" name="Rectangle 6"/>
            <p:cNvSpPr/>
            <p:nvPr/>
          </p:nvSpPr>
          <p:spPr>
            <a:xfrm>
              <a:off x="401781" y="1385455"/>
              <a:ext cx="6594764" cy="4281054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bn-IN" sz="4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মোঃ আব্দুল আলিম</a:t>
              </a:r>
            </a:p>
            <a:p>
              <a:r>
                <a:rPr lang="bn-IN" sz="36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সহকারী শিক্ষক</a:t>
              </a:r>
            </a:p>
            <a:p>
              <a:pPr lvl="0"/>
              <a:r>
                <a:rPr lang="en-US" sz="3200" dirty="0" err="1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হাজী</a:t>
              </a:r>
              <a:r>
                <a:rPr lang="en-US" sz="3200" dirty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আহম্মেদ</a:t>
              </a:r>
              <a:r>
                <a:rPr lang="en-US" sz="3200" dirty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আলী</a:t>
              </a:r>
              <a:r>
                <a:rPr lang="en-US" sz="3200" dirty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উচ্চ</a:t>
              </a:r>
              <a:r>
                <a:rPr lang="en-US" sz="3200" dirty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বিদ্যালয়</a:t>
              </a:r>
              <a:r>
                <a:rPr lang="en-US" sz="3200" dirty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  <a:endParaRPr lang="bn-IN" sz="32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lvl="0"/>
              <a:r>
                <a:rPr lang="en-US" sz="3000" dirty="0" err="1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এস.বি</a:t>
              </a:r>
              <a:r>
                <a:rPr lang="en-US" sz="3000" dirty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000" dirty="0" err="1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ফজলুল</a:t>
              </a:r>
              <a:r>
                <a:rPr lang="en-US" sz="3000" dirty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000" dirty="0" err="1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হক</a:t>
              </a:r>
              <a:r>
                <a:rPr lang="en-US" sz="3000" dirty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000" dirty="0" err="1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রোড</a:t>
              </a:r>
              <a:r>
                <a:rPr lang="bn-IN" sz="3000" dirty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,</a:t>
              </a:r>
              <a:r>
                <a:rPr lang="en-US" sz="3000" dirty="0" err="1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সিরাজগঞ্জ</a:t>
              </a:r>
              <a:r>
                <a:rPr lang="bn-IN" sz="3000" dirty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</a:p>
            <a:p>
              <a:r>
                <a:rPr lang="bn-IN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মোবাইলঃ </a:t>
              </a:r>
              <a:r>
                <a:rPr lang="bn-IN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০১৭১০-৭৯৫৩৬৪</a:t>
              </a:r>
            </a:p>
            <a:p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E-mail: </a:t>
              </a:r>
              <a:r>
                <a:rPr lang="en-US" sz="3200" dirty="0" smtClean="0">
                  <a:cs typeface="NikoshBAN" panose="02000000000000000000" pitchFamily="2" charset="0"/>
                </a:rPr>
                <a:t>alim89spi@gmail.com</a:t>
              </a:r>
              <a:endParaRPr lang="en-US" sz="3200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endParaRPr lang="en-US" sz="20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7832" y="2098711"/>
              <a:ext cx="1893257" cy="2391014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sp>
        <p:nvSpPr>
          <p:cNvPr id="9" name="Rectangle 8"/>
          <p:cNvSpPr/>
          <p:nvPr/>
        </p:nvSpPr>
        <p:spPr>
          <a:xfrm>
            <a:off x="7368723" y="1526134"/>
            <a:ext cx="3993899" cy="428105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শ্রেণিঃ অষ্টম</a:t>
            </a:r>
          </a:p>
          <a:p>
            <a:r>
              <a:rPr lang="bn-IN" sz="360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বিষয়ঃ </a:t>
            </a:r>
            <a:r>
              <a:rPr lang="bn-IN" sz="360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বিজ্ঞান।</a:t>
            </a:r>
            <a:endParaRPr lang="bn-IN" sz="36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অধ্যয়ঃ চতুর্থ।</a:t>
            </a:r>
          </a:p>
          <a:p>
            <a:r>
              <a:rPr lang="bn-IN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সময়ঃ ৫০ মিনিট।</a:t>
            </a:r>
          </a:p>
          <a:p>
            <a:r>
              <a:rPr lang="bn-IN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তারিখঃ </a:t>
            </a:r>
            <a:r>
              <a:rPr lang="bn-IN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2</a:t>
            </a:r>
            <a:r>
              <a:rPr lang="bn-IN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-০৬-২০</a:t>
            </a:r>
            <a:r>
              <a:rPr lang="en-GB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20</a:t>
            </a:r>
            <a:r>
              <a:rPr lang="bn-IN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ইং 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5814" y="439076"/>
            <a:ext cx="1975275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285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604736" y="2131284"/>
            <a:ext cx="4285331" cy="2215991"/>
          </a:xfrm>
          <a:prstGeom prst="rect">
            <a:avLst/>
          </a:prstGeom>
        </p:spPr>
        <p:txBody>
          <a:bodyPr wrap="square">
            <a:prstTxWarp prst="textPlain">
              <a:avLst/>
            </a:prstTxWarp>
            <a:spAutoFit/>
          </a:bodyPr>
          <a:lstStyle/>
          <a:p>
            <a:r>
              <a:rPr lang="bn-IN" sz="13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13800" b="1" dirty="0">
              <a:ln w="57150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450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Documents and Settings\Administrator\Desktop\stock-photo-young-bean-sprout-germination-shot-over-black-background-25948942.jpg"/>
          <p:cNvPicPr>
            <a:picLocks noChangeAspect="1" noChangeArrowheads="1"/>
          </p:cNvPicPr>
          <p:nvPr/>
        </p:nvPicPr>
        <p:blipFill>
          <a:blip r:embed="rId2"/>
          <a:srcRect l="19444" t="6455" b="7204"/>
          <a:stretch>
            <a:fillRect/>
          </a:stretch>
        </p:blipFill>
        <p:spPr bwMode="auto">
          <a:xfrm>
            <a:off x="6064611" y="2036618"/>
            <a:ext cx="2870575" cy="2632364"/>
          </a:xfrm>
          <a:prstGeom prst="rect">
            <a:avLst/>
          </a:prstGeom>
          <a:noFill/>
        </p:spPr>
      </p:pic>
      <p:pic>
        <p:nvPicPr>
          <p:cNvPr id="9" name="Picture 4" descr="C:\Documents and Settings\Administrator\Desktop\MarangFlickrtildeMVItild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8812" y="2036618"/>
            <a:ext cx="2790576" cy="2632364"/>
          </a:xfrm>
          <a:prstGeom prst="rect">
            <a:avLst/>
          </a:prstGeom>
          <a:noFill/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4845" y="2036618"/>
            <a:ext cx="2765289" cy="26323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9663" y="2036618"/>
            <a:ext cx="2876551" cy="2632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747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1012" y="2602231"/>
            <a:ext cx="9882553" cy="120032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rtlCol="0">
            <a:spAutoFit/>
          </a:bodyPr>
          <a:lstStyle/>
          <a:p>
            <a:r>
              <a:rPr lang="bn-BD" sz="72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বীজের অঙ্কুরোদগমের শ্রে</a:t>
            </a:r>
            <a:r>
              <a:rPr lang="en-US" sz="7200" b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ণি</a:t>
            </a:r>
            <a:r>
              <a:rPr lang="bn-BD" sz="72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বিভাগ</a:t>
            </a:r>
            <a:endParaRPr lang="en-US" sz="199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4552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90439" y="1820566"/>
            <a:ext cx="11254154" cy="39429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>
            <a:normAutofit fontScale="25000" lnSpcReduction="20000"/>
          </a:bodyPr>
          <a:lstStyle/>
          <a:p>
            <a:pPr lvl="0">
              <a:spcBef>
                <a:spcPct val="0"/>
              </a:spcBef>
              <a:defRPr/>
            </a:pPr>
            <a:r>
              <a:rPr lang="bn-BD" sz="21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16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এই পাঠ শেষে শিক্ষার্থীরা-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5400" dirty="0" smtClean="0">
              <a:latin typeface="NikoshBAN" pitchFamily="2" charset="0"/>
              <a:cs typeface="NikoshBAN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bn-BD" sz="5400" dirty="0" smtClean="0">
              <a:latin typeface="NikoshBAN" pitchFamily="2" charset="0"/>
              <a:cs typeface="NikoshBAN" pitchFamily="2" charset="0"/>
            </a:endParaRPr>
          </a:p>
          <a:p>
            <a:pPr marL="1143000" lvl="0" indent="-1143000"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bn-BD" sz="19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অঙ্কুরোদগম</a:t>
            </a:r>
            <a:r>
              <a:rPr lang="bn-IN" sz="19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কী তা বলতে পারবে</a:t>
            </a:r>
            <a:r>
              <a:rPr lang="en-US" sz="19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;</a:t>
            </a:r>
          </a:p>
          <a:p>
            <a:pPr marL="1143000" lvl="0" indent="-1143000"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bn-IN" sz="19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অঙ্কুরোদগম </a:t>
            </a:r>
            <a:r>
              <a:rPr lang="bn-IN" sz="19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 শ্রেণি বিন্যাস লিখতে পারবে</a:t>
            </a:r>
            <a:r>
              <a:rPr lang="bn-IN" sz="19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;</a:t>
            </a:r>
            <a:endParaRPr lang="en-US" sz="19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marL="1143000" lvl="0" indent="-1143000"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bn-IN" sz="19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মৃৎগত ও মৃৎভেদী অঙ্কুরোদগম এর মধ্যে পার্থক্য </a:t>
            </a:r>
          </a:p>
          <a:p>
            <a:pPr lvl="0">
              <a:spcBef>
                <a:spcPct val="0"/>
              </a:spcBef>
              <a:defRPr/>
            </a:pPr>
            <a:r>
              <a:rPr lang="en-US" sz="19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  </a:t>
            </a:r>
            <a:r>
              <a:rPr lang="bn-IN" sz="19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লিখতে </a:t>
            </a:r>
            <a:r>
              <a:rPr lang="bn-IN" sz="19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bn-IN" sz="19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;</a:t>
            </a:r>
            <a:endParaRPr lang="en-US" sz="19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marL="1143000" lvl="0" indent="-1143000"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bn-IN" sz="19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লোনা মাটিতে কী ধরনের অঙ্কুরোদগম হয়, তা বলতে </a:t>
            </a:r>
          </a:p>
          <a:p>
            <a:pPr lvl="0">
              <a:spcBef>
                <a:spcPct val="0"/>
              </a:spcBef>
              <a:defRPr/>
            </a:pPr>
            <a:r>
              <a:rPr lang="en-US" sz="19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  </a:t>
            </a:r>
            <a:r>
              <a:rPr lang="bn-IN" sz="19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bn-IN" sz="19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</a:p>
          <a:p>
            <a:pPr lvl="0">
              <a:spcBef>
                <a:spcPct val="0"/>
              </a:spcBef>
              <a:defRPr/>
            </a:pPr>
            <a:endParaRPr lang="bn-IN" sz="19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lvl="0">
              <a:spcBef>
                <a:spcPct val="0"/>
              </a:spcBef>
              <a:defRPr/>
            </a:pPr>
            <a:endParaRPr kumimoji="0" lang="bn-BD" sz="112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  <a:p>
            <a:pPr>
              <a:spcBef>
                <a:spcPct val="0"/>
              </a:spcBef>
              <a:defRPr/>
            </a:pPr>
            <a:r>
              <a:rPr kumimoji="0" lang="bn-BD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/>
            </a:r>
            <a:br>
              <a:rPr kumimoji="0" lang="bn-BD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</a:br>
            <a:r>
              <a:rPr kumimoji="0" lang="bn-BD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endParaRPr lang="en-US" sz="9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lvl="0">
              <a:spcBef>
                <a:spcPct val="0"/>
              </a:spcBef>
              <a:defRPr/>
            </a:pP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79116" y="145579"/>
            <a:ext cx="4876800" cy="1225868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6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r>
              <a:rPr lang="bn-IN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078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69097" y="212741"/>
            <a:ext cx="51347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এসো আমরা একটি ভিডিও দেখি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22578" y="3813175"/>
            <a:ext cx="134684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4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ভিডিও</a:t>
            </a:r>
            <a:endParaRPr lang="en-US" sz="44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6" name="Object 5">
            <a:hlinkClick r:id="rId3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571107"/>
              </p:ext>
            </p:extLst>
          </p:nvPr>
        </p:nvGraphicFramePr>
        <p:xfrm>
          <a:off x="5638800" y="3041650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8" name="HTML Document" showAsIcon="1" r:id="rId4" imgW="914400" imgH="771480" progId="htmlfile">
                  <p:link updateAutomatic="1"/>
                </p:oleObj>
              </mc:Choice>
              <mc:Fallback>
                <p:oleObj name="HTML Document" showAsIcon="1" r:id="rId4" imgW="914400" imgH="771480" progId="htmlfile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638800" y="3041650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87882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6710954" y="672909"/>
            <a:ext cx="2198724" cy="2198724"/>
          </a:xfrm>
          <a:custGeom>
            <a:avLst/>
            <a:gdLst>
              <a:gd name="connsiteX0" fmla="*/ 0 w 2198724"/>
              <a:gd name="connsiteY0" fmla="*/ 0 h 2198724"/>
              <a:gd name="connsiteX1" fmla="*/ 2198724 w 2198724"/>
              <a:gd name="connsiteY1" fmla="*/ 0 h 2198724"/>
              <a:gd name="connsiteX2" fmla="*/ 2198724 w 2198724"/>
              <a:gd name="connsiteY2" fmla="*/ 2198724 h 2198724"/>
              <a:gd name="connsiteX3" fmla="*/ 0 w 2198724"/>
              <a:gd name="connsiteY3" fmla="*/ 2198724 h 2198724"/>
              <a:gd name="connsiteX4" fmla="*/ 0 w 2198724"/>
              <a:gd name="connsiteY4" fmla="*/ 0 h 2198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98724" h="2198724">
                <a:moveTo>
                  <a:pt x="0" y="0"/>
                </a:moveTo>
                <a:lnTo>
                  <a:pt x="2198724" y="0"/>
                </a:lnTo>
                <a:lnTo>
                  <a:pt x="2198724" y="2198724"/>
                </a:lnTo>
                <a:lnTo>
                  <a:pt x="0" y="219872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2550" tIns="82550" rIns="82550" bIns="82550" numCol="1" spcCol="1270" anchor="ctr" anchorCtr="0">
            <a:noAutofit/>
          </a:bodyPr>
          <a:lstStyle/>
          <a:p>
            <a:pPr lvl="0"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6500" kern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বীজ</a:t>
            </a:r>
            <a:endParaRPr lang="en-US" sz="65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Circular Arrow 10"/>
          <p:cNvSpPr/>
          <p:nvPr/>
        </p:nvSpPr>
        <p:spPr>
          <a:xfrm>
            <a:off x="2840906" y="534867"/>
            <a:ext cx="6206813" cy="6206813"/>
          </a:xfrm>
          <a:prstGeom prst="circularArrow">
            <a:avLst>
              <a:gd name="adj1" fmla="val 6908"/>
              <a:gd name="adj2" fmla="val 465804"/>
              <a:gd name="adj3" fmla="val 547514"/>
              <a:gd name="adj4" fmla="val 20586682"/>
              <a:gd name="adj5" fmla="val 8059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2" name="Freeform 11"/>
          <p:cNvSpPr/>
          <p:nvPr/>
        </p:nvSpPr>
        <p:spPr>
          <a:xfrm>
            <a:off x="6710954" y="4404915"/>
            <a:ext cx="2198724" cy="2198724"/>
          </a:xfrm>
          <a:custGeom>
            <a:avLst/>
            <a:gdLst>
              <a:gd name="connsiteX0" fmla="*/ 0 w 2198724"/>
              <a:gd name="connsiteY0" fmla="*/ 0 h 2198724"/>
              <a:gd name="connsiteX1" fmla="*/ 2198724 w 2198724"/>
              <a:gd name="connsiteY1" fmla="*/ 0 h 2198724"/>
              <a:gd name="connsiteX2" fmla="*/ 2198724 w 2198724"/>
              <a:gd name="connsiteY2" fmla="*/ 2198724 h 2198724"/>
              <a:gd name="connsiteX3" fmla="*/ 0 w 2198724"/>
              <a:gd name="connsiteY3" fmla="*/ 2198724 h 2198724"/>
              <a:gd name="connsiteX4" fmla="*/ 0 w 2198724"/>
              <a:gd name="connsiteY4" fmla="*/ 0 h 2198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98724" h="2198724">
                <a:moveTo>
                  <a:pt x="0" y="0"/>
                </a:moveTo>
                <a:lnTo>
                  <a:pt x="2198724" y="0"/>
                </a:lnTo>
                <a:lnTo>
                  <a:pt x="2198724" y="2198724"/>
                </a:lnTo>
                <a:lnTo>
                  <a:pt x="0" y="219872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2550" tIns="82550" rIns="82550" bIns="82550" numCol="1" spcCol="1270" anchor="ctr" anchorCtr="0">
            <a:noAutofit/>
          </a:bodyPr>
          <a:lstStyle/>
          <a:p>
            <a:pPr lvl="0"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6500" kern="1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ভ্রুণকান্ড</a:t>
            </a:r>
            <a:endParaRPr lang="en-US" sz="6500" kern="1200" dirty="0"/>
          </a:p>
        </p:txBody>
      </p:sp>
      <p:sp>
        <p:nvSpPr>
          <p:cNvPr id="13" name="Circular Arrow 12"/>
          <p:cNvSpPr/>
          <p:nvPr/>
        </p:nvSpPr>
        <p:spPr>
          <a:xfrm>
            <a:off x="2840906" y="534867"/>
            <a:ext cx="6206813" cy="6206813"/>
          </a:xfrm>
          <a:prstGeom prst="circularArrow">
            <a:avLst>
              <a:gd name="adj1" fmla="val 6908"/>
              <a:gd name="adj2" fmla="val 465804"/>
              <a:gd name="adj3" fmla="val 5947514"/>
              <a:gd name="adj4" fmla="val 4386682"/>
              <a:gd name="adj5" fmla="val 8059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2978948" y="4404915"/>
            <a:ext cx="2198724" cy="2198724"/>
          </a:xfrm>
          <a:custGeom>
            <a:avLst/>
            <a:gdLst>
              <a:gd name="connsiteX0" fmla="*/ 0 w 2198724"/>
              <a:gd name="connsiteY0" fmla="*/ 0 h 2198724"/>
              <a:gd name="connsiteX1" fmla="*/ 2198724 w 2198724"/>
              <a:gd name="connsiteY1" fmla="*/ 0 h 2198724"/>
              <a:gd name="connsiteX2" fmla="*/ 2198724 w 2198724"/>
              <a:gd name="connsiteY2" fmla="*/ 2198724 h 2198724"/>
              <a:gd name="connsiteX3" fmla="*/ 0 w 2198724"/>
              <a:gd name="connsiteY3" fmla="*/ 2198724 h 2198724"/>
              <a:gd name="connsiteX4" fmla="*/ 0 w 2198724"/>
              <a:gd name="connsiteY4" fmla="*/ 0 h 2198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98724" h="2198724">
                <a:moveTo>
                  <a:pt x="0" y="0"/>
                </a:moveTo>
                <a:lnTo>
                  <a:pt x="2198724" y="0"/>
                </a:lnTo>
                <a:lnTo>
                  <a:pt x="2198724" y="2198724"/>
                </a:lnTo>
                <a:lnTo>
                  <a:pt x="0" y="219872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2550" tIns="82550" rIns="82550" bIns="82550" numCol="1" spcCol="1270" anchor="ctr" anchorCtr="0">
            <a:noAutofit/>
          </a:bodyPr>
          <a:lstStyle/>
          <a:p>
            <a:pPr lvl="0"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6500" kern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চারা</a:t>
            </a:r>
            <a:endParaRPr lang="en-US" sz="65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Circular Arrow 14"/>
          <p:cNvSpPr/>
          <p:nvPr/>
        </p:nvSpPr>
        <p:spPr>
          <a:xfrm>
            <a:off x="2840906" y="534867"/>
            <a:ext cx="6206813" cy="6206813"/>
          </a:xfrm>
          <a:prstGeom prst="circularArrow">
            <a:avLst>
              <a:gd name="adj1" fmla="val 6908"/>
              <a:gd name="adj2" fmla="val 465804"/>
              <a:gd name="adj3" fmla="val 11347514"/>
              <a:gd name="adj4" fmla="val 9786682"/>
              <a:gd name="adj5" fmla="val 8059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Freeform 15"/>
          <p:cNvSpPr/>
          <p:nvPr/>
        </p:nvSpPr>
        <p:spPr>
          <a:xfrm>
            <a:off x="2978948" y="672909"/>
            <a:ext cx="2198724" cy="2198724"/>
          </a:xfrm>
          <a:custGeom>
            <a:avLst/>
            <a:gdLst>
              <a:gd name="connsiteX0" fmla="*/ 0 w 2198724"/>
              <a:gd name="connsiteY0" fmla="*/ 0 h 2198724"/>
              <a:gd name="connsiteX1" fmla="*/ 2198724 w 2198724"/>
              <a:gd name="connsiteY1" fmla="*/ 0 h 2198724"/>
              <a:gd name="connsiteX2" fmla="*/ 2198724 w 2198724"/>
              <a:gd name="connsiteY2" fmla="*/ 2198724 h 2198724"/>
              <a:gd name="connsiteX3" fmla="*/ 0 w 2198724"/>
              <a:gd name="connsiteY3" fmla="*/ 2198724 h 2198724"/>
              <a:gd name="connsiteX4" fmla="*/ 0 w 2198724"/>
              <a:gd name="connsiteY4" fmla="*/ 0 h 2198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98724" h="2198724">
                <a:moveTo>
                  <a:pt x="0" y="0"/>
                </a:moveTo>
                <a:lnTo>
                  <a:pt x="2198724" y="0"/>
                </a:lnTo>
                <a:lnTo>
                  <a:pt x="2198724" y="2198724"/>
                </a:lnTo>
                <a:lnTo>
                  <a:pt x="0" y="219872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2550" tIns="82550" rIns="82550" bIns="82550" numCol="1" spcCol="1270" anchor="ctr" anchorCtr="0">
            <a:noAutofit/>
          </a:bodyPr>
          <a:lstStyle/>
          <a:p>
            <a:pPr lvl="0"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6500" kern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উদ্ভিদ</a:t>
            </a:r>
            <a:endParaRPr lang="en-US" sz="65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Circular Arrow 16"/>
          <p:cNvSpPr/>
          <p:nvPr/>
        </p:nvSpPr>
        <p:spPr>
          <a:xfrm>
            <a:off x="2826817" y="554605"/>
            <a:ext cx="6206813" cy="6206813"/>
          </a:xfrm>
          <a:prstGeom prst="circularArrow">
            <a:avLst>
              <a:gd name="adj1" fmla="val 6908"/>
              <a:gd name="adj2" fmla="val 465804"/>
              <a:gd name="adj3" fmla="val 16747514"/>
              <a:gd name="adj4" fmla="val 15186682"/>
              <a:gd name="adj5" fmla="val 8059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96801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34" y="1265459"/>
            <a:ext cx="10604474" cy="389738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31034" y="287068"/>
            <a:ext cx="302198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bn-BD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অঙ্কুরোদগম</a:t>
            </a:r>
            <a:r>
              <a:rPr lang="en-US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: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31034" y="5316080"/>
            <a:ext cx="1042945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বীজ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শিশু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উদ্ভিদ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উৎপন্ন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হওয়ার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প্রক্রিয়াকে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অঙ্কুরোদগম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48773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143389" y="2821660"/>
            <a:ext cx="9164813" cy="92893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bn-IN" sz="4800" b="1" dirty="0" smtClean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latin typeface="NikoshBAN" pitchFamily="2" charset="0"/>
                <a:ea typeface="+mj-ea"/>
                <a:cs typeface="NikoshBAN" pitchFamily="2" charset="0"/>
              </a:rPr>
              <a:t>১।  </a:t>
            </a:r>
            <a:r>
              <a:rPr lang="as-IN" sz="4800" b="1" dirty="0" smtClean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latin typeface="NikoshBAN" pitchFamily="2" charset="0"/>
                <a:ea typeface="+mj-ea"/>
                <a:cs typeface="NikoshBAN" pitchFamily="2" charset="0"/>
              </a:rPr>
              <a:t>অংকুরোদগম </a:t>
            </a:r>
            <a:r>
              <a:rPr lang="as-IN" sz="4800" b="1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latin typeface="NikoshBAN" pitchFamily="2" charset="0"/>
                <a:ea typeface="+mj-ea"/>
                <a:cs typeface="NikoshBAN" pitchFamily="2" charset="0"/>
              </a:rPr>
              <a:t>কাকে </a:t>
            </a:r>
            <a:r>
              <a:rPr lang="as-IN" sz="4800" b="1" dirty="0" smtClean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latin typeface="NikoshBAN" pitchFamily="2" charset="0"/>
                <a:ea typeface="+mj-ea"/>
                <a:cs typeface="NikoshBAN" pitchFamily="2" charset="0"/>
              </a:rPr>
              <a:t>বলে</a:t>
            </a:r>
            <a:r>
              <a:rPr lang="bn-IN" sz="4800" b="1" dirty="0" smtClean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latin typeface="NikoshBAN" pitchFamily="2" charset="0"/>
                <a:ea typeface="+mj-ea"/>
                <a:cs typeface="NikoshBAN" pitchFamily="2" charset="0"/>
              </a:rPr>
              <a:t>।</a:t>
            </a:r>
            <a:endParaRPr lang="bn-IN" sz="4800" b="1" dirty="0">
              <a:ln>
                <a:solidFill>
                  <a:schemeClr val="bg1"/>
                </a:solidFill>
              </a:ln>
              <a:solidFill>
                <a:schemeClr val="tx1"/>
              </a:solidFill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2909" y="568127"/>
            <a:ext cx="3962400" cy="92333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wrap="square" rtlCol="0">
            <a:spAutoFit/>
          </a:bodyPr>
          <a:lstStyle/>
          <a:p>
            <a:pPr marL="857250" indent="-857250">
              <a:buFont typeface="Wingdings" panose="05000000000000000000" pitchFamily="2" charset="2"/>
              <a:buChar char="q"/>
            </a:pPr>
            <a:r>
              <a:rPr lang="bn-IN" sz="5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একক</a:t>
            </a:r>
            <a:r>
              <a:rPr lang="bn-BD" sz="5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কাজ</a:t>
            </a:r>
            <a:endParaRPr lang="en-US" sz="5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83390" y="768182"/>
            <a:ext cx="28248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সময়ঃ ০২ মিনিট</a:t>
            </a:r>
            <a:endParaRPr lang="en-US" sz="4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847892" y="4104409"/>
            <a:ext cx="10471272" cy="1589628"/>
            <a:chOff x="473819" y="3771900"/>
            <a:chExt cx="11511876" cy="1589628"/>
          </a:xfrm>
        </p:grpSpPr>
        <p:sp>
          <p:nvSpPr>
            <p:cNvPr id="7" name="TextBox 6"/>
            <p:cNvSpPr txBox="1"/>
            <p:nvPr/>
          </p:nvSpPr>
          <p:spPr>
            <a:xfrm>
              <a:off x="473819" y="4653642"/>
              <a:ext cx="11511876" cy="707886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400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rPr>
                <a:t>বীজ</a:t>
              </a:r>
              <a:r>
                <a:rPr lang="en-US" sz="4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rPr>
                <a:t>থেকে</a:t>
              </a:r>
              <a:r>
                <a:rPr lang="en-US" sz="4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rPr>
                <a:t>শিশু</a:t>
              </a:r>
              <a:r>
                <a:rPr lang="en-US" sz="4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rPr>
                <a:t>উদ্ভিদ</a:t>
              </a:r>
              <a:r>
                <a:rPr lang="en-US" sz="4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rPr>
                <a:t>উৎপন্ন</a:t>
              </a:r>
              <a:r>
                <a:rPr lang="en-US" sz="4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rPr>
                <a:t>হওয়ার</a:t>
              </a:r>
              <a:r>
                <a:rPr lang="en-US" sz="4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rPr>
                <a:t>প্রক্রিয়াকে</a:t>
              </a:r>
              <a:r>
                <a:rPr lang="en-US" sz="4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4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rPr>
                <a:t>অঙ্কুরোদগম</a:t>
              </a:r>
              <a:r>
                <a:rPr lang="en-US" sz="4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00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rPr>
                <a:t>বলে</a:t>
              </a:r>
              <a:r>
                <a:rPr lang="en-US" sz="40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rPr>
                <a:t>।</a:t>
              </a:r>
              <a:endPara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38907" y="3771900"/>
              <a:ext cx="308770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IN" sz="4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উত্তর মিলিয়ে নেই-</a:t>
              </a:r>
              <a:endPara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2300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</TotalTime>
  <Words>370</Words>
  <Application>Microsoft Office PowerPoint</Application>
  <PresentationFormat>Custom</PresentationFormat>
  <Paragraphs>93</Paragraphs>
  <Slides>20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Links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Office Theme</vt:lpstr>
      <vt:lpstr>https://www.youtube.com/watch?v=oiEGiT9zXAc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alim</dc:creator>
  <cp:lastModifiedBy>alim</cp:lastModifiedBy>
  <cp:revision>279</cp:revision>
  <dcterms:created xsi:type="dcterms:W3CDTF">2019-06-13T08:13:03Z</dcterms:created>
  <dcterms:modified xsi:type="dcterms:W3CDTF">2020-06-12T03:48:47Z</dcterms:modified>
</cp:coreProperties>
</file>