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312" r:id="rId2"/>
    <p:sldId id="313" r:id="rId3"/>
    <p:sldId id="324" r:id="rId4"/>
    <p:sldId id="323" r:id="rId5"/>
    <p:sldId id="314" r:id="rId6"/>
    <p:sldId id="315" r:id="rId7"/>
    <p:sldId id="327" r:id="rId8"/>
    <p:sldId id="318" r:id="rId9"/>
    <p:sldId id="328" r:id="rId10"/>
    <p:sldId id="319" r:id="rId11"/>
    <p:sldId id="320" r:id="rId12"/>
    <p:sldId id="32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ECBE8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A8FE5-38C3-4F21-B69A-02FDB026555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2FA71-D127-48D0-AAAF-DD4582E17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97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4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5.png"/><Relationship Id="rId5" Type="http://schemas.openxmlformats.org/officeDocument/2006/relationships/image" Target="../media/image18.png"/><Relationship Id="rId15" Type="http://schemas.openxmlformats.org/officeDocument/2006/relationships/image" Target="../media/image31.png"/><Relationship Id="rId10" Type="http://schemas.openxmlformats.org/officeDocument/2006/relationships/image" Target="../media/image24.png"/><Relationship Id="rId4" Type="http://schemas.openxmlformats.org/officeDocument/2006/relationships/image" Target="../media/image15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6945"/>
            <a:ext cx="8534400" cy="63062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290" y="381000"/>
            <a:ext cx="58674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তোমাদেরকে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. . .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1501" y="1366952"/>
            <a:ext cx="6429624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286445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241995"/>
            <a:ext cx="85344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705600" y="1219200"/>
              <a:ext cx="19673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04800" y="2316540"/>
                <a:ext cx="85344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en-US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𝑐𝑜𝑠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𝐴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?</a:t>
                </a:r>
              </a:p>
              <a:p>
                <a:r>
                  <a:rPr lang="bn-IN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ক)</a:t>
                </a:r>
                <a:r>
                  <a:rPr lang="en-US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𝑡𝑎𝑛𝐴</m:t>
                    </m:r>
                  </m:oMath>
                </a14:m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খ)</a:t>
                </a:r>
                <a:r>
                  <a:rPr lang="bn-IN" sz="2400" b="1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𝑠𝑖𝑛𝐴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গ)</a:t>
                </a:r>
                <a:r>
                  <a:rPr lang="en-US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ঘ)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A</a:t>
                </a:r>
                <a:r>
                  <a:rPr lang="bn-IN" sz="2400" b="1" dirty="0">
                    <a:solidFill>
                      <a:srgbClr val="00B050"/>
                    </a:solidFill>
                    <a:cs typeface="NikoshBAN" pitchFamily="2" charset="0"/>
                  </a:rPr>
                  <a:t> </a:t>
                </a:r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16540"/>
                <a:ext cx="8534400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1071" t="-2201" b="-6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71500" y="4301412"/>
                <a:ext cx="8001000" cy="2356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২।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𝐴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= ?</m:t>
                    </m:r>
                  </m:oMath>
                </a14:m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bn-IN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en-US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𝑡𝑎𝑛𝐴</m:t>
                    </m:r>
                  </m:oMath>
                </a14:m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খ)</a:t>
                </a:r>
                <a:r>
                  <a:rPr lang="bn-IN" sz="2400" b="1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𝑠𝑖𝑛𝐴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গ)</a:t>
                </a:r>
                <a:r>
                  <a:rPr lang="en-US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ঘ)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A</a:t>
                </a:r>
                <a:r>
                  <a:rPr lang="bn-IN" sz="2400" b="1" dirty="0">
                    <a:solidFill>
                      <a:srgbClr val="00B050"/>
                    </a:solidFill>
                    <a:cs typeface="NikoshBAN" pitchFamily="2" charset="0"/>
                  </a:rPr>
                  <a:t> </a:t>
                </a:r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4301412"/>
                <a:ext cx="8001000" cy="2356479"/>
              </a:xfrm>
              <a:prstGeom prst="rect">
                <a:avLst/>
              </a:prstGeom>
              <a:blipFill rotWithShape="1">
                <a:blip r:embed="rId3"/>
                <a:stretch>
                  <a:fillRect l="-1220" b="-5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907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419046" y="381000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31209" y="2514600"/>
                <a:ext cx="8001000" cy="3527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সৃজনশীল প্রশ্নঃ 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𝒄𝒐𝒔𝒆𝒄𝑨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𝒄𝒐𝒕𝑨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ক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𝒄𝒐𝒔𝒆𝒄𝑨</m:t>
                    </m:r>
                    <m:r>
                      <a:rPr lang="bn-IN" sz="3200" b="1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𝒄𝒐𝒕𝑨</m:t>
                    </m:r>
                  </m:oMath>
                </a14:m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এর মান বের কর । 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দেখাও যে,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𝒔𝒆𝒄𝑨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গ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উদ্দীপকের আলোকে প্রমাণ কর যে,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𝒕𝒂𝒏𝑨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𝒄𝒐𝒕𝑨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𝒔𝒆𝒄𝑨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𝒄𝒐𝒔𝒆𝒄𝑨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9" y="2514600"/>
                <a:ext cx="8001000" cy="3527569"/>
              </a:xfrm>
              <a:prstGeom prst="rect">
                <a:avLst/>
              </a:prstGeom>
              <a:blipFill rotWithShape="1">
                <a:blip r:embed="rId2"/>
                <a:stretch>
                  <a:fillRect l="-1982" b="-4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045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9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8210" y="304800"/>
            <a:ext cx="8503693" cy="1123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6" name="TextBox 5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৯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০২/০৬/২০২০ 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72680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64882" y="1733321"/>
            <a:ext cx="1831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 idx="4294967295"/>
          </p:nvPr>
        </p:nvSpPr>
        <p:spPr>
          <a:xfrm>
            <a:off x="304800" y="526576"/>
            <a:ext cx="6407150" cy="685800"/>
          </a:xfrm>
        </p:spPr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BD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 অনুপাতের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bn-BD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বলঃ 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5221" y="2590800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2855" y="3429000"/>
            <a:ext cx="1781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6214" y="4191000"/>
            <a:ext cx="1691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0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8916" y="2649855"/>
                <a:ext cx="4737964" cy="7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tanA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𝑠𝑖𝑛𝐴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𝑐𝑜𝑠𝐴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4.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cotA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𝑐𝑜𝑠𝐴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𝑠𝑖𝑛𝐴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916" y="2649855"/>
                <a:ext cx="4737964" cy="719108"/>
              </a:xfrm>
              <a:prstGeom prst="rect">
                <a:avLst/>
              </a:prstGeom>
              <a:blipFill rotWithShape="1">
                <a:blip r:embed="rId2"/>
                <a:stretch>
                  <a:fillRect l="-2703" r="-772" b="-9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66967" y="4582180"/>
                <a:ext cx="42696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</m:t>
                      </m:r>
                      <m:r>
                        <a:rPr lang="en-US" sz="2800" b="0" i="1" smtClean="0">
                          <a:latin typeface="Cambria Math"/>
                        </a:rPr>
                        <m:t>.    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7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967" y="4582180"/>
                <a:ext cx="426965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5116" y="5267980"/>
                <a:ext cx="44982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7.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𝑐𝑜𝑠𝑒𝑐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𝑐𝑜𝑡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= 1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116" y="5267980"/>
                <a:ext cx="4498258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2033"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8916" y="3733800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A</a:t>
                </a:r>
                <a:r>
                  <a:rPr lang="en-US" sz="2800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916" y="3733800"/>
                <a:ext cx="4572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800" t="-12941" b="-3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62136" y="1219200"/>
                <a:ext cx="5023298" cy="703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 sinA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𝑐𝑜𝑠</m:t>
                        </m:r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𝑒𝑐</m:t>
                        </m:r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 2. 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𝑒𝑐</m:t>
                        </m:r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136" y="1219200"/>
                <a:ext cx="5023298" cy="703013"/>
              </a:xfrm>
              <a:prstGeom prst="rect">
                <a:avLst/>
              </a:prstGeom>
              <a:blipFill rotWithShape="1">
                <a:blip r:embed="rId6"/>
                <a:stretch>
                  <a:fillRect l="-2549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2"/>
          <p:cNvSpPr>
            <a:spLocks noGrp="1"/>
          </p:cNvSpPr>
          <p:nvPr>
            <p:ph type="title" idx="4294967295"/>
          </p:nvPr>
        </p:nvSpPr>
        <p:spPr>
          <a:xfrm>
            <a:off x="304800" y="526576"/>
            <a:ext cx="6407150" cy="685800"/>
          </a:xfrm>
        </p:spPr>
        <p:txBody>
          <a:bodyPr>
            <a:normAutofit/>
          </a:bodyPr>
          <a:lstStyle/>
          <a:p>
            <a:r>
              <a:rPr lang="bn-BD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 অনুপাতের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bn-BD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গুলোঃ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0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381000"/>
            <a:ext cx="85391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5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10" name="Group 9"/>
          <p:cNvGrpSpPr/>
          <p:nvPr/>
        </p:nvGrpSpPr>
        <p:grpSpPr>
          <a:xfrm>
            <a:off x="609600" y="3125602"/>
            <a:ext cx="7848600" cy="2123146"/>
            <a:chOff x="609600" y="3125602"/>
            <a:chExt cx="7848600" cy="2123146"/>
          </a:xfrm>
        </p:grpSpPr>
        <p:grpSp>
          <p:nvGrpSpPr>
            <p:cNvPr id="6" name="Group 5"/>
            <p:cNvGrpSpPr/>
            <p:nvPr/>
          </p:nvGrpSpPr>
          <p:grpSpPr>
            <a:xfrm>
              <a:off x="609600" y="3125602"/>
              <a:ext cx="7848600" cy="2123146"/>
              <a:chOff x="609600" y="3352800"/>
              <a:chExt cx="7848600" cy="1676400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609600" y="3352800"/>
                <a:ext cx="7848600" cy="1676400"/>
              </a:xfrm>
              <a:prstGeom prst="parallelogram">
                <a:avLst/>
              </a:prstGeom>
              <a:solidFill>
                <a:srgbClr val="92D050"/>
              </a:solidFill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07560" y="3498407"/>
                <a:ext cx="7086514" cy="801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bn-IN" sz="60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1828800" y="3244334"/>
              <a:ext cx="5101076" cy="16312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ত্রিকোণমিতি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35982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lowchart: Internal Storage 2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solidFill>
              <a:schemeClr val="bg1"/>
            </a:solidFill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371600" y="12192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পারস্পারিক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সূত্রগুলো </a:t>
            </a:r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 করে গাণিতিক সমস্যা সমাধান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17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685800"/>
                <a:ext cx="8001000" cy="1070421"/>
              </a:xfrm>
              <a:prstGeom prst="rect">
                <a:avLst/>
              </a:prstGeom>
              <a:noFill/>
              <a:ln w="6350"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গানিতিক সমস্যা </a:t>
                </a:r>
                <a:r>
                  <a:rPr lang="en-US" sz="2600" b="1" dirty="0" smtClean="0">
                    <a:latin typeface="NikoshBAN" pitchFamily="2" charset="0"/>
                    <a:cs typeface="NikoshBAN" pitchFamily="2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𝒄𝒐𝒔𝒆𝒄𝑨</m:t>
                    </m:r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𝒄𝒐𝒕𝑨</m:t>
                    </m:r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হলে, </a:t>
                </a:r>
                <a14:m>
                  <m:oMath xmlns:m="http://schemas.openxmlformats.org/officeDocument/2006/math">
                    <m:r>
                      <a:rPr lang="en-US" sz="2600" b="1" i="1">
                        <a:latin typeface="Cambria Math"/>
                        <a:cs typeface="NikoshBAN" pitchFamily="2" charset="0"/>
                      </a:rPr>
                      <m:t>𝒄𝒐𝒔𝒆𝒄𝑨</m:t>
                    </m:r>
                    <m:r>
                      <a:rPr lang="bn-IN" sz="26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600" b="1" i="1">
                        <a:latin typeface="Cambria Math"/>
                        <a:cs typeface="NikoshBAN" pitchFamily="2" charset="0"/>
                      </a:rPr>
                      <m:t>𝒄𝒐𝒕𝑨</m:t>
                    </m:r>
                  </m:oMath>
                </a14:m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 এর মান বের কর । </a:t>
                </a:r>
                <a:endParaRPr lang="en-US" sz="2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85800"/>
                <a:ext cx="8001000" cy="1070421"/>
              </a:xfrm>
              <a:prstGeom prst="rect">
                <a:avLst/>
              </a:prstGeom>
              <a:blipFill rotWithShape="1">
                <a:blip r:embed="rId2"/>
                <a:stretch>
                  <a:fillRect l="-1371" b="-13068"/>
                </a:stretch>
              </a:blipFill>
              <a:ln w="635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6063" y="1919354"/>
                <a:ext cx="6467333" cy="1145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2"/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  <a:endParaRPr lang="bn-IN" sz="2800" b="1" i="1" dirty="0" smtClean="0">
                  <a:latin typeface="Cambria Math"/>
                  <a:cs typeface="NikoshBAN" pitchFamily="2" charset="0"/>
                </a:endParaRPr>
              </a:p>
              <a:p>
                <a:pPr lvl="2"/>
                <a:r>
                  <a:rPr lang="bn-IN" sz="2800" b="1" dirty="0" smtClean="0">
                    <a:cs typeface="NikoshBAN" pitchFamily="2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𝒄𝒐𝒔𝒆𝒄𝑨</m:t>
                    </m:r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𝒄𝒐𝒕𝑨</m:t>
                    </m:r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63" y="1919354"/>
                <a:ext cx="6467333" cy="1145570"/>
              </a:xfrm>
              <a:prstGeom prst="rect">
                <a:avLst/>
              </a:prstGeom>
              <a:blipFill rotWithShape="1">
                <a:blip r:embed="rId3"/>
                <a:stretch>
                  <a:fillRect t="-4787" b="-7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0141" y="3206086"/>
                <a:ext cx="7092714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2"/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আমরা জানি, </a:t>
                </a:r>
                <a:r>
                  <a:rPr lang="bn-IN" sz="2800" b="1" i="1" dirty="0">
                    <a:latin typeface="Cambria Math"/>
                    <a:cs typeface="NikoshBAN" pitchFamily="2" charset="0"/>
                  </a:rPr>
                  <a:t> </a:t>
                </a:r>
                <a:r>
                  <a:rPr lang="bn-IN" sz="2800" b="1" i="1" dirty="0" smtClean="0">
                    <a:latin typeface="Cambria Math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𝒄𝒐𝒔𝒆𝒄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</a:rPr>
                      <m:t>𝑨</m:t>
                    </m:r>
                    <m:r>
                      <a:rPr lang="en-US" sz="3200" b="1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𝒄𝒐𝒕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</a:rPr>
                      <m:t>𝑨</m:t>
                    </m:r>
                  </m:oMath>
                </a14:m>
                <a:r>
                  <a:rPr lang="en-US" sz="3200" b="1" dirty="0"/>
                  <a:t>= </a:t>
                </a:r>
                <a:r>
                  <a:rPr lang="en-US" sz="3200" b="1" dirty="0" smtClean="0"/>
                  <a:t>1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41" y="3206086"/>
                <a:ext cx="7092714" cy="595932"/>
              </a:xfrm>
              <a:prstGeom prst="rect">
                <a:avLst/>
              </a:prstGeom>
              <a:blipFill rotWithShape="1">
                <a:blip r:embed="rId4"/>
                <a:stretch>
                  <a:fillRect t="-15306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Callout 4"/>
              <p:cNvSpPr/>
              <p:nvPr/>
            </p:nvSpPr>
            <p:spPr>
              <a:xfrm>
                <a:off x="1905000" y="1805993"/>
                <a:ext cx="6887287" cy="1279202"/>
              </a:xfrm>
              <a:prstGeom prst="wedgeEllipseCallout">
                <a:avLst/>
              </a:prstGeom>
              <a:solidFill>
                <a:schemeClr val="tx2"/>
              </a:solidFill>
              <a:scene3d>
                <a:camera prst="orthographicFront"/>
                <a:lightRig rig="threePt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33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3300" i="1">
                            <a:latin typeface="Cambria Math"/>
                          </a:rPr>
                          <m:t> </m:t>
                        </m:r>
                        <m:r>
                          <a:rPr lang="en-US" sz="33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3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300" dirty="0"/>
                  <a:t>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3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3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3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300" i="1">
                        <a:latin typeface="Cambria Math"/>
                      </a:rPr>
                      <m:t>=</m:t>
                    </m:r>
                    <m:r>
                      <a:rPr lang="en-US" sz="3300" b="0" i="1" smtClean="0">
                        <a:latin typeface="Cambria Math"/>
                      </a:rPr>
                      <m:t>(</m:t>
                    </m:r>
                    <m:r>
                      <a:rPr lang="en-US" sz="3300" b="0" i="1" smtClean="0">
                        <a:latin typeface="Cambria Math"/>
                      </a:rPr>
                      <m:t>𝑎</m:t>
                    </m:r>
                    <m:r>
                      <a:rPr lang="en-US" sz="3300" b="0" i="1" smtClean="0">
                        <a:latin typeface="Cambria Math"/>
                      </a:rPr>
                      <m:t>+</m:t>
                    </m:r>
                    <m:r>
                      <a:rPr lang="en-US" sz="3300" b="0" i="1" smtClean="0">
                        <a:latin typeface="Cambria Math"/>
                      </a:rPr>
                      <m:t>𝑏</m:t>
                    </m:r>
                    <m:r>
                      <a:rPr lang="en-US" sz="3300" b="0" i="1" smtClean="0">
                        <a:latin typeface="Cambria Math"/>
                      </a:rPr>
                      <m:t>)(</m:t>
                    </m:r>
                    <m:r>
                      <a:rPr lang="en-US" sz="3300" b="0" i="1" smtClean="0">
                        <a:latin typeface="Cambria Math"/>
                      </a:rPr>
                      <m:t>𝑎</m:t>
                    </m:r>
                    <m:r>
                      <a:rPr lang="en-US" sz="3300" b="0" i="1" smtClean="0">
                        <a:latin typeface="Cambria Math"/>
                      </a:rPr>
                      <m:t>−</m:t>
                    </m:r>
                    <m:r>
                      <a:rPr lang="en-US" sz="3300" b="0" i="1" smtClean="0">
                        <a:latin typeface="Cambria Math"/>
                      </a:rPr>
                      <m:t>𝑏</m:t>
                    </m:r>
                    <m:r>
                      <a:rPr lang="en-US" sz="33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3300" dirty="0"/>
              </a:p>
            </p:txBody>
          </p:sp>
        </mc:Choice>
        <mc:Fallback xmlns="">
          <p:sp>
            <p:nvSpPr>
              <p:cNvPr id="5" name="Oval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805993"/>
                <a:ext cx="6887287" cy="1279202"/>
              </a:xfrm>
              <a:prstGeom prst="wedgeEllipseCallou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9475" y="3862394"/>
                <a:ext cx="7794436" cy="5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2"/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/>
                        <a:cs typeface="NikoshBAN" pitchFamily="2" charset="0"/>
                      </a:rPr>
                      <m:t>(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𝒄𝒐𝒔𝒆𝒄𝑨</m:t>
                    </m:r>
                    <m:r>
                      <a:rPr lang="bn-IN" sz="3200" b="1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𝒄𝒐𝒕𝑨</m:t>
                    </m:r>
                    <m:r>
                      <a:rPr lang="en-US" sz="3200" b="0" i="0" smtClean="0">
                        <a:latin typeface="Cambria Math"/>
                        <a:cs typeface="NikoshBAN" pitchFamily="2" charset="0"/>
                      </a:rPr>
                      <m:t>)(</m:t>
                    </m:r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𝒄𝒐𝒔𝒆𝒄𝑨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𝒄𝒐𝒕𝑨</m:t>
                    </m:r>
                  </m:oMath>
                </a14:m>
                <a:r>
                  <a:rPr lang="en-US" sz="2800" dirty="0" smtClean="0"/>
                  <a:t>)=1</a:t>
                </a:r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75" y="3862394"/>
                <a:ext cx="7794436" cy="573427"/>
              </a:xfrm>
              <a:prstGeom prst="rect">
                <a:avLst/>
              </a:prstGeom>
              <a:blipFill rotWithShape="1">
                <a:blip r:embed="rId6"/>
                <a:stretch>
                  <a:fillRect t="-7447" r="-1486" b="-30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3872" y="4478667"/>
                <a:ext cx="6767442" cy="803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2"/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den>
                    </m:f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 (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𝒄𝒐𝒔𝒆𝒄𝑨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𝒄𝒐𝒕𝑨</m:t>
                    </m:r>
                  </m:oMath>
                </a14:m>
                <a:r>
                  <a:rPr lang="en-US" sz="2800" dirty="0" smtClean="0"/>
                  <a:t>)=1</a:t>
                </a:r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72" y="4478667"/>
                <a:ext cx="6767442" cy="803618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800" y="5282285"/>
                <a:ext cx="4953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∴ </m:t>
                      </m:r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𝒄𝒐𝒔𝒆𝒄𝑨</m:t>
                      </m:r>
                      <m:r>
                        <a:rPr lang="en-US" sz="32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𝒄𝒐𝒕𝑨</m:t>
                      </m:r>
                      <m:r>
                        <a:rPr lang="en-US" sz="3200" b="0" i="0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282285"/>
                <a:ext cx="4953000" cy="584775"/>
              </a:xfrm>
              <a:prstGeom prst="rect">
                <a:avLst/>
              </a:prstGeom>
              <a:blipFill rotWithShape="1">
                <a:blip r:embed="rId8"/>
                <a:stretch>
                  <a:fillRect t="-13684" r="-5788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56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5" grpId="1" animBg="1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0" y="216605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52531" y="914400"/>
            <a:ext cx="4562545" cy="990600"/>
            <a:chOff x="2362200" y="914400"/>
            <a:chExt cx="4562545" cy="990600"/>
          </a:xfrm>
        </p:grpSpPr>
        <p:sp>
          <p:nvSpPr>
            <p:cNvPr id="4" name="Rounded Rectangle 3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67490" y="1043207"/>
              <a:ext cx="4267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 smtClean="0">
                  <a:solidFill>
                    <a:srgbClr val="0000CC"/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bn-BD" sz="4400" dirty="0" smtClean="0">
                  <a:solidFill>
                    <a:srgbClr val="0000CC"/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400" dirty="0">
                  <a:solidFill>
                    <a:srgbClr val="0000CC"/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কাজ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40224" y="2904714"/>
            <a:ext cx="8146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সকল শিক্ষার্থী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টির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উত্তর লিখ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0921" y="3962400"/>
                <a:ext cx="8001000" cy="1070421"/>
              </a:xfrm>
              <a:prstGeom prst="rect">
                <a:avLst/>
              </a:prstGeom>
              <a:noFill/>
              <a:ln w="6350"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গানিতিক সমস্যা </a:t>
                </a:r>
                <a:r>
                  <a:rPr lang="en-US" sz="2600" b="1" dirty="0" smtClean="0">
                    <a:latin typeface="NikoshBAN" pitchFamily="2" charset="0"/>
                    <a:cs typeface="NikoshBAN" pitchFamily="2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𝒔𝒆𝒄𝑨</m:t>
                    </m:r>
                    <m:r>
                      <a:rPr lang="bn-IN" sz="26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𝒕𝒂𝒏𝑨</m:t>
                    </m:r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হলে, </a:t>
                </a:r>
                <a14:m>
                  <m:oMath xmlns:m="http://schemas.openxmlformats.org/officeDocument/2006/math">
                    <m:r>
                      <a:rPr lang="en-US" sz="2600" b="1" i="1">
                        <a:latin typeface="Cambria Math"/>
                        <a:cs typeface="NikoshBAN" pitchFamily="2" charset="0"/>
                      </a:rPr>
                      <m:t>𝒔𝒆𝒄𝑨</m:t>
                    </m:r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600" b="1" i="1">
                        <a:latin typeface="Cambria Math"/>
                        <a:cs typeface="NikoshBAN" pitchFamily="2" charset="0"/>
                      </a:rPr>
                      <m:t>𝒕𝒂𝒏𝑨</m:t>
                    </m:r>
                    <m:r>
                      <a:rPr lang="en-US" sz="2600" b="1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এর মান বের কর । </a:t>
                </a:r>
                <a:endParaRPr lang="en-US" sz="2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21" y="3962400"/>
                <a:ext cx="8001000" cy="1070421"/>
              </a:xfrm>
              <a:prstGeom prst="rect">
                <a:avLst/>
              </a:prstGeom>
              <a:blipFill rotWithShape="1">
                <a:blip r:embed="rId2"/>
                <a:stretch>
                  <a:fillRect l="-1371" b="-12994"/>
                </a:stretch>
              </a:blipFill>
              <a:ln w="635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13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6603" y="381000"/>
                <a:ext cx="8610600" cy="778996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গানিতিক সমস্যা </a:t>
                </a:r>
                <a:r>
                  <a:rPr lang="en-US" sz="2600" b="1" dirty="0" smtClean="0">
                    <a:latin typeface="NikoshBAN" pitchFamily="2" charset="0"/>
                    <a:cs typeface="NikoshBAN" pitchFamily="2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𝒄𝒐𝒔𝒆𝒄𝑨</m:t>
                    </m:r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𝒄𝒐𝒕𝑨</m:t>
                    </m:r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হলে, দেখাও যে,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𝒔𝒆𝒄𝑨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03" y="381000"/>
                <a:ext cx="8610600" cy="778996"/>
              </a:xfrm>
              <a:prstGeom prst="rect">
                <a:avLst/>
              </a:prstGeom>
              <a:blipFill rotWithShape="1">
                <a:blip r:embed="rId2"/>
                <a:stretch>
                  <a:fillRect l="-1202" b="-11719"/>
                </a:stretch>
              </a:blipFill>
              <a:ln w="63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6063" y="1159996"/>
                <a:ext cx="4134703" cy="995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</a:p>
              <a:p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𝒄𝒐𝒔𝒆𝒄𝑨</m:t>
                    </m:r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𝒄𝒐𝒕𝑨</m:t>
                    </m:r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63" y="1159996"/>
                <a:ext cx="4134703" cy="995144"/>
              </a:xfrm>
              <a:prstGeom prst="rect">
                <a:avLst/>
              </a:prstGeom>
              <a:blipFill rotWithShape="1">
                <a:blip r:embed="rId3"/>
                <a:stretch>
                  <a:fillRect l="-2360" t="-4878" b="-6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2597" y="2178032"/>
                <a:ext cx="4191000" cy="670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𝒔𝒊𝒏𝑨</m:t>
                        </m:r>
                      </m:den>
                    </m:f>
                    <m:r>
                      <a:rPr lang="en-US" sz="2600" b="1" i="1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6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𝒔𝒊𝒏𝑨</m:t>
                        </m:r>
                      </m:den>
                    </m:f>
                  </m:oMath>
                </a14:m>
                <a:r>
                  <a:rPr lang="en-US" sz="2600" b="1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1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6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2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97" y="2178032"/>
                <a:ext cx="4191000" cy="670312"/>
              </a:xfrm>
              <a:prstGeom prst="rect">
                <a:avLst/>
              </a:prstGeom>
              <a:blipFill rotWithShape="1">
                <a:blip r:embed="rId4"/>
                <a:stretch>
                  <a:fillRect l="-2620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2597" y="3019296"/>
                <a:ext cx="2553269" cy="670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sinA</m:t>
                        </m:r>
                      </m:den>
                    </m:f>
                  </m:oMath>
                </a14:m>
                <a:r>
                  <a:rPr lang="en-US" sz="26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1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6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2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97" y="3019296"/>
                <a:ext cx="2553269" cy="670312"/>
              </a:xfrm>
              <a:prstGeom prst="rect">
                <a:avLst/>
              </a:prstGeom>
              <a:blipFill rotWithShape="1">
                <a:blip r:embed="rId5"/>
                <a:stretch>
                  <a:fillRect l="-4296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7340" y="3777701"/>
                <a:ext cx="4191000" cy="674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f>
                          <m:fPr>
                            <m:ctrlPr>
                              <a:rPr lang="en-US" sz="2600" b="1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26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6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𝒄𝒐𝒔𝑨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600" b="1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sinA</m:t>
                            </m:r>
                          </m:den>
                        </m:f>
                        <m:r>
                          <a:rPr lang="en-US" sz="2600" b="1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sSup>
                      <m:sSup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f>
                          <m:fPr>
                            <m:ctrlPr>
                              <a:rPr lang="en-US" sz="26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sz="2600" b="1" i="1">
                                <a:latin typeface="Cambria Math"/>
                                <a:cs typeface="NikoshBAN" pitchFamily="2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600" b="1" i="1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den>
                        </m:f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40" y="3777701"/>
                <a:ext cx="4191000" cy="674095"/>
              </a:xfrm>
              <a:prstGeom prst="rect">
                <a:avLst/>
              </a:prstGeom>
              <a:blipFill rotWithShape="1">
                <a:blip r:embed="rId6"/>
                <a:stretch>
                  <a:fillRect l="-2620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2597" y="4536304"/>
                <a:ext cx="3684328" cy="730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IN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6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26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6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𝒄𝒐𝒔𝑨</m:t>
                            </m:r>
                            <m:r>
                              <a:rPr lang="en-US" sz="26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6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bn-IN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𝒔𝒊𝒏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𝑨</m:t>
                        </m:r>
                      </m:den>
                    </m:f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bn-IN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97" y="4536304"/>
                <a:ext cx="3684328" cy="730072"/>
              </a:xfrm>
              <a:prstGeom prst="rect">
                <a:avLst/>
              </a:prstGeom>
              <a:blipFill rotWithShape="1">
                <a:blip r:embed="rId7"/>
                <a:stretch>
                  <a:fillRect l="-2980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1030" y="5361826"/>
                <a:ext cx="4191000" cy="678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bn-IN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𝒄𝒐𝒔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𝑨</m:t>
                        </m:r>
                      </m:den>
                    </m:f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bn-IN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30" y="5361826"/>
                <a:ext cx="4191000" cy="678134"/>
              </a:xfrm>
              <a:prstGeom prst="rect">
                <a:avLst/>
              </a:prstGeom>
              <a:blipFill rotWithShape="1">
                <a:blip r:embed="rId8"/>
                <a:stretch>
                  <a:fillRect l="-2471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55626" y="2693933"/>
                <a:ext cx="4191000" cy="729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bn-IN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626" y="2693933"/>
                <a:ext cx="4191000" cy="729687"/>
              </a:xfrm>
              <a:prstGeom prst="rect">
                <a:avLst/>
              </a:prstGeom>
              <a:blipFill rotWithShape="1">
                <a:blip r:embed="rId9"/>
                <a:stretch>
                  <a:fillRect l="-2620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20737" y="3444373"/>
                <a:ext cx="3104297" cy="670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</m:den>
                    </m:f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bn-IN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737" y="3444373"/>
                <a:ext cx="3104297" cy="670376"/>
              </a:xfrm>
              <a:prstGeom prst="rect">
                <a:avLst/>
              </a:prstGeom>
              <a:blipFill rotWithShape="1">
                <a:blip r:embed="rId10"/>
                <a:stretch>
                  <a:fillRect l="-3340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19600" y="4114749"/>
                <a:ext cx="4063052" cy="730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  <m:r>
                          <a:rPr lang="en-US" sz="26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6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</m:den>
                    </m:f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IN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𝟏</m:t>
                            </m:r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114749"/>
                <a:ext cx="4063052" cy="730072"/>
              </a:xfrm>
              <a:prstGeom prst="rect">
                <a:avLst/>
              </a:prstGeom>
              <a:blipFill rotWithShape="1">
                <a:blip r:embed="rId11"/>
                <a:stretch>
                  <a:fillRect l="-2549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07173" y="4844821"/>
                <a:ext cx="3273756" cy="781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600" b="1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𝒄𝒐𝒔𝑨</m:t>
                        </m:r>
                      </m:den>
                    </m:f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bn-IN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−(</m:t>
                            </m:r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173" y="4844821"/>
                <a:ext cx="3273756" cy="781881"/>
              </a:xfrm>
              <a:prstGeom prst="rect">
                <a:avLst/>
              </a:prstGeom>
              <a:blipFill rotWithShape="1">
                <a:blip r:embed="rId12"/>
                <a:stretch>
                  <a:fillRect l="-3166"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42030" y="5574444"/>
                <a:ext cx="2362200" cy="730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1" i="1">
                        <a:latin typeface="Cambria Math"/>
                        <a:ea typeface="Cambria Math"/>
                        <a:cs typeface="NikoshBAN" pitchFamily="2" charset="0"/>
                      </a:rPr>
                      <m:t>∴ </m:t>
                    </m:r>
                  </m:oMath>
                </a14:m>
                <a:r>
                  <a:rPr lang="en-US" sz="2600" b="1" dirty="0" smtClean="0">
                    <a:latin typeface="NikoshBAN" pitchFamily="2" charset="0"/>
                    <a:cs typeface="NikoshBAN" pitchFamily="2" charset="0"/>
                  </a:rPr>
                  <a:t>secA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sz="26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bn-IN" sz="2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6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6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2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030" y="5574444"/>
                <a:ext cx="2362200" cy="730072"/>
              </a:xfrm>
              <a:prstGeom prst="rect">
                <a:avLst/>
              </a:prstGeom>
              <a:blipFill rotWithShape="1">
                <a:blip r:embed="rId13"/>
                <a:stretch>
                  <a:fillRect r="-258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4038600" y="2566844"/>
            <a:ext cx="168325" cy="39863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balanced" dir="t"/>
          </a:scene3d>
          <a:sp3d prstMaterial="softEdge">
            <a:bevelT w="8890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ular Callout 15"/>
              <p:cNvSpPr/>
              <p:nvPr/>
            </p:nvSpPr>
            <p:spPr>
              <a:xfrm>
                <a:off x="4507173" y="914400"/>
                <a:ext cx="3112827" cy="1598788"/>
              </a:xfrm>
              <a:prstGeom prst="wedgeRoundRectCallou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𝒄𝒐𝒔𝒆𝒄𝑨</m:t>
                    </m:r>
                  </m:oMath>
                </a14:m>
                <a:r>
                  <a:rPr lang="en-US" sz="2400" b="1" dirty="0" smtClean="0"/>
                  <a:t>=</a:t>
                </a:r>
                <a:r>
                  <a:rPr lang="en-US" sz="24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sinA</m:t>
                        </m:r>
                      </m:den>
                    </m:f>
                  </m:oMath>
                </a14:m>
                <a:r>
                  <a:rPr lang="en-US" sz="2400" b="1" dirty="0" smtClean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cs typeface="NikoshBAN" pitchFamily="2" charset="0"/>
                      </a:rPr>
                      <m:t>𝒄𝒐𝒕𝑨</m:t>
                    </m:r>
                  </m:oMath>
                </a14:m>
                <a:r>
                  <a:rPr lang="en-US" sz="2400" b="1" dirty="0" smtClean="0"/>
                  <a:t>=</a:t>
                </a:r>
                <a:r>
                  <a:rPr lang="en-US" sz="24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  <a:cs typeface="Times New Roman" panose="02020603050405020304" pitchFamily="18" charset="0"/>
                          </a:rPr>
                          <m:t>𝒔𝒊𝒏𝑨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Rounded Rectangular Callou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173" y="914400"/>
                <a:ext cx="3112827" cy="1598788"/>
              </a:xfrm>
              <a:prstGeom prst="wedgeRoundRectCallou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ounded Rectangular Callout 17"/>
              <p:cNvSpPr/>
              <p:nvPr/>
            </p:nvSpPr>
            <p:spPr>
              <a:xfrm>
                <a:off x="4659573" y="1066800"/>
                <a:ext cx="3121356" cy="1111232"/>
              </a:xfrm>
              <a:prstGeom prst="wedgeRoundRectCallou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b="1" i="1">
                            <a:latin typeface="Cambria Math"/>
                          </a:rPr>
                          <m:t> </m:t>
                        </m:r>
                        <m:r>
                          <a:rPr lang="en-US" sz="2400" b="1" i="1">
                            <a:latin typeface="Cambria Math"/>
                          </a:rPr>
                          <m:t>𝒔𝒊𝒏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/>
                  <a:t>A</a:t>
                </a:r>
                <a:r>
                  <a:rPr lang="en-US" sz="2400" b="1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𝒄𝒐𝒔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𝑨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𝟏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8" name="Rounded Rectangular Callou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73" y="1066800"/>
                <a:ext cx="3121356" cy="1111232"/>
              </a:xfrm>
              <a:prstGeom prst="wedgeRoundRectCallout">
                <a:avLst/>
              </a:prstGeom>
              <a:blipFill rotWithShape="1">
                <a:blip r:embed="rId15"/>
                <a:stretch>
                  <a:fillRect r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924799" y="4131337"/>
            <a:ext cx="9428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[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যোজন </a:t>
            </a:r>
          </a:p>
          <a:p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বিয়োজন </a:t>
            </a:r>
          </a:p>
          <a:p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করে]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237752" y="5889014"/>
            <a:ext cx="1374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[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দেখানো হল ]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06152" y="3836274"/>
            <a:ext cx="663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[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বর্গ </a:t>
            </a:r>
          </a:p>
          <a:p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করে 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]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76291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6" grpId="0" animBg="1"/>
      <p:bldP spid="16" grpId="1" animBg="1"/>
      <p:bldP spid="18" grpId="0" animBg="1"/>
      <p:bldP spid="18" grpId="1" animBg="1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2223</TotalTime>
  <Words>708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PowerPoint Presentation</vt:lpstr>
      <vt:lpstr>PowerPoint Presentation</vt:lpstr>
      <vt:lpstr>নিচের ত্রিকোণমিতিক অনুপাতের সূত্রগুলো বলঃ </vt:lpstr>
      <vt:lpstr>ত্রিকোণমিতিক অনুপাতের সূত্রগুলোঃ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F. MASUD</dc:creator>
  <cp:lastModifiedBy>DELL</cp:lastModifiedBy>
  <cp:revision>384</cp:revision>
  <dcterms:created xsi:type="dcterms:W3CDTF">2006-08-16T00:00:00Z</dcterms:created>
  <dcterms:modified xsi:type="dcterms:W3CDTF">2020-06-05T03:57:10Z</dcterms:modified>
</cp:coreProperties>
</file>