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4" r:id="rId9"/>
    <p:sldId id="270" r:id="rId10"/>
    <p:sldId id="268" r:id="rId11"/>
    <p:sldId id="269" r:id="rId12"/>
    <p:sldId id="271" r:id="rId13"/>
    <p:sldId id="26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33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7A6A6-AD7A-4375-BF33-D263CE20F0D8}" type="datetimeFigureOut">
              <a:rPr lang="en-US" smtClean="0"/>
              <a:t>13-Jun-20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91BCC-D6AC-4318-9B06-25C0690E9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743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7A6A6-AD7A-4375-BF33-D263CE20F0D8}" type="datetimeFigureOut">
              <a:rPr lang="en-US" smtClean="0"/>
              <a:t>13-Jun-20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91BCC-D6AC-4318-9B06-25C0690E9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462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7A6A6-AD7A-4375-BF33-D263CE20F0D8}" type="datetimeFigureOut">
              <a:rPr lang="en-US" smtClean="0"/>
              <a:t>13-Jun-20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91BCC-D6AC-4318-9B06-25C0690E9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189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7A6A6-AD7A-4375-BF33-D263CE20F0D8}" type="datetimeFigureOut">
              <a:rPr lang="en-US" smtClean="0"/>
              <a:t>13-Jun-20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91BCC-D6AC-4318-9B06-25C0690E9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209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7A6A6-AD7A-4375-BF33-D263CE20F0D8}" type="datetimeFigureOut">
              <a:rPr lang="en-US" smtClean="0"/>
              <a:t>13-Jun-20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91BCC-D6AC-4318-9B06-25C0690E9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769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7A6A6-AD7A-4375-BF33-D263CE20F0D8}" type="datetimeFigureOut">
              <a:rPr lang="en-US" smtClean="0"/>
              <a:t>13-Jun-20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91BCC-D6AC-4318-9B06-25C0690E9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942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7A6A6-AD7A-4375-BF33-D263CE20F0D8}" type="datetimeFigureOut">
              <a:rPr lang="en-US" smtClean="0"/>
              <a:t>13-Jun-20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91BCC-D6AC-4318-9B06-25C0690E9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936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7A6A6-AD7A-4375-BF33-D263CE20F0D8}" type="datetimeFigureOut">
              <a:rPr lang="en-US" smtClean="0"/>
              <a:t>13-Jun-20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91BCC-D6AC-4318-9B06-25C0690E9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869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7A6A6-AD7A-4375-BF33-D263CE20F0D8}" type="datetimeFigureOut">
              <a:rPr lang="en-US" smtClean="0"/>
              <a:t>13-Jun-20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91BCC-D6AC-4318-9B06-25C0690E9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593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7A6A6-AD7A-4375-BF33-D263CE20F0D8}" type="datetimeFigureOut">
              <a:rPr lang="en-US" smtClean="0"/>
              <a:t>13-Jun-20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91BCC-D6AC-4318-9B06-25C0690E9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94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7A6A6-AD7A-4375-BF33-D263CE20F0D8}" type="datetimeFigureOut">
              <a:rPr lang="en-US" smtClean="0"/>
              <a:t>13-Jun-20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91BCC-D6AC-4318-9B06-25C0690E9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774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7A6A6-AD7A-4375-BF33-D263CE20F0D8}" type="datetimeFigureOut">
              <a:rPr lang="en-US" smtClean="0"/>
              <a:t>13-Jun-20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91BCC-D6AC-4318-9B06-25C0690E9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18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4334" y="368490"/>
            <a:ext cx="8079475" cy="1160059"/>
          </a:xfrm>
        </p:spPr>
        <p:txBody>
          <a:bodyPr/>
          <a:lstStyle/>
          <a:p>
            <a:r>
              <a:rPr lang="en-US" sz="7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শুভেচ্ছা</a:t>
            </a:r>
            <a:r>
              <a:rPr lang="en-US" sz="7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endParaRPr lang="en-US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4333" y="1760561"/>
            <a:ext cx="8079475" cy="4408228"/>
          </a:xfrm>
        </p:spPr>
        <p:txBody>
          <a:bodyPr/>
          <a:lstStyle/>
          <a:p>
            <a:pPr algn="l"/>
            <a:r>
              <a:rPr lang="en-US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endParaRPr lang="en-US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7917" y="1808329"/>
            <a:ext cx="6332562" cy="4312692"/>
          </a:xfrm>
          <a:prstGeom prst="rect">
            <a:avLst/>
          </a:prstGeom>
        </p:spPr>
      </p:pic>
      <p:sp>
        <p:nvSpPr>
          <p:cNvPr id="5" name="Action Button: Custom 4">
            <a:hlinkClick r:id="" action="ppaction://noaction" highlightClick="1"/>
          </p:cNvPr>
          <p:cNvSpPr/>
          <p:nvPr/>
        </p:nvSpPr>
        <p:spPr>
          <a:xfrm>
            <a:off x="6505435" y="5721824"/>
            <a:ext cx="2775044" cy="423081"/>
          </a:xfrm>
          <a:prstGeom prst="actionButtonBlank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n-BD" sz="2800" dirty="0" smtClean="0">
                <a:solidFill>
                  <a:schemeClr val="tx1"/>
                </a:solidFill>
              </a:rPr>
              <a:t>      </a:t>
            </a:r>
            <a:r>
              <a:rPr lang="bn-BD" sz="2800" dirty="0" smtClean="0">
                <a:solidFill>
                  <a:schemeClr val="bg1"/>
                </a:solidFill>
              </a:rPr>
              <a:t>হাসনাহেনা 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70929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5658"/>
            <a:ext cx="10515600" cy="687864"/>
          </a:xfrm>
        </p:spPr>
        <p:txBody>
          <a:bodyPr>
            <a:normAutofit fontScale="90000"/>
          </a:bodyPr>
          <a:lstStyle/>
          <a:p>
            <a:r>
              <a:rPr lang="bn-BD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চাহিদা</a:t>
            </a:r>
            <a:r>
              <a:rPr lang="bn-BD" dirty="0" smtClean="0">
                <a:latin typeface="NikoshBAN" panose="02000000000000000000" pitchFamily="2" charset="0"/>
                <a:cs typeface="NikoshBAN" panose="02000000000000000000" pitchFamily="2" charset="0"/>
              </a:rPr>
              <a:t> বৃদ্ধিজনিত মুদ্রাস্ফীতি ও ব্যয় বৃদ্ধিজনিত মুদ্রাস্ফীতি </a:t>
            </a:r>
            <a:endParaRPr lang="en-US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214651"/>
            <a:ext cx="5181600" cy="47767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চাহিদা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বৃদ্ধিজনিত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মুদ্রাস্ফীতি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endParaRPr lang="bn-BD" dirty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marL="0" indent="0">
              <a:buNone/>
            </a:pPr>
            <a:r>
              <a:rPr lang="bn-BD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দামস্তর</a:t>
            </a:r>
            <a:r>
              <a:rPr lang="bn-BD" dirty="0" smtClean="0">
                <a:latin typeface="NikoshBAN" panose="02000000000000000000" pitchFamily="2" charset="0"/>
                <a:cs typeface="NikoshBAN" panose="02000000000000000000" pitchFamily="2" charset="0"/>
              </a:rPr>
              <a:t>P              AS</a:t>
            </a:r>
          </a:p>
          <a:p>
            <a:pPr marL="0" indent="0">
              <a:buNone/>
            </a:pPr>
            <a:endParaRPr lang="bn-BD" dirty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marL="0" indent="0">
              <a:buNone/>
            </a:pPr>
            <a:r>
              <a:rPr lang="bn-BD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   </a:t>
            </a:r>
            <a:r>
              <a:rPr lang="bn-BD" dirty="0" smtClean="0">
                <a:cs typeface="NikoshBAN" panose="02000000000000000000" pitchFamily="2" charset="0"/>
              </a:rPr>
              <a:t>P2              </a:t>
            </a:r>
            <a:r>
              <a:rPr lang="en-SG" dirty="0" smtClean="0">
                <a:cs typeface="NikoshBAN" panose="02000000000000000000" pitchFamily="2" charset="0"/>
              </a:rPr>
              <a:t> </a:t>
            </a:r>
            <a:r>
              <a:rPr lang="bn-BD" dirty="0" smtClean="0">
                <a:cs typeface="NikoshBAN" panose="02000000000000000000" pitchFamily="2" charset="0"/>
              </a:rPr>
              <a:t>  b</a:t>
            </a:r>
          </a:p>
          <a:p>
            <a:pPr marL="0" indent="0">
              <a:buNone/>
            </a:pPr>
            <a:endParaRPr lang="bn-BD" dirty="0">
              <a:cs typeface="NikoshBAN" panose="02000000000000000000" pitchFamily="2" charset="0"/>
            </a:endParaRPr>
          </a:p>
          <a:p>
            <a:pPr marL="0" indent="0">
              <a:buNone/>
            </a:pPr>
            <a:r>
              <a:rPr lang="bn-BD" dirty="0" smtClean="0">
                <a:cs typeface="NikoshBAN" panose="02000000000000000000" pitchFamily="2" charset="0"/>
              </a:rPr>
              <a:t>  </a:t>
            </a:r>
            <a:r>
              <a:rPr lang="en-SG" dirty="0" smtClean="0">
                <a:cs typeface="NikoshBAN" panose="02000000000000000000" pitchFamily="2" charset="0"/>
              </a:rPr>
              <a:t>    </a:t>
            </a:r>
            <a:r>
              <a:rPr lang="bn-BD" dirty="0" smtClean="0">
                <a:cs typeface="NikoshBAN" panose="02000000000000000000" pitchFamily="2" charset="0"/>
              </a:rPr>
              <a:t> </a:t>
            </a:r>
            <a:r>
              <a:rPr lang="en-US" dirty="0" smtClean="0">
                <a:cs typeface="NikoshBAN" panose="02000000000000000000" pitchFamily="2" charset="0"/>
              </a:rPr>
              <a:t>P1                   a           AD2</a:t>
            </a:r>
          </a:p>
          <a:p>
            <a:pPr marL="0" indent="0">
              <a:buNone/>
            </a:pPr>
            <a:r>
              <a:rPr lang="en-US" dirty="0">
                <a:latin typeface="+mj-lt"/>
                <a:cs typeface="NikoshBAN" panose="02000000000000000000" pitchFamily="2" charset="0"/>
              </a:rPr>
              <a:t> </a:t>
            </a:r>
            <a:r>
              <a:rPr lang="en-US" dirty="0" smtClean="0">
                <a:latin typeface="+mj-lt"/>
                <a:cs typeface="NikoshBAN" panose="02000000000000000000" pitchFamily="2" charset="0"/>
              </a:rPr>
              <a:t>                                      AD1</a:t>
            </a:r>
          </a:p>
          <a:p>
            <a:pPr marL="0" indent="0">
              <a:buNone/>
            </a:pPr>
            <a:r>
              <a:rPr lang="en-US" dirty="0">
                <a:latin typeface="+mj-lt"/>
                <a:cs typeface="NikoshBAN" panose="02000000000000000000" pitchFamily="2" charset="0"/>
              </a:rPr>
              <a:t> </a:t>
            </a:r>
            <a:r>
              <a:rPr lang="en-US" dirty="0" smtClean="0">
                <a:latin typeface="+mj-lt"/>
                <a:cs typeface="NikoshBAN" panose="02000000000000000000" pitchFamily="2" charset="0"/>
              </a:rPr>
              <a:t>         o                Y1                   Q</a:t>
            </a:r>
          </a:p>
          <a:p>
            <a:pPr marL="0" indent="0">
              <a:buNone/>
            </a:pPr>
            <a:r>
              <a:rPr lang="en-US" dirty="0">
                <a:latin typeface="+mj-lt"/>
                <a:cs typeface="NikoshBAN" panose="02000000000000000000" pitchFamily="2" charset="0"/>
              </a:rPr>
              <a:t> </a:t>
            </a:r>
            <a:r>
              <a:rPr lang="en-US" dirty="0" smtClean="0">
                <a:latin typeface="+mj-lt"/>
                <a:cs typeface="NikoshBAN" panose="02000000000000000000" pitchFamily="2" charset="0"/>
              </a:rPr>
              <a:t>                                   </a:t>
            </a:r>
            <a:r>
              <a:rPr lang="en-US" dirty="0" err="1" smtClean="0">
                <a:latin typeface="+mj-lt"/>
                <a:cs typeface="NikoshBAN" panose="02000000000000000000" pitchFamily="2" charset="0"/>
              </a:rPr>
              <a:t>জাতীয়</a:t>
            </a:r>
            <a:r>
              <a:rPr lang="en-US" dirty="0" smtClean="0">
                <a:latin typeface="+mj-lt"/>
                <a:cs typeface="NikoshBAN" panose="02000000000000000000" pitchFamily="2" charset="0"/>
              </a:rPr>
              <a:t> </a:t>
            </a:r>
            <a:r>
              <a:rPr lang="en-US" dirty="0" err="1" smtClean="0">
                <a:latin typeface="+mj-lt"/>
                <a:cs typeface="NikoshBAN" panose="02000000000000000000" pitchFamily="2" charset="0"/>
              </a:rPr>
              <a:t>আয়</a:t>
            </a:r>
            <a:r>
              <a:rPr lang="en-US" dirty="0" smtClean="0">
                <a:latin typeface="+mj-lt"/>
                <a:cs typeface="NikoshBAN" panose="02000000000000000000" pitchFamily="2" charset="0"/>
              </a:rPr>
              <a:t> </a:t>
            </a:r>
            <a:endParaRPr lang="en-US" dirty="0">
              <a:latin typeface="+mj-lt"/>
              <a:cs typeface="NikoshBAN" panose="02000000000000000000" pitchFamily="2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214651"/>
            <a:ext cx="5181600" cy="50360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ব্যয়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বৃদ্ধিজনিত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মুদ্রাস্ফীতি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</a:p>
          <a:p>
            <a:pPr marL="0" indent="0">
              <a:buNone/>
            </a:pPr>
            <a:r>
              <a:rPr lang="en-US" sz="2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দামস্তর</a:t>
            </a:r>
            <a:r>
              <a:rPr lang="en-US" sz="2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P                          </a:t>
            </a:r>
            <a:r>
              <a:rPr lang="en-US" sz="2400" dirty="0" smtClean="0">
                <a:latin typeface="+mj-lt"/>
                <a:cs typeface="NikoshBAN" panose="02000000000000000000" pitchFamily="2" charset="0"/>
              </a:rPr>
              <a:t>AS2 </a:t>
            </a:r>
          </a:p>
          <a:p>
            <a:pPr marL="0" indent="0">
              <a:buNone/>
            </a:pPr>
            <a:r>
              <a:rPr lang="en-US" sz="2400" dirty="0" smtClean="0">
                <a:cs typeface="NikoshBAN" panose="02000000000000000000" pitchFamily="2" charset="0"/>
              </a:rPr>
              <a:t>                                                  AS1</a:t>
            </a:r>
            <a:endParaRPr lang="en-US" sz="2400" dirty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    P2                b</a:t>
            </a:r>
            <a:endParaRPr lang="en-US" sz="2400" dirty="0" smtClean="0">
              <a:latin typeface="+mj-lt"/>
              <a:cs typeface="NikoshBAN" panose="02000000000000000000" pitchFamily="2" charset="0"/>
            </a:endParaRPr>
          </a:p>
          <a:p>
            <a:pPr marL="0" indent="0">
              <a:buNone/>
            </a:pP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  </a:t>
            </a: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>
                <a:cs typeface="NikoshBAN" panose="02000000000000000000" pitchFamily="2" charset="0"/>
              </a:rPr>
              <a:t>P1 </a:t>
            </a:r>
            <a:r>
              <a:rPr lang="en-US" sz="2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                  </a:t>
            </a:r>
            <a:r>
              <a:rPr lang="en-US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a</a:t>
            </a:r>
            <a:endParaRPr lang="en-US" sz="2400" dirty="0" smtClean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marL="0" indent="0">
              <a:buNone/>
            </a:pPr>
            <a:r>
              <a:rPr 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  </a:t>
            </a:r>
            <a:endParaRPr lang="en-US" sz="2400" dirty="0" smtClean="0">
              <a:latin typeface="+mj-lt"/>
              <a:cs typeface="NikoshBAN" panose="02000000000000000000" pitchFamily="2" charset="0"/>
            </a:endParaRPr>
          </a:p>
          <a:p>
            <a:pPr marL="0" indent="0">
              <a:buNone/>
            </a:pPr>
            <a:r>
              <a:rPr lang="en-US" sz="4000" dirty="0" smtClean="0">
                <a:latin typeface="+mj-lt"/>
                <a:cs typeface="NikoshBAN" panose="02000000000000000000" pitchFamily="2" charset="0"/>
              </a:rPr>
              <a:t>                               AD</a:t>
            </a:r>
          </a:p>
          <a:p>
            <a:pPr marL="0" indent="0">
              <a:buNone/>
            </a:pPr>
            <a:r>
              <a:rPr lang="en-US" sz="4000" dirty="0" smtClean="0">
                <a:latin typeface="+mj-lt"/>
                <a:cs typeface="NikoshBAN" panose="02000000000000000000" pitchFamily="2" charset="0"/>
              </a:rPr>
              <a:t>       o        Y2 Y1            Y</a:t>
            </a:r>
            <a:endParaRPr lang="en-US" dirty="0" smtClean="0">
              <a:latin typeface="+mj-lt"/>
              <a:cs typeface="NikoshBAN" panose="02000000000000000000" pitchFamily="2" charset="0"/>
            </a:endParaRPr>
          </a:p>
          <a:p>
            <a:pPr marL="0" indent="0">
              <a:buNone/>
            </a:pPr>
            <a:r>
              <a:rPr lang="en-US" sz="3200" dirty="0">
                <a:latin typeface="+mj-lt"/>
                <a:cs typeface="NikoshBAN" panose="02000000000000000000" pitchFamily="2" charset="0"/>
              </a:rPr>
              <a:t> </a:t>
            </a:r>
            <a:r>
              <a:rPr lang="en-US" sz="3200" dirty="0" smtClean="0">
                <a:latin typeface="+mj-lt"/>
                <a:cs typeface="NikoshBAN" panose="02000000000000000000" pitchFamily="2" charset="0"/>
              </a:rPr>
              <a:t>                              </a:t>
            </a:r>
            <a:r>
              <a:rPr lang="en-US" sz="3200" dirty="0" err="1" smtClean="0">
                <a:latin typeface="+mj-lt"/>
                <a:cs typeface="NikoshBAN" panose="02000000000000000000" pitchFamily="2" charset="0"/>
              </a:rPr>
              <a:t>জাতীয়</a:t>
            </a:r>
            <a:r>
              <a:rPr lang="en-US" sz="3200" dirty="0" smtClean="0">
                <a:latin typeface="+mj-lt"/>
                <a:cs typeface="NikoshBAN" panose="02000000000000000000" pitchFamily="2" charset="0"/>
              </a:rPr>
              <a:t> </a:t>
            </a:r>
            <a:r>
              <a:rPr lang="en-US" sz="3200" dirty="0" err="1" smtClean="0">
                <a:latin typeface="+mj-lt"/>
                <a:cs typeface="NikoshBAN" panose="02000000000000000000" pitchFamily="2" charset="0"/>
              </a:rPr>
              <a:t>আয়</a:t>
            </a:r>
            <a:r>
              <a:rPr lang="en-US" sz="3200" dirty="0" smtClean="0">
                <a:latin typeface="+mj-lt"/>
                <a:cs typeface="NikoshBAN" panose="02000000000000000000" pitchFamily="2" charset="0"/>
              </a:rPr>
              <a:t>  </a:t>
            </a:r>
            <a:endParaRPr lang="en-US" sz="3200" dirty="0">
              <a:latin typeface="+mj-lt"/>
              <a:cs typeface="NikoshBAN" panose="02000000000000000000" pitchFamily="2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978925" y="2033516"/>
            <a:ext cx="0" cy="290697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978925" y="4960961"/>
            <a:ext cx="3166281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3357349" y="2169994"/>
            <a:ext cx="13648" cy="277049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78925" y="2995684"/>
            <a:ext cx="1392072" cy="2729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900451" y="4183038"/>
            <a:ext cx="145689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419065" y="2197291"/>
            <a:ext cx="2033516" cy="18288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148243" y="3102127"/>
            <a:ext cx="1870738" cy="16609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7301552" y="2101755"/>
            <a:ext cx="40944" cy="29615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7328848" y="4940490"/>
            <a:ext cx="3411940" cy="1228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7642746" y="2292826"/>
            <a:ext cx="1514902" cy="143301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793156" y="2172037"/>
            <a:ext cx="1951345" cy="25101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7964327" y="2697822"/>
            <a:ext cx="1664456" cy="169710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7263880" y="2975212"/>
            <a:ext cx="1190908" cy="4776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7311646" y="3500305"/>
            <a:ext cx="1583426" cy="5493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8836068" y="3500305"/>
            <a:ext cx="12100" cy="162357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8400197" y="2982037"/>
            <a:ext cx="0" cy="208810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99585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BD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                       </a:t>
            </a:r>
            <a:r>
              <a:rPr lang="bn-BD" sz="7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মূল্যায়ন </a:t>
            </a:r>
            <a:endParaRPr lang="en-US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bn-BD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১। মুদ্রাস্ফীতি কাকে বলে ? </a:t>
            </a:r>
          </a:p>
          <a:p>
            <a:pPr marL="0" indent="0">
              <a:buNone/>
            </a:pPr>
            <a:r>
              <a:rPr lang="bn-BD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২।মুদ্রাসংকোচন কী ?</a:t>
            </a:r>
          </a:p>
          <a:p>
            <a:pPr marL="0" indent="0">
              <a:buNone/>
            </a:pPr>
            <a:r>
              <a:rPr lang="bn-BD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৩। অর্থের যোগান,মুদ্রাস্ফীতির প্রধান কারণ –ব্যাখ্যা কর । </a:t>
            </a:r>
          </a:p>
          <a:p>
            <a:pPr marL="0" indent="0">
              <a:buNone/>
            </a:pPr>
            <a:r>
              <a:rPr lang="bn-BD" sz="4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BD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৪। চাহিদা বৃদ্ধিজনিত মুদ্রাস্ফীতি ও ব্যয় বৃদ্ধিজনিত                                     মুদ্রাস্ফীতির মধ্যে পার্থক্য কী? </a:t>
            </a:r>
            <a:endParaRPr lang="en-US" sz="44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0417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780" y="583488"/>
            <a:ext cx="10515600" cy="1325563"/>
          </a:xfrm>
        </p:spPr>
        <p:txBody>
          <a:bodyPr/>
          <a:lstStyle/>
          <a:p>
            <a:r>
              <a:rPr lang="bn-BD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                     </a:t>
            </a:r>
            <a:r>
              <a:rPr lang="bn-BD" sz="6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বাড়ির কাজ </a:t>
            </a:r>
            <a:endParaRPr lang="en-US" sz="60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6565" y="2497538"/>
            <a:ext cx="10515600" cy="16377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n-BD" sz="5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* চাহিদা বৃদ্ধিজনিত মুদ্রাস্ফীতি ও ব্যয়  বৃদ্ধিজনিত মুদ্রাস্ফীতি চিত্রের মাধ্যমে ব্যাখ্যা কর ।  </a:t>
            </a:r>
            <a:endParaRPr lang="en-US" sz="54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651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65279" y="354842"/>
            <a:ext cx="7219663" cy="144655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SG" sz="8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  </a:t>
            </a:r>
            <a:r>
              <a:rPr lang="en-SG" sz="8800" dirty="0" err="1" smtClean="0">
                <a:solidFill>
                  <a:srgbClr val="FFFF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ধন্যবাদ</a:t>
            </a:r>
            <a:r>
              <a:rPr lang="en-SG" sz="8800" dirty="0" smtClean="0">
                <a:solidFill>
                  <a:srgbClr val="FFFF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endParaRPr lang="en-US" dirty="0">
              <a:solidFill>
                <a:srgbClr val="FFFF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279" y="1801392"/>
            <a:ext cx="7219664" cy="4883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0905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n-BD" sz="6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            </a:t>
            </a:r>
            <a:r>
              <a:rPr lang="en-US" sz="6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পরিচিতি</a:t>
            </a:r>
            <a:r>
              <a:rPr lang="en-US" sz="6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endParaRPr lang="en-US" sz="6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      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শ্যামল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চক্রবর্ত্তী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</a:p>
          <a:p>
            <a:pPr marL="0" indent="0">
              <a:buNone/>
            </a:pP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      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সহকারী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অধ্যাপক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</a:p>
          <a:p>
            <a:pPr marL="0" indent="0">
              <a:buNone/>
            </a:pP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       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অর্থনীতি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বিভাগ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</a:p>
          <a:p>
            <a:pPr marL="0" indent="0">
              <a:buNone/>
            </a:pP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      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কানকিরহাট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কলেজ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</a:p>
          <a:p>
            <a:pPr marL="0" indent="0">
              <a:buNone/>
            </a:pP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      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মোবাইলঃ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০১৭১১০৬৩৩৮৭ </a:t>
            </a:r>
          </a:p>
          <a:p>
            <a:pPr marL="0" indent="0">
              <a:buNone/>
            </a:pP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       ই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মেইলঃ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shyamal</a:t>
            </a:r>
            <a:r>
              <a:rPr lang="en-US" sz="3200" dirty="0" smtClean="0">
                <a:cs typeface="NikoshBAN" panose="02000000000000000000" pitchFamily="2" charset="0"/>
              </a:rPr>
              <a:t>2665@gmail.com</a:t>
            </a:r>
            <a:endParaRPr lang="en-US" sz="3200" dirty="0"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6465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4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4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4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5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5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5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5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6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6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6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7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7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8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8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9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9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39487" y="1897039"/>
            <a:ext cx="544545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6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অর্থনীতি</a:t>
            </a:r>
            <a:r>
              <a:rPr lang="en-US" sz="6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BD" sz="6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২য় </a:t>
            </a:r>
            <a:r>
              <a:rPr lang="en-US" sz="6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পত্র</a:t>
            </a:r>
            <a:r>
              <a:rPr lang="en-US" sz="6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</a:p>
          <a:p>
            <a:r>
              <a:rPr lang="en-US" sz="6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66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6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</a:t>
            </a:r>
            <a:r>
              <a:rPr lang="en-US" sz="6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দ্বাদশ</a:t>
            </a:r>
            <a:r>
              <a:rPr lang="en-US" sz="6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6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শ্রেণি</a:t>
            </a:r>
            <a:r>
              <a:rPr lang="en-US" sz="6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endParaRPr lang="en-US" sz="6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9090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5308" y="191068"/>
            <a:ext cx="2877402" cy="301752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7009" y="191068"/>
            <a:ext cx="2877402" cy="30175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400" y="191068"/>
            <a:ext cx="2877402" cy="30175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5905" y="3515365"/>
            <a:ext cx="2877402" cy="3017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697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92071" y="1678675"/>
            <a:ext cx="963532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6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       পাঠ শিরোনাম </a:t>
            </a:r>
          </a:p>
          <a:p>
            <a:r>
              <a:rPr lang="bn-BD" sz="66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BD" sz="6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        </a:t>
            </a:r>
            <a:r>
              <a:rPr lang="en-SG" sz="6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BD" sz="6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মুদ্রাস্ফীতি    </a:t>
            </a:r>
            <a:endParaRPr lang="en-US" sz="6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3518838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8424" y="706319"/>
            <a:ext cx="8202304" cy="1325563"/>
          </a:xfrm>
        </p:spPr>
        <p:txBody>
          <a:bodyPr/>
          <a:lstStyle/>
          <a:p>
            <a:r>
              <a:rPr lang="en-US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              </a:t>
            </a:r>
            <a:r>
              <a:rPr lang="en-US" sz="6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শিখনফল</a:t>
            </a:r>
            <a:r>
              <a:rPr lang="en-US" sz="6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endParaRPr lang="en-US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4235" y="2521660"/>
            <a:ext cx="8483221" cy="20503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n-BD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১।</a:t>
            </a:r>
            <a:r>
              <a:rPr lang="en-US" sz="4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মুদ্রাস্ফীতির</a:t>
            </a:r>
            <a:r>
              <a:rPr lang="en-US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ধারনা</a:t>
            </a:r>
            <a:r>
              <a:rPr lang="en-US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BD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ব্যাখ্যা করতে পারবে ।</a:t>
            </a:r>
          </a:p>
          <a:p>
            <a:pPr marL="0" indent="0">
              <a:buNone/>
            </a:pPr>
            <a:r>
              <a:rPr lang="bn-BD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২।মুদ্রাস্ফীতির কারণ ব্যাখ্যা করতে পারবে ।    </a:t>
            </a:r>
            <a:endParaRPr lang="en-US" sz="48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2389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91319" y="395787"/>
            <a:ext cx="11477767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BD" sz="4800" u="sng" dirty="0" smtClean="0">
                <a:latin typeface="NikoshBAN" panose="02000000000000000000" pitchFamily="2" charset="0"/>
                <a:cs typeface="NikoshBAN" panose="02000000000000000000" pitchFamily="2" charset="0"/>
              </a:rPr>
              <a:t>মুদ্রাস্ফীতিঃ</a:t>
            </a:r>
            <a:r>
              <a:rPr lang="bn-BD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সাধারণ দামস্তরের ক্রমবৃদ্ধির প্রবণতাই হল মুদ্রাস্ফীতি ।</a:t>
            </a:r>
          </a:p>
          <a:p>
            <a:r>
              <a:rPr lang="bn-BD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</a:p>
          <a:p>
            <a:r>
              <a:rPr lang="bn-BD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BD" sz="4800" u="sng" dirty="0" smtClean="0">
                <a:latin typeface="NikoshBAN" panose="02000000000000000000" pitchFamily="2" charset="0"/>
                <a:cs typeface="NikoshBAN" panose="02000000000000000000" pitchFamily="2" charset="0"/>
              </a:rPr>
              <a:t>মুদ্রা</a:t>
            </a:r>
            <a:r>
              <a:rPr lang="bn-BD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BD" sz="4800" u="sng" dirty="0" smtClean="0">
                <a:latin typeface="NikoshBAN" panose="02000000000000000000" pitchFamily="2" charset="0"/>
                <a:cs typeface="NikoshBAN" panose="02000000000000000000" pitchFamily="2" charset="0"/>
              </a:rPr>
              <a:t>সংকোচনঃ</a:t>
            </a:r>
            <a:r>
              <a:rPr lang="bn-BD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যখন দেশে দ্রব্য সামগ্রীর যোগান অপেক্ষা অর্থের যোগান কম হয়, এর ফলে দামস্তর ক্রমাগত ও অব্যাহত ভাবে হ্রাস পেতে থাকে , তখন তাকে মুদ্রা সংকোচন বলে ।</a:t>
            </a:r>
          </a:p>
          <a:p>
            <a:endParaRPr lang="bn-BD" sz="4800" dirty="0" smtClean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endParaRPr lang="bn-BD" sz="4800" dirty="0" smtClean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r>
              <a:rPr lang="bn-BD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</a:t>
            </a:r>
            <a:endParaRPr lang="en-US" sz="48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6383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0687" y="150127"/>
            <a:ext cx="7192369" cy="1105468"/>
          </a:xfrm>
        </p:spPr>
        <p:txBody>
          <a:bodyPr/>
          <a:lstStyle/>
          <a:p>
            <a:r>
              <a:rPr lang="bn-BD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    </a:t>
            </a:r>
            <a:r>
              <a:rPr lang="bn-BD" sz="5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মুদ্রাস্ফীতির কারণ </a:t>
            </a:r>
            <a:endParaRPr lang="en-US" sz="48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501" y="1255595"/>
            <a:ext cx="10890913" cy="49213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bn-BD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   ১। অর্থের যোগান বৃদ্ধি   </a:t>
            </a:r>
            <a:r>
              <a:rPr lang="en-SG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   </a:t>
            </a:r>
            <a:r>
              <a:rPr lang="bn-BD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৮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।</a:t>
            </a:r>
            <a:r>
              <a:rPr lang="bn-BD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পরোক্ষ কর    </a:t>
            </a:r>
          </a:p>
          <a:p>
            <a:pPr marL="0" indent="0">
              <a:buNone/>
            </a:pPr>
            <a:r>
              <a:rPr lang="bn-BD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   ২। সরকারি ব্যয় বৃদ্ধি   </a:t>
            </a:r>
            <a:r>
              <a:rPr lang="en-SG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</a:t>
            </a:r>
            <a:r>
              <a:rPr lang="bn-BD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</a:t>
            </a:r>
            <a:r>
              <a:rPr lang="bn-BD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৯। মজুদ ও চোরাচালান  </a:t>
            </a:r>
          </a:p>
          <a:p>
            <a:pPr marL="0" indent="0">
              <a:buNone/>
            </a:pPr>
            <a:r>
              <a:rPr lang="bn-BD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   ৩।ঘাটতি ব্যয়            </a:t>
            </a:r>
            <a:r>
              <a:rPr lang="en-SG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    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১০।</a:t>
            </a:r>
            <a:r>
              <a:rPr lang="bn-BD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জনসংখ্যা বৃদ্ধি 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</a:t>
            </a:r>
            <a:endParaRPr lang="bn-BD" sz="4400" dirty="0" smtClean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marL="0" indent="0">
              <a:buNone/>
            </a:pPr>
            <a:r>
              <a:rPr lang="bn-BD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    ৪।ব্যাংক ঋণের প্রসার </a:t>
            </a:r>
          </a:p>
          <a:p>
            <a:pPr marL="0" indent="0">
              <a:buNone/>
            </a:pPr>
            <a:r>
              <a:rPr lang="bn-BD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    ৫।উৎপাদন হ্রাস  </a:t>
            </a:r>
          </a:p>
          <a:p>
            <a:pPr marL="0" indent="0">
              <a:buNone/>
            </a:pPr>
            <a:r>
              <a:rPr lang="bn-BD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    ৬।মজুরি ও বেতন বৃদ্ধি </a:t>
            </a:r>
          </a:p>
          <a:p>
            <a:pPr marL="0" indent="0">
              <a:buNone/>
            </a:pPr>
            <a:r>
              <a:rPr lang="bn-BD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    ৭। প্রাকৃতিক দুর্যোগ</a:t>
            </a:r>
          </a:p>
          <a:p>
            <a:pPr marL="0" indent="0">
              <a:buNone/>
            </a:pPr>
            <a:r>
              <a:rPr lang="bn-BD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endParaRPr lang="en-US" sz="44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4229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7797" y="1132765"/>
            <a:ext cx="1120481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SG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চাহিদা</a:t>
            </a:r>
            <a:r>
              <a:rPr lang="en-SG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SG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বৃদ্ধিজনিত</a:t>
            </a:r>
            <a:r>
              <a:rPr lang="en-SG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BD" sz="40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BD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মুদ্রাস্ফীতিঃ সামগ্রিক যোগান স্থির থেকে অর্থের পরিমান,সরকারি ব্যয় এবং ভোগ বৃদ্ধির ফলে দ্রব্যের চাহিদা বৃদ্ধির কারণে দামস্তর বৃদ্ধি পেলে তাকে চাহিদাজনিত মুদ্রাস্ফীতি বলে ।</a:t>
            </a:r>
          </a:p>
          <a:p>
            <a:endParaRPr lang="bn-BD" sz="4000" dirty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r>
              <a:rPr lang="bn-BD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ব্যয় বৃদ্ধিজনিত মুদ্রাস্ফীতিঃ উপকরণের দাম বৃদ্ধি,মজুরি বৃদ্ধি,পরিবহন ব্যয় প্রভৃতি বৃদ্ধির ফলে দ্রব্যের দাম বৃদ্ধি পাওয়াকে ব্যয় বৃদ্ধিজনিত মুদ্রাস্ফীতি বলে ‘ </a:t>
            </a:r>
            <a:endParaRPr lang="en-US" sz="40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0838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317</Words>
  <Application>Microsoft Office PowerPoint</Application>
  <PresentationFormat>Widescreen</PresentationFormat>
  <Paragraphs>62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NikoshBAN</vt:lpstr>
      <vt:lpstr>Vrinda</vt:lpstr>
      <vt:lpstr>Office Theme</vt:lpstr>
      <vt:lpstr>শুভেচ্ছা </vt:lpstr>
      <vt:lpstr>                 পরিচিতি </vt:lpstr>
      <vt:lpstr>PowerPoint Presentation</vt:lpstr>
      <vt:lpstr>PowerPoint Presentation</vt:lpstr>
      <vt:lpstr>PowerPoint Presentation</vt:lpstr>
      <vt:lpstr>                   শিখনফল </vt:lpstr>
      <vt:lpstr>PowerPoint Presentation</vt:lpstr>
      <vt:lpstr>         মুদ্রাস্ফীতির কারণ </vt:lpstr>
      <vt:lpstr>PowerPoint Presentation</vt:lpstr>
      <vt:lpstr>  চাহিদা বৃদ্ধিজনিত মুদ্রাস্ফীতি ও ব্যয় বৃদ্ধিজনিত মুদ্রাস্ফীতি </vt:lpstr>
      <vt:lpstr>                            মূল্যায়ন </vt:lpstr>
      <vt:lpstr>                          বাড়ির কাজ </vt:lpstr>
      <vt:lpstr>PowerPoint 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শুভেচ্ছা </dc:title>
  <dc:creator>HP</dc:creator>
  <cp:lastModifiedBy>HP</cp:lastModifiedBy>
  <cp:revision>48</cp:revision>
  <dcterms:created xsi:type="dcterms:W3CDTF">2019-08-13T04:55:59Z</dcterms:created>
  <dcterms:modified xsi:type="dcterms:W3CDTF">2020-06-13T14:22:28Z</dcterms:modified>
</cp:coreProperties>
</file>