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70" r:id="rId11"/>
    <p:sldId id="275" r:id="rId12"/>
    <p:sldId id="27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54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847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261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90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1821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606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1810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8179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631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338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081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369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332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023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469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639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420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266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19-Dec-19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9084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4"/>
            <a:ext cx="8791575" cy="1212874"/>
          </a:xfrm>
        </p:spPr>
        <p:txBody>
          <a:bodyPr>
            <a:normAutofit/>
          </a:bodyPr>
          <a:lstStyle/>
          <a:p>
            <a:pPr algn="ctr"/>
            <a:endParaRPr lang="en-US" sz="2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288472"/>
            <a:ext cx="11116492" cy="622523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9669" y="2929674"/>
            <a:ext cx="8791574" cy="1392139"/>
          </a:xfrm>
          <a:prstGeom prst="rect">
            <a:avLst/>
          </a:prstGeom>
          <a:effectLst>
            <a:outerShdw dist="1574800" dir="10920000" sx="1000" sy="1000" algn="ctr" rotWithShape="0">
              <a:schemeClr val="tx1">
                <a:alpha val="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8214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69783" y="-107022"/>
            <a:ext cx="5886404" cy="1055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u="sng" dirty="0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`</a:t>
            </a:r>
            <a:r>
              <a:rPr lang="en-US" sz="80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jxq</a:t>
            </a:r>
            <a:r>
              <a:rPr lang="en-US" sz="8000" b="1" u="sng" dirty="0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80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KvR</a:t>
            </a:r>
            <a:endParaRPr lang="en-US" sz="8000" b="1" u="sng" dirty="0">
              <a:solidFill>
                <a:schemeClr val="bg2">
                  <a:lumMod val="50000"/>
                </a:schemeClr>
              </a:solidFill>
              <a:latin typeface="SutonnyMJ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2330" y="1102803"/>
            <a:ext cx="11207931" cy="3547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b="1" u="sng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6093" y="-91613"/>
            <a:ext cx="914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sym typeface="Wingdings" panose="05000000000000000000" pitchFamily="2" charset="2"/>
              </a:rPr>
              <a:t></a:t>
            </a:r>
            <a:endParaRPr lang="en-US" sz="6600" dirty="0"/>
          </a:p>
        </p:txBody>
      </p:sp>
      <p:pic>
        <p:nvPicPr>
          <p:cNvPr id="6" name="Picture 5" descr="20180226_15143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446" y="914400"/>
            <a:ext cx="11652068" cy="5760720"/>
          </a:xfrm>
          <a:prstGeom prst="rect">
            <a:avLst/>
          </a:prstGeom>
        </p:spPr>
      </p:pic>
      <p:sp>
        <p:nvSpPr>
          <p:cNvPr id="8" name="Down Arrow Callout 7"/>
          <p:cNvSpPr/>
          <p:nvPr/>
        </p:nvSpPr>
        <p:spPr>
          <a:xfrm>
            <a:off x="431073" y="992774"/>
            <a:ext cx="11299372" cy="242969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</a:rPr>
              <a:t>কয়েকটি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দলে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ভাগ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হয়ে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কুফরের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পরিণতি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sz="4800" b="1" dirty="0" smtClean="0">
                <a:solidFill>
                  <a:schemeClr val="bg1"/>
                </a:solidFill>
              </a:rPr>
              <a:t> ৫ </a:t>
            </a:r>
            <a:r>
              <a:rPr lang="en-US" sz="4800" b="1" dirty="0" err="1" smtClean="0">
                <a:solidFill>
                  <a:schemeClr val="bg1"/>
                </a:solidFill>
              </a:rPr>
              <a:t>টি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বাক্য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লিখে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শিক্ষককে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দেখাও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6434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3433370" y="0"/>
            <a:ext cx="5488577" cy="99277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মূল্যায়ণ</a:t>
            </a:r>
            <a:endParaRPr lang="en-US" sz="4800" dirty="0" smtClean="0"/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914400"/>
            <a:ext cx="5205549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প্রশ্ন:কুফর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শব্দের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অর্থ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524000"/>
            <a:ext cx="11763104" cy="533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অস্বীকার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অবিশ্বাস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ঢেকে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ফেলা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গোপন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ইত্যাদি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2133600"/>
            <a:ext cx="4643846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প্রশ্ন:কুফর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9819" y="2806337"/>
            <a:ext cx="1182624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আল্লাহর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মনোনীত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দীন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ইসলামের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মৌলিক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বিষয়গুলোর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একটির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প্রতি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বিশ্বাস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করাকে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কুফর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। 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5133" y="4012474"/>
            <a:ext cx="6048101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প্রশ্ন:কুফর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কিসের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বিপরীত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1589" y="4698274"/>
            <a:ext cx="7306491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উ:কুফর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ইমানের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হলো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বিপরীত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5447211"/>
            <a:ext cx="4983480" cy="60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প্রশ্ন:কাফির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3763" y="6220096"/>
            <a:ext cx="8453848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প্রশ্ন:যে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ব্যক্তি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কুফরে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লিপ্ত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5943" y="65313"/>
            <a:ext cx="11743508" cy="668818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45927" y="156756"/>
            <a:ext cx="8464718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খাতায়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লিখে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নেও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3512" y="920934"/>
            <a:ext cx="11495313" cy="2540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ইয়াসিন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একজন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বিজ্ঞানের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ছাত্র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।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সে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মনে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পৃথিবী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একাই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সৃষ্টি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হয়েছে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আবার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একাই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ধ্বংস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হয়ে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যাবে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ইহকালও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পরকাল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কিছু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নেই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512" y="3533504"/>
            <a:ext cx="11521437" cy="31416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ক )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কুফর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অর্থ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খ)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কাফিরের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পরিচয়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বর্ণনা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গ )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ইয়াসিনের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চিন্তায়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কিসের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চিত্র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ফুটে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উঠেছে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ব্যখ্যা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44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ঘ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)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ইয়াসিনের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চিন্তার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পরিণতি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বিশ্লেষণ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।  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GUAM\Desktop\New folder\[¤BIKS¤](BIKS)01827884994¥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33021"/>
            <a:ext cx="11573692" cy="6468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4899" y="2286000"/>
            <a:ext cx="4349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SutonnyMJ" pitchFamily="2" charset="0"/>
              </a:rPr>
              <a:t>সবাইকে</a:t>
            </a:r>
            <a:r>
              <a:rPr lang="en-US" sz="80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SutonnyMJ" pitchFamily="2" charset="0"/>
              </a:rPr>
              <a:t>ab¨ev</a:t>
            </a:r>
            <a:r>
              <a:rPr lang="en-US" sz="8000" b="1" dirty="0" smtClean="0">
                <a:solidFill>
                  <a:srgbClr val="00B050"/>
                </a:solidFill>
                <a:latin typeface="SutonnyMJ" pitchFamily="2" charset="0"/>
              </a:rPr>
              <a:t>`</a:t>
            </a:r>
            <a:endParaRPr lang="en-US" sz="8000" b="1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70567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2306" y="-10393"/>
            <a:ext cx="8498976" cy="17608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9600" b="1" dirty="0" smtClean="0">
                <a:latin typeface="SutonnyMJ" pitchFamily="2" charset="0"/>
              </a:rPr>
              <a:t>  </a:t>
            </a:r>
            <a:r>
              <a:rPr lang="en-US" sz="11300" b="1" dirty="0" err="1" smtClean="0">
                <a:solidFill>
                  <a:schemeClr val="bg1"/>
                </a:solidFill>
                <a:latin typeface="SutonnyMJ" pitchFamily="2" charset="0"/>
              </a:rPr>
              <a:t>Avnjvb</a:t>
            </a:r>
            <a:r>
              <a:rPr lang="en-US" sz="113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11300" b="1" dirty="0" err="1" smtClean="0">
                <a:solidFill>
                  <a:schemeClr val="bg1"/>
                </a:solidFill>
                <a:latin typeface="SutonnyMJ" pitchFamily="2" charset="0"/>
              </a:rPr>
              <a:t>mvnjvb</a:t>
            </a:r>
            <a:endParaRPr lang="en-US" sz="96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3847" y="5081452"/>
            <a:ext cx="9905998" cy="224078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MeghnaMJ" pitchFamily="2" charset="0"/>
              </a:rPr>
              <a:t>সবাইকে</a:t>
            </a:r>
            <a:r>
              <a:rPr lang="en-US" sz="9600" b="1" dirty="0" smtClean="0">
                <a:solidFill>
                  <a:srgbClr val="FF0000"/>
                </a:solidFill>
                <a:latin typeface="MeghnaMJ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MeghnaMJ" pitchFamily="2" charset="0"/>
              </a:rPr>
              <a:t>শুভেচ্ছা</a:t>
            </a:r>
            <a:endParaRPr lang="en-US" sz="9600" b="1" dirty="0">
              <a:solidFill>
                <a:srgbClr val="FF0000"/>
              </a:solidFill>
              <a:latin typeface="Meghna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1" y="1423852"/>
            <a:ext cx="5695406" cy="3892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84665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24297" y="-23456"/>
            <a:ext cx="5512526" cy="176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85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wkÿK</a:t>
            </a:r>
            <a:r>
              <a:rPr lang="en-US" sz="8500" b="1" u="sng" dirty="0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8500" b="1" u="sng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cwiwPwZ</a:t>
            </a:r>
            <a:endParaRPr lang="en-US" sz="11300" b="1" u="sng" dirty="0">
              <a:solidFill>
                <a:schemeClr val="bg2">
                  <a:lumMod val="50000"/>
                </a:schemeClr>
              </a:solidFill>
              <a:latin typeface="SutonnyMJ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88707" y="2194553"/>
            <a:ext cx="5925602" cy="4284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মো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. 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ইউসুফ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 (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রানা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 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সহকারী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শিক্ষক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(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ইসলাম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শিক্ষা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 )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	</a:t>
            </a:r>
            <a:endParaRPr lang="en-US" sz="2800" b="1" dirty="0">
              <a:solidFill>
                <a:srgbClr val="FF0000"/>
              </a:solidFill>
              <a:latin typeface="SutonnyMJ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</a:rPr>
              <a:t>	</a:t>
            </a:r>
            <a:endParaRPr lang="en-US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4400" b="1" u="sng" dirty="0">
              <a:solidFill>
                <a:schemeClr val="bg2">
                  <a:lumMod val="50000"/>
                </a:schemeClr>
              </a:solidFill>
              <a:latin typeface="SutonnyMJ" pitchFamily="2" charset="0"/>
            </a:endParaRPr>
          </a:p>
        </p:txBody>
      </p:sp>
      <p:pic>
        <p:nvPicPr>
          <p:cNvPr id="1026" name="Picture 2" descr="F:\Malltimedia Class\Pichtur veraitis\My pik for MMC\16 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9257" y="457202"/>
            <a:ext cx="4611189" cy="630936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64994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0664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466622" y="-114897"/>
            <a:ext cx="6056222" cy="17608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9600" b="1" u="sng" dirty="0" err="1" smtClean="0">
                <a:solidFill>
                  <a:srgbClr val="FF0000"/>
                </a:solidFill>
                <a:latin typeface="SutonnyMJ" pitchFamily="2" charset="0"/>
              </a:rPr>
              <a:t>cvV</a:t>
            </a:r>
            <a:r>
              <a:rPr lang="en-US" sz="9600" b="1" u="sng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9600" b="1" u="sng" dirty="0" err="1">
                <a:solidFill>
                  <a:srgbClr val="FF0000"/>
                </a:solidFill>
                <a:latin typeface="SutonnyMJ" pitchFamily="2" charset="0"/>
              </a:rPr>
              <a:t>cwiwPwZ</a:t>
            </a:r>
            <a:endParaRPr lang="en-US" sz="9600" b="1" u="sng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60322" y="1463034"/>
            <a:ext cx="7171509" cy="4193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latin typeface="SutonnyMJ" pitchFamily="2" charset="0"/>
                <a:sym typeface="Wingdings 2" panose="05020102010507070707" pitchFamily="18" charset="2"/>
              </a:rPr>
              <a:t>†</a:t>
            </a:r>
            <a:r>
              <a:rPr lang="en-US" sz="4800" b="1" dirty="0" err="1" smtClean="0">
                <a:latin typeface="SutonnyMJ" pitchFamily="2" charset="0"/>
                <a:sym typeface="Wingdings 2" panose="05020102010507070707" pitchFamily="18" charset="2"/>
              </a:rPr>
              <a:t>kÖYx</a:t>
            </a:r>
            <a:r>
              <a:rPr lang="en-US" sz="4800" b="1" dirty="0" smtClean="0">
                <a:latin typeface="SutonnyMJ" pitchFamily="2" charset="0"/>
                <a:sym typeface="Wingdings 2" panose="05020102010507070707" pitchFamily="18" charset="2"/>
              </a:rPr>
              <a:t> t beg/`kg</a:t>
            </a: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B0F0"/>
                </a:solidFill>
                <a:latin typeface="SutonnyMJ" pitchFamily="2" charset="0"/>
                <a:sym typeface="Wingdings 2" panose="05020102010507070707" pitchFamily="18" charset="2"/>
              </a:rPr>
              <a:t>welq</a:t>
            </a:r>
            <a:r>
              <a:rPr lang="en-US" sz="5400" b="1" dirty="0" smtClean="0">
                <a:solidFill>
                  <a:srgbClr val="00B0F0"/>
                </a:solidFill>
                <a:latin typeface="SutonnyMJ" pitchFamily="2" charset="0"/>
                <a:sym typeface="Wingdings 2" panose="05020102010507070707" pitchFamily="18" charset="2"/>
              </a:rPr>
              <a:t> t </a:t>
            </a:r>
            <a:r>
              <a:rPr lang="en-US" sz="5400" b="1" dirty="0" err="1" smtClean="0">
                <a:solidFill>
                  <a:srgbClr val="00B0F0"/>
                </a:solidFill>
                <a:latin typeface="SutonnyMJ" pitchFamily="2" charset="0"/>
                <a:sym typeface="Wingdings 2" panose="05020102010507070707" pitchFamily="18" charset="2"/>
              </a:rPr>
              <a:t>Bmjvg</a:t>
            </a:r>
            <a:r>
              <a:rPr lang="en-US" sz="5400" b="1" dirty="0" smtClean="0">
                <a:solidFill>
                  <a:srgbClr val="00B0F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SutonnyMJ" pitchFamily="2" charset="0"/>
                <a:sym typeface="Wingdings 2" panose="05020102010507070707" pitchFamily="18" charset="2"/>
              </a:rPr>
              <a:t>wkÿv</a:t>
            </a:r>
            <a:endParaRPr lang="en-US" sz="5400" b="1" dirty="0" smtClean="0">
              <a:solidFill>
                <a:srgbClr val="00B0F0"/>
              </a:solidFill>
              <a:latin typeface="SutonnyMJ" pitchFamily="2" charset="0"/>
              <a:sym typeface="Wingdings 2" panose="05020102010507070707" pitchFamily="18" charset="2"/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Aa¨vq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- 1, (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cvV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- 6)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B0F0"/>
                </a:solidFill>
                <a:latin typeface="SutonnyMJ" pitchFamily="2" charset="0"/>
                <a:sym typeface="Wingdings 2" panose="05020102010507070707" pitchFamily="18" charset="2"/>
              </a:rPr>
              <a:t> </a:t>
            </a:r>
            <a:r>
              <a:rPr lang="en-US" sz="4800" b="1" dirty="0" err="1" smtClean="0">
                <a:solidFill>
                  <a:srgbClr val="00B0F0"/>
                </a:solidFill>
                <a:latin typeface="SutonnyMJ" pitchFamily="2" charset="0"/>
                <a:sym typeface="Wingdings 2" panose="05020102010507070707" pitchFamily="18" charset="2"/>
              </a:rPr>
              <a:t>wk‡ivbvg</a:t>
            </a:r>
            <a:r>
              <a:rPr lang="en-US" sz="4800" b="1" dirty="0" smtClean="0">
                <a:solidFill>
                  <a:srgbClr val="00B0F0"/>
                </a:solidFill>
                <a:latin typeface="SutonnyMJ" pitchFamily="2" charset="0"/>
                <a:sym typeface="Wingdings 2" panose="05020102010507070707" pitchFamily="18" charset="2"/>
              </a:rPr>
              <a:t> t </a:t>
            </a:r>
            <a:r>
              <a:rPr lang="en-US" sz="4800" b="1" dirty="0" err="1" smtClean="0">
                <a:solidFill>
                  <a:srgbClr val="00B0F0"/>
                </a:solidFill>
                <a:latin typeface="SutonnyMJ" pitchFamily="2" charset="0"/>
                <a:sym typeface="Wingdings 2" panose="05020102010507070707" pitchFamily="18" charset="2"/>
              </a:rPr>
              <a:t>Kzdi</a:t>
            </a:r>
            <a:endParaRPr lang="en-US" sz="4800" b="1" dirty="0">
              <a:solidFill>
                <a:srgbClr val="00B0F0"/>
              </a:solidFill>
              <a:latin typeface="Sutonny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722074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96803" y="-62645"/>
            <a:ext cx="5311620" cy="1264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wkLb</a:t>
            </a:r>
            <a:r>
              <a:rPr lang="en-US" sz="8000" b="1" u="sng" dirty="0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80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dj</a:t>
            </a:r>
            <a:endParaRPr lang="en-US" sz="8000" b="1" u="sng" dirty="0">
              <a:solidFill>
                <a:schemeClr val="bg2">
                  <a:lumMod val="50000"/>
                </a:schemeClr>
              </a:solidFill>
              <a:latin typeface="SutonnyMJ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2070" y="1018902"/>
            <a:ext cx="6766560" cy="5839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Char char="R"/>
            </a:pPr>
            <a:r>
              <a:rPr lang="en-US" sz="4000" b="1" dirty="0" smtClean="0">
                <a:latin typeface="SutonnyMJ" pitchFamily="2" charset="0"/>
                <a:sym typeface="Wingdings 2" panose="05020102010507070707" pitchFamily="18" charset="2"/>
              </a:rPr>
              <a:t> 	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cvV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 ‡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k‡l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wkÿv_©xiv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Rvb‡Z</a:t>
            </a:r>
            <a:r>
              <a:rPr lang="en-US" sz="4000" b="1" dirty="0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cvi‡e</a:t>
            </a:r>
            <a:endParaRPr lang="en-US" sz="4000" b="1" dirty="0">
              <a:solidFill>
                <a:schemeClr val="bg1"/>
              </a:solidFill>
              <a:latin typeface="SutonnyMJ" pitchFamily="2" charset="0"/>
              <a:sym typeface="Wingdings 2" panose="05020102010507070707" pitchFamily="18" charset="2"/>
            </a:endParaRPr>
          </a:p>
          <a:p>
            <a:pPr lvl="2">
              <a:buFont typeface="Wingdings 2" panose="05020102010507070707" pitchFamily="18" charset="2"/>
              <a:buChar char="R"/>
            </a:pPr>
            <a:r>
              <a:rPr lang="en-US" sz="3600" b="1" dirty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Kzd‡ii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A_©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I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cwiPq</a:t>
            </a:r>
            <a:endParaRPr lang="en-US" sz="3600" b="1" dirty="0" smtClean="0">
              <a:solidFill>
                <a:srgbClr val="FFFF00"/>
              </a:solidFill>
              <a:latin typeface="SutonnyMJ" pitchFamily="2" charset="0"/>
              <a:sym typeface="Wingdings 2" panose="05020102010507070707" pitchFamily="18" charset="2"/>
            </a:endParaRPr>
          </a:p>
          <a:p>
            <a:pPr lvl="2">
              <a:buFont typeface="Wingdings 2" panose="05020102010507070707" pitchFamily="18" charset="2"/>
              <a:buChar char="R"/>
            </a:pPr>
            <a:r>
              <a:rPr lang="en-US" sz="3000" b="1" dirty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Kvwd‡ii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cwiPq</a:t>
            </a:r>
            <a:endParaRPr lang="en-US" sz="3000" b="1" dirty="0" smtClean="0">
              <a:solidFill>
                <a:srgbClr val="FFFF00"/>
              </a:solidFill>
              <a:latin typeface="SutonnyMJ" pitchFamily="2" charset="0"/>
              <a:sym typeface="Wingdings 2" panose="05020102010507070707" pitchFamily="18" charset="2"/>
            </a:endParaRPr>
          </a:p>
          <a:p>
            <a:pPr lvl="2">
              <a:buFont typeface="Wingdings 2" panose="05020102010507070707" pitchFamily="18" charset="2"/>
              <a:buChar char="R"/>
            </a:pPr>
            <a:r>
              <a:rPr lang="en-US" sz="3000" b="1" dirty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Kvwdi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nIqvi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KviY</a:t>
            </a:r>
            <a:endParaRPr lang="en-US" sz="3000" b="1" dirty="0" smtClean="0">
              <a:solidFill>
                <a:srgbClr val="FFFF00"/>
              </a:solidFill>
              <a:latin typeface="SutonnyMJ" pitchFamily="2" charset="0"/>
              <a:sym typeface="Wingdings 2" panose="05020102010507070707" pitchFamily="18" charset="2"/>
            </a:endParaRPr>
          </a:p>
          <a:p>
            <a:pPr lvl="2">
              <a:buFont typeface="Wingdings 2" panose="05020102010507070707" pitchFamily="18" charset="2"/>
              <a:buChar char="R"/>
            </a:pPr>
            <a:r>
              <a:rPr lang="en-US" sz="3000" b="1" dirty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Kyd‡ii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cwiYwZ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I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Kzdj</a:t>
            </a:r>
            <a:r>
              <a:rPr lang="en-US" sz="30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			</a:t>
            </a:r>
            <a:endParaRPr lang="en-US" sz="2000" dirty="0" smtClean="0">
              <a:latin typeface="SutonnyMJ" pitchFamily="2" charset="0"/>
              <a:sym typeface="Wingdings 2" panose="05020102010507070707" pitchFamily="18" charset="2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4288" y="8494"/>
            <a:ext cx="914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sym typeface="Wingdings" panose="05000000000000000000" pitchFamily="2" charset="2"/>
              </a:rPr>
              <a:t>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95500" y="669460"/>
            <a:ext cx="4369544" cy="65706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1776" y="6109841"/>
            <a:ext cx="4874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SutonnyMJ" pitchFamily="2" charset="0"/>
                <a:sym typeface="Wingdings 2" panose="05020102010507070707" pitchFamily="18" charset="2"/>
              </a:rPr>
              <a:t>Kvwdi</a:t>
            </a:r>
            <a:r>
              <a:rPr lang="en-US" sz="4000" b="1" dirty="0" smtClean="0">
                <a:latin typeface="SutonnyMJ" pitchFamily="2" charset="0"/>
                <a:sym typeface="Wingdings 2" panose="05020102010507070707" pitchFamily="18" charset="2"/>
              </a:rPr>
              <a:t> †</a:t>
            </a:r>
            <a:r>
              <a:rPr lang="en-US" sz="4000" b="1" dirty="0" err="1" smtClean="0">
                <a:latin typeface="SutonnyMJ" pitchFamily="2" charset="0"/>
                <a:sym typeface="Wingdings 2" panose="05020102010507070707" pitchFamily="18" charset="2"/>
              </a:rPr>
              <a:t>divDb</a:t>
            </a:r>
            <a:r>
              <a:rPr lang="en-US" sz="4000" b="1" dirty="0" smtClean="0">
                <a:latin typeface="SutonnyMJ" pitchFamily="2" charset="0"/>
                <a:sym typeface="Wingdings 2" panose="05020102010507070707" pitchFamily="18" charset="2"/>
              </a:rPr>
              <a:t> 2q </a:t>
            </a:r>
            <a:r>
              <a:rPr lang="en-US" sz="4000" b="1" dirty="0" err="1" smtClean="0">
                <a:latin typeface="SutonnyMJ" pitchFamily="2" charset="0"/>
                <a:sym typeface="Wingdings 2" panose="05020102010507070707" pitchFamily="18" charset="2"/>
              </a:rPr>
              <a:t>ivwgmvm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723815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76991" y="-49582"/>
            <a:ext cx="7545387" cy="1055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cvV</a:t>
            </a:r>
            <a:r>
              <a:rPr lang="en-US" sz="8000" b="1" u="sng" dirty="0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 Dc¯’</a:t>
            </a:r>
            <a:r>
              <a:rPr lang="en-US" sz="80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vcb</a:t>
            </a:r>
            <a:endParaRPr lang="en-US" sz="8000" b="1" u="sng" dirty="0">
              <a:solidFill>
                <a:schemeClr val="bg2">
                  <a:lumMod val="50000"/>
                </a:schemeClr>
              </a:solidFill>
              <a:latin typeface="SutonnyMJ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1258" y="940526"/>
            <a:ext cx="11678194" cy="5617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 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Kzdi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 t </a:t>
            </a:r>
            <a:r>
              <a:rPr lang="bn-IN" sz="3200" b="1" dirty="0">
                <a:solidFill>
                  <a:schemeClr val="bg1"/>
                </a:solidFill>
              </a:rPr>
              <a:t>কুফর শব্দের আভিধানিক অর্থ অস্বীকার করা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bn-IN" sz="3200" b="1" dirty="0" smtClean="0">
                <a:solidFill>
                  <a:schemeClr val="bg1"/>
                </a:solidFill>
              </a:rPr>
              <a:t>অবিশ্বাস </a:t>
            </a:r>
            <a:r>
              <a:rPr lang="bn-IN" sz="3200" b="1" dirty="0">
                <a:solidFill>
                  <a:schemeClr val="bg1"/>
                </a:solidFill>
              </a:rPr>
              <a:t>করা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bn-IN" sz="3200" b="1" dirty="0" smtClean="0">
                <a:solidFill>
                  <a:schemeClr val="bg1"/>
                </a:solidFill>
              </a:rPr>
              <a:t>ঢেকে </a:t>
            </a:r>
            <a:r>
              <a:rPr lang="bn-IN" sz="3200" b="1" dirty="0">
                <a:solidFill>
                  <a:schemeClr val="bg1"/>
                </a:solidFill>
              </a:rPr>
              <a:t>রাখা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bn-IN" sz="3200" b="1" dirty="0" smtClean="0">
                <a:solidFill>
                  <a:schemeClr val="bg1"/>
                </a:solidFill>
              </a:rPr>
              <a:t>গোপন </a:t>
            </a:r>
            <a:r>
              <a:rPr lang="bn-IN" sz="3200" b="1" dirty="0">
                <a:solidFill>
                  <a:schemeClr val="bg1"/>
                </a:solidFill>
              </a:rPr>
              <a:t>করা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bn-IN" sz="3200" b="1" dirty="0" smtClean="0">
                <a:solidFill>
                  <a:schemeClr val="bg1"/>
                </a:solidFill>
              </a:rPr>
              <a:t>অকৃতজ্ঞতা </a:t>
            </a:r>
            <a:r>
              <a:rPr lang="bn-IN" sz="3200" b="1" dirty="0">
                <a:solidFill>
                  <a:schemeClr val="bg1"/>
                </a:solidFill>
              </a:rPr>
              <a:t>প্রকাশ করা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bn-IN" sz="3200" b="1" dirty="0" smtClean="0">
                <a:solidFill>
                  <a:schemeClr val="bg1"/>
                </a:solidFill>
              </a:rPr>
              <a:t>অবাধ্য </a:t>
            </a:r>
            <a:r>
              <a:rPr lang="bn-IN" sz="3200" b="1" dirty="0">
                <a:solidFill>
                  <a:schemeClr val="bg1"/>
                </a:solidFill>
              </a:rPr>
              <a:t>হওয়া ইত্যাদি। </a:t>
            </a:r>
            <a:r>
              <a:rPr lang="bn-IN" sz="3200" b="1" dirty="0" smtClean="0">
                <a:solidFill>
                  <a:schemeClr val="bg1"/>
                </a:solidFill>
              </a:rPr>
              <a:t>ইসলামি </a:t>
            </a:r>
            <a:r>
              <a:rPr lang="bn-IN" sz="3200" b="1" dirty="0">
                <a:solidFill>
                  <a:schemeClr val="bg1"/>
                </a:solidFill>
              </a:rPr>
              <a:t>পরিভাষায় আল্লাহ তায়ালার মনোনীত দীন ইসলামের মৌলিক বিষয়গুলোর কোনো একটিরও প্রতি অবিশ্বাস করাকে কুফর বলা হয়</a:t>
            </a:r>
            <a:r>
              <a:rPr lang="bn-IN" sz="3200" b="1" dirty="0" smtClean="0">
                <a:solidFill>
                  <a:schemeClr val="bg1"/>
                </a:solidFill>
              </a:rPr>
              <a:t>।</a:t>
            </a:r>
            <a:endParaRPr lang="en-US" sz="3600" dirty="0" smtClean="0">
              <a:solidFill>
                <a:schemeClr val="bg1"/>
              </a:solidFill>
              <a:latin typeface="SutonnyMJ" pitchFamily="2" charset="0"/>
              <a:sym typeface="Wingdings 2" panose="05020102010507070707" pitchFamily="18" charset="2"/>
            </a:endParaRPr>
          </a:p>
          <a:p>
            <a:pPr marL="457200" lvl="1" indent="0">
              <a:buNone/>
            </a:pPr>
            <a:r>
              <a:rPr lang="en-US" sz="4400" b="1" dirty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 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Kvwdi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 t </a:t>
            </a:r>
            <a:r>
              <a:rPr lang="bn-IN" sz="3200" b="1" dirty="0">
                <a:solidFill>
                  <a:schemeClr val="bg1"/>
                </a:solidFill>
              </a:rPr>
              <a:t>কোনো ব্যক্তি যদি ইসলামের কোনো মৌলিক বিষয়ে অবিশ্বাস করে তখন তাকে কাফির বলা হয়</a:t>
            </a:r>
            <a:r>
              <a:rPr lang="bn-IN" sz="3200" b="1" dirty="0" smtClean="0">
                <a:solidFill>
                  <a:schemeClr val="bg1"/>
                </a:solidFill>
              </a:rPr>
              <a:t>।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</a:rPr>
              <a:t>কাফির </a:t>
            </a:r>
            <a:r>
              <a:rPr lang="bn-IN" sz="3200" b="1" dirty="0">
                <a:solidFill>
                  <a:schemeClr val="bg1"/>
                </a:solidFill>
              </a:rPr>
              <a:t>অর্থ অবিশ্বাসী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bn-IN" sz="3200" b="1" dirty="0" smtClean="0">
                <a:solidFill>
                  <a:schemeClr val="bg1"/>
                </a:solidFill>
              </a:rPr>
              <a:t>অস্বীকারকারী। </a:t>
            </a:r>
            <a:endParaRPr lang="en-US" sz="6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6186" y="15733"/>
            <a:ext cx="12017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sym typeface="Wingdings" panose="05000000000000000000" pitchFamily="2" charset="2"/>
              </a:rPr>
              <a:t></a:t>
            </a:r>
            <a:endParaRPr lang="en-US" sz="66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371225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45916" y="36671"/>
            <a:ext cx="9700760" cy="1055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cvV</a:t>
            </a:r>
            <a:r>
              <a:rPr lang="en-US" sz="8000" b="1" u="sng" dirty="0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 Dc¯’</a:t>
            </a:r>
            <a:r>
              <a:rPr lang="en-US" sz="80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vcb</a:t>
            </a:r>
            <a:endParaRPr lang="en-US" sz="8000" b="1" u="sng" dirty="0">
              <a:solidFill>
                <a:schemeClr val="bg2">
                  <a:lumMod val="50000"/>
                </a:schemeClr>
              </a:solidFill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1234" y="25954"/>
            <a:ext cx="914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sym typeface="Wingdings" panose="05000000000000000000" pitchFamily="2" charset="2"/>
              </a:rPr>
              <a:t></a:t>
            </a:r>
            <a:endParaRPr lang="en-US" sz="6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87828" y="966651"/>
            <a:ext cx="11207931" cy="5891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anose="05020102010507070707" pitchFamily="18" charset="2"/>
              <a:buChar char="R"/>
            </a:pP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Kvwdi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nIqvi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sym typeface="Wingdings 2" panose="05020102010507070707" pitchFamily="18" charset="2"/>
              </a:rPr>
              <a:t>KviY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bn-IN" sz="2800" b="1" dirty="0" smtClean="0">
                <a:solidFill>
                  <a:schemeClr val="bg1"/>
                </a:solidFill>
              </a:rPr>
              <a:t>ক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bn-IN" sz="2800" b="1" dirty="0">
                <a:solidFill>
                  <a:schemeClr val="bg1"/>
                </a:solidFill>
              </a:rPr>
              <a:t>আল্লাহ তায়ালার অস্তিত্ব অবিশ্বাস বা অস্বীকার করার দ্বারা</a:t>
            </a:r>
            <a:r>
              <a:rPr lang="bn-IN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bn-IN" sz="2800" b="1" dirty="0" smtClean="0">
                <a:solidFill>
                  <a:schemeClr val="bg1"/>
                </a:solidFill>
              </a:rPr>
              <a:t>খ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bn-IN" sz="2800" b="1" dirty="0">
                <a:solidFill>
                  <a:schemeClr val="bg1"/>
                </a:solidFill>
              </a:rPr>
              <a:t>আল্লাহ তায়ালার গুণাবলি অস্বীকার করা</a:t>
            </a:r>
            <a:r>
              <a:rPr lang="bn-IN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bn-IN" sz="2800" b="1" dirty="0">
                <a:solidFill>
                  <a:schemeClr val="bg1"/>
                </a:solidFill>
              </a:rPr>
              <a:t>গ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bn-IN" sz="2800" b="1" dirty="0">
                <a:solidFill>
                  <a:schemeClr val="bg1"/>
                </a:solidFill>
              </a:rPr>
              <a:t>ইমানের সাতটি বিষয়ে অবিশ্বাস করা</a:t>
            </a:r>
            <a:r>
              <a:rPr lang="bn-IN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bn-IN" sz="2800" b="1" dirty="0">
                <a:solidFill>
                  <a:schemeClr val="bg1"/>
                </a:solidFill>
              </a:rPr>
              <a:t>ঘ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bn-IN" sz="2800" b="1" dirty="0">
                <a:solidFill>
                  <a:schemeClr val="bg1"/>
                </a:solidFill>
              </a:rPr>
              <a:t>ইসলামের মৌলিক ইবাদতগুলো অস্বীকার করা</a:t>
            </a:r>
            <a:r>
              <a:rPr lang="bn-IN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bn-IN" sz="2800" b="1" dirty="0">
                <a:solidFill>
                  <a:schemeClr val="bg1"/>
                </a:solidFill>
              </a:rPr>
              <a:t>ঙ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bn-IN" sz="2800" b="1" dirty="0">
                <a:solidFill>
                  <a:schemeClr val="bg1"/>
                </a:solidFill>
              </a:rPr>
              <a:t>হালালকে হারাম মনে করা</a:t>
            </a:r>
            <a:r>
              <a:rPr lang="bn-IN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bn-IN" sz="2800" b="1" dirty="0">
                <a:solidFill>
                  <a:schemeClr val="bg1"/>
                </a:solidFill>
              </a:rPr>
              <a:t>চ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bn-IN" sz="2800" b="1" dirty="0">
                <a:solidFill>
                  <a:schemeClr val="bg1"/>
                </a:solidFill>
              </a:rPr>
              <a:t>হারামকে হালাল</a:t>
            </a:r>
            <a:r>
              <a:rPr lang="bn-IN" sz="2800" b="1" dirty="0" smtClean="0">
                <a:solidFill>
                  <a:schemeClr val="bg1"/>
                </a:solidFill>
              </a:rPr>
              <a:t> </a:t>
            </a:r>
            <a:r>
              <a:rPr lang="bn-IN" sz="2800" b="1" dirty="0">
                <a:solidFill>
                  <a:schemeClr val="bg1"/>
                </a:solidFill>
              </a:rPr>
              <a:t>মনে করা</a:t>
            </a:r>
            <a:r>
              <a:rPr lang="bn-IN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bn-IN" b="1" dirty="0">
                <a:solidFill>
                  <a:schemeClr val="bg1"/>
                </a:solidFill>
              </a:rPr>
              <a:t>ছ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bn-IN" b="1" dirty="0">
                <a:solidFill>
                  <a:schemeClr val="bg1"/>
                </a:solidFill>
              </a:rPr>
              <a:t>ইচ্ছাকৃতভাবে কাফিরদের অনুকরণ করা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bn-IN" b="1" dirty="0">
                <a:solidFill>
                  <a:schemeClr val="bg1"/>
                </a:solidFill>
              </a:rPr>
              <a:t>তাদের ধর্মীয় চিহ্ন ব্যবহার করা।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bn-IN" sz="2800" b="1" dirty="0">
                <a:solidFill>
                  <a:schemeClr val="bg1"/>
                </a:solidFill>
              </a:rPr>
              <a:t>জ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bn-IN" sz="2800" b="1" dirty="0">
                <a:solidFill>
                  <a:schemeClr val="bg1"/>
                </a:solidFill>
              </a:rPr>
              <a:t>ইসলামের গুরুত্বপূর্ণ কোনো বিষয় নিয়ে ঠাট্টা</a:t>
            </a:r>
            <a:r>
              <a:rPr lang="en-US" sz="2800" b="1" dirty="0">
                <a:solidFill>
                  <a:schemeClr val="bg1"/>
                </a:solidFill>
              </a:rPr>
              <a:t>-</a:t>
            </a:r>
            <a:r>
              <a:rPr lang="bn-IN" sz="2800" b="1" dirty="0">
                <a:solidFill>
                  <a:schemeClr val="bg1"/>
                </a:solidFill>
              </a:rPr>
              <a:t>বিদ্রুপ করা</a:t>
            </a:r>
            <a:r>
              <a:rPr lang="bn-IN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198822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65757" y="966651"/>
            <a:ext cx="11403875" cy="5891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sym typeface="Wingdings 2" panose="05020102010507070707" pitchFamily="18" charset="2"/>
              </a:rPr>
              <a:t> 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sym typeface="Wingdings 2" panose="05020102010507070707" pitchFamily="18" charset="2"/>
              </a:rPr>
              <a:t> 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MJ" pitchFamily="2" charset="0"/>
                <a:sym typeface="Wingdings 2" panose="05020102010507070707" pitchFamily="18" charset="2"/>
              </a:rPr>
              <a:t>Kzd‡ii</a:t>
            </a:r>
            <a:r>
              <a:rPr lang="en-US" sz="3600" b="1" u="sng" dirty="0" smtClean="0">
                <a:solidFill>
                  <a:srgbClr val="C000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MJ" pitchFamily="2" charset="0"/>
                <a:sym typeface="Wingdings 2" panose="05020102010507070707" pitchFamily="18" charset="2"/>
              </a:rPr>
              <a:t>Kzdj</a:t>
            </a:r>
            <a:r>
              <a:rPr lang="en-US" sz="3600" b="1" u="sng" dirty="0" smtClean="0">
                <a:solidFill>
                  <a:srgbClr val="C00000"/>
                </a:solidFill>
                <a:latin typeface="SutonnyMJ" pitchFamily="2" charset="0"/>
                <a:sym typeface="Wingdings 2" panose="05020102010507070707" pitchFamily="18" charset="2"/>
              </a:rPr>
              <a:t> I </a:t>
            </a:r>
            <a:r>
              <a:rPr lang="en-US" sz="3600" b="1" u="sng" dirty="0" err="1" smtClean="0">
                <a:solidFill>
                  <a:srgbClr val="C00000"/>
                </a:solidFill>
                <a:latin typeface="SutonnyMJ" pitchFamily="2" charset="0"/>
                <a:sym typeface="Wingdings 2" panose="05020102010507070707" pitchFamily="18" charset="2"/>
              </a:rPr>
              <a:t>cwiYwZ</a:t>
            </a:r>
            <a:endParaRPr lang="en-US" sz="3600" b="1" u="sng" dirty="0">
              <a:solidFill>
                <a:srgbClr val="C00000"/>
              </a:solidFill>
              <a:latin typeface="SutonnyMJ" pitchFamily="2" charset="0"/>
              <a:sym typeface="Wingdings 2" panose="05020102010507070707" pitchFamily="18" charset="2"/>
            </a:endParaRPr>
          </a:p>
          <a:p>
            <a:pPr marL="0" indent="0">
              <a:buNone/>
            </a:pPr>
            <a:r>
              <a:rPr lang="bn-IN" sz="2800" b="1" dirty="0" smtClean="0">
                <a:solidFill>
                  <a:schemeClr val="bg1"/>
                </a:solidFill>
              </a:rPr>
              <a:t>কুফরের </a:t>
            </a:r>
            <a:r>
              <a:rPr lang="bn-IN" sz="2800" b="1" dirty="0">
                <a:solidFill>
                  <a:schemeClr val="bg1"/>
                </a:solidFill>
              </a:rPr>
              <a:t>ফলে </a:t>
            </a:r>
            <a:r>
              <a:rPr lang="bn-IN" sz="2800" b="1" dirty="0" smtClean="0">
                <a:solidFill>
                  <a:schemeClr val="bg1"/>
                </a:solidFill>
              </a:rPr>
              <a:t>শুধু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bn-IN" sz="2800" b="1" dirty="0" smtClean="0">
                <a:solidFill>
                  <a:schemeClr val="bg1"/>
                </a:solidFill>
              </a:rPr>
              <a:t>আখিরাতে</a:t>
            </a:r>
            <a:r>
              <a:rPr lang="en-US" sz="2800" b="1" dirty="0" smtClean="0">
                <a:solidFill>
                  <a:schemeClr val="bg1"/>
                </a:solidFill>
              </a:rPr>
              <a:t>ই</a:t>
            </a:r>
            <a:r>
              <a:rPr lang="bn-IN" sz="2800" b="1" dirty="0" smtClean="0">
                <a:solidFill>
                  <a:schemeClr val="bg1"/>
                </a:solidFill>
              </a:rPr>
              <a:t> নয় </a:t>
            </a:r>
            <a:r>
              <a:rPr lang="bn-IN" sz="2800" b="1" dirty="0">
                <a:solidFill>
                  <a:schemeClr val="bg1"/>
                </a:solidFill>
              </a:rPr>
              <a:t>বরং </a:t>
            </a:r>
            <a:r>
              <a:rPr lang="bn-IN" sz="2800" b="1" dirty="0" smtClean="0">
                <a:solidFill>
                  <a:schemeClr val="bg1"/>
                </a:solidFill>
              </a:rPr>
              <a:t>দুনিয়াতে</a:t>
            </a:r>
            <a:r>
              <a:rPr lang="en-US" sz="2800" b="1" dirty="0" smtClean="0">
                <a:solidFill>
                  <a:schemeClr val="bg1"/>
                </a:solidFill>
              </a:rPr>
              <a:t>ও </a:t>
            </a:r>
            <a:r>
              <a:rPr lang="bn-IN" sz="2800" b="1" dirty="0" smtClean="0">
                <a:solidFill>
                  <a:schemeClr val="bg1"/>
                </a:solidFill>
              </a:rPr>
              <a:t>মানুষকে </a:t>
            </a:r>
            <a:r>
              <a:rPr lang="bn-IN" sz="2800" b="1" dirty="0">
                <a:solidFill>
                  <a:schemeClr val="bg1"/>
                </a:solidFill>
              </a:rPr>
              <a:t>শোচনীয় পরিণতি বরণ করতে </a:t>
            </a:r>
            <a:r>
              <a:rPr lang="bn-IN" sz="2800" b="1" dirty="0" smtClean="0">
                <a:solidFill>
                  <a:schemeClr val="bg1"/>
                </a:solidFill>
              </a:rPr>
              <a:t>হ</a:t>
            </a:r>
            <a:r>
              <a:rPr lang="bn-IN" sz="2800" b="1" dirty="0">
                <a:solidFill>
                  <a:schemeClr val="bg1"/>
                </a:solidFill>
              </a:rPr>
              <a:t>য়</a:t>
            </a:r>
            <a:r>
              <a:rPr lang="bn-IN" sz="2800" b="1" dirty="0" smtClean="0">
                <a:solidFill>
                  <a:schemeClr val="bg1"/>
                </a:solidFill>
              </a:rPr>
              <a:t>। </a:t>
            </a:r>
            <a:r>
              <a:rPr lang="bn-IN" sz="2800" b="1" dirty="0">
                <a:solidFill>
                  <a:schemeClr val="bg1"/>
                </a:solidFill>
              </a:rPr>
              <a:t>এর কতিপয় কুফল নিম্নে উল্লেখ করা হলো</a:t>
            </a:r>
            <a:r>
              <a:rPr lang="en-US" sz="2800" b="1" dirty="0">
                <a:solidFill>
                  <a:schemeClr val="bg1"/>
                </a:solidFill>
              </a:rPr>
              <a:t>-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</a:rPr>
              <a:t>ক</a:t>
            </a:r>
            <a:r>
              <a:rPr lang="en-US" sz="3200" b="1" dirty="0">
                <a:solidFill>
                  <a:srgbClr val="FFFF00"/>
                </a:solidFill>
              </a:rPr>
              <a:t>. </a:t>
            </a:r>
            <a:r>
              <a:rPr lang="bn-IN" sz="3200" b="1" dirty="0">
                <a:solidFill>
                  <a:srgbClr val="FFFF00"/>
                </a:solidFill>
              </a:rPr>
              <a:t>অবাধ্যতা ও অকৃতজ্ঞতা</a:t>
            </a:r>
            <a:endParaRPr lang="en-US" sz="3200" b="1" dirty="0">
              <a:solidFill>
                <a:srgbClr val="FFFF00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</a:rPr>
              <a:t>খ</a:t>
            </a:r>
            <a:r>
              <a:rPr lang="en-US" sz="3200" b="1" dirty="0">
                <a:solidFill>
                  <a:srgbClr val="FFFF00"/>
                </a:solidFill>
              </a:rPr>
              <a:t>. </a:t>
            </a:r>
            <a:r>
              <a:rPr lang="bn-IN" sz="3200" b="1" dirty="0">
                <a:solidFill>
                  <a:srgbClr val="FFFF00"/>
                </a:solidFill>
              </a:rPr>
              <a:t>পাপাচার বৃদ্ধি</a:t>
            </a:r>
            <a:endParaRPr lang="en-US" sz="3200" b="1" dirty="0">
              <a:solidFill>
                <a:srgbClr val="FFFF00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</a:rPr>
              <a:t>গ</a:t>
            </a:r>
            <a:r>
              <a:rPr lang="en-US" sz="3200" b="1" dirty="0">
                <a:solidFill>
                  <a:srgbClr val="FFFF00"/>
                </a:solidFill>
              </a:rPr>
              <a:t>. </a:t>
            </a:r>
            <a:r>
              <a:rPr lang="bn-IN" sz="3200" b="1" dirty="0">
                <a:solidFill>
                  <a:srgbClr val="FFFF00"/>
                </a:solidFill>
              </a:rPr>
              <a:t>হতাশা বৃদ্ধি</a:t>
            </a:r>
            <a:endParaRPr lang="en-US" sz="3200" b="1" dirty="0">
              <a:solidFill>
                <a:srgbClr val="FFFF00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</a:rPr>
              <a:t>ঘ</a:t>
            </a:r>
            <a:r>
              <a:rPr lang="bn-IN" sz="3200" b="1" dirty="0">
                <a:solidFill>
                  <a:srgbClr val="FFFF00"/>
                </a:solidFill>
              </a:rPr>
              <a:t>. অনৈতিকতার প্রসার</a:t>
            </a:r>
            <a:endParaRPr lang="en-US" sz="3200" b="1" dirty="0">
              <a:solidFill>
                <a:srgbClr val="FFFF00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</a:rPr>
              <a:t>ঙ</a:t>
            </a:r>
            <a:r>
              <a:rPr lang="bn-IN" sz="3200" b="1" dirty="0">
                <a:solidFill>
                  <a:srgbClr val="FFFF00"/>
                </a:solidFill>
              </a:rPr>
              <a:t>. আল্লাহ তায়ালার অসন্তুষ্টি </a:t>
            </a:r>
            <a:endParaRPr lang="en-US" sz="3200" b="1" dirty="0">
              <a:solidFill>
                <a:srgbClr val="FFFF00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bn-IN" sz="3200" b="1" dirty="0" smtClean="0">
                <a:solidFill>
                  <a:srgbClr val="FFFF00"/>
                </a:solidFill>
              </a:rPr>
              <a:t>চ</a:t>
            </a:r>
            <a:r>
              <a:rPr lang="bn-IN" sz="3200" b="1" dirty="0">
                <a:solidFill>
                  <a:srgbClr val="FFFF00"/>
                </a:solidFill>
              </a:rPr>
              <a:t>. অনন্তকালের শাস্তি</a:t>
            </a:r>
            <a:endParaRPr lang="en-US" sz="3200" b="1" dirty="0" smtClean="0">
              <a:solidFill>
                <a:srgbClr val="FFFF00"/>
              </a:solidFill>
              <a:latin typeface="SutonnyMJ" pitchFamily="2" charset="0"/>
              <a:sym typeface="Wingdings 2" panose="05020102010507070707" pitchFamily="18" charset="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45916" y="36671"/>
            <a:ext cx="9700760" cy="1055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cvV</a:t>
            </a:r>
            <a:r>
              <a:rPr lang="en-US" sz="8000" b="1" u="sng" dirty="0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 Dc¯’</a:t>
            </a:r>
            <a:r>
              <a:rPr lang="en-US" sz="80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vcb</a:t>
            </a:r>
            <a:endParaRPr lang="en-US" sz="8000" b="1" u="sng" dirty="0">
              <a:solidFill>
                <a:schemeClr val="bg2">
                  <a:lumMod val="50000"/>
                </a:schemeClr>
              </a:solidFill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1234" y="25954"/>
            <a:ext cx="914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sym typeface="Wingdings" panose="05000000000000000000" pitchFamily="2" charset="2"/>
              </a:rPr>
              <a:t></a:t>
            </a:r>
            <a:endParaRPr lang="en-US" sz="66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505974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45916" y="36671"/>
            <a:ext cx="9700760" cy="1055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cvV</a:t>
            </a:r>
            <a:r>
              <a:rPr lang="en-US" sz="8000" b="1" u="sng" dirty="0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 Dc¯’</a:t>
            </a:r>
            <a:r>
              <a:rPr lang="en-US" sz="80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vcb</a:t>
            </a:r>
            <a:endParaRPr lang="en-US" sz="8000" b="1" u="sng" dirty="0">
              <a:solidFill>
                <a:schemeClr val="bg2">
                  <a:lumMod val="50000"/>
                </a:schemeClr>
              </a:solidFill>
              <a:latin typeface="SutonnyMJ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6572" y="1018903"/>
            <a:ext cx="11469188" cy="5591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200" b="1" u="sng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কুফর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সম্পর্কে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আল্লাহ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তায়ালা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বলেন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-</a:t>
            </a:r>
            <a:endParaRPr lang="en-US" sz="3200" b="1" dirty="0" smtClean="0">
              <a:solidFill>
                <a:srgbClr val="FFFF00"/>
              </a:solidFill>
              <a:latin typeface="SutonnyMJ" pitchFamily="2" charset="0"/>
              <a:sym typeface="Wingdings 2" panose="05020102010507070707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1234" y="25954"/>
            <a:ext cx="914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sym typeface="Wingdings" panose="05000000000000000000" pitchFamily="2" charset="2"/>
              </a:rPr>
              <a:t></a:t>
            </a:r>
            <a:endParaRPr lang="en-US" sz="6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22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4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8" y="1972491"/>
            <a:ext cx="11669486" cy="1668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61260" y="4061923"/>
            <a:ext cx="1150837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অর্থ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: “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যারা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কুফরি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করবে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এবং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আমার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নিদর্শনগুলোকে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অস্বীকার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করবে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তারাই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জাহান্নামের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অধিবাসী।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lang="bn-IN" altLang="en-US" sz="4000" b="1" dirty="0" smtClean="0">
                <a:solidFill>
                  <a:srgbClr val="FFFF00"/>
                </a:solidFill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তারা</a:t>
            </a:r>
            <a:r>
              <a:rPr lang="en-US" altLang="en-US" sz="4000" b="1" dirty="0" smtClean="0">
                <a:solidFill>
                  <a:srgbClr val="FFFF00"/>
                </a:solidFill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</a:t>
            </a:r>
            <a:r>
              <a:rPr lang="bn-IN" altLang="en-US" sz="4000" b="1" dirty="0" smtClean="0">
                <a:solidFill>
                  <a:srgbClr val="FFFF00"/>
                </a:solidFill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সেখানে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চিরদিন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lang="bn-IN" sz="4000" b="1" dirty="0">
                <a:solidFill>
                  <a:srgbClr val="FFFF00"/>
                </a:solidFill>
              </a:rPr>
              <a:t>থাকবে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।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” </a:t>
            </a:r>
            <a:endParaRPr kumimoji="0" lang="en-US" altLang="en-US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(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সূরা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আল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-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বাকারা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,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আয়াত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 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৩৯</a:t>
            </a:r>
            <a:r>
              <a:rPr kumimoji="0" lang="bn-IN" altLang="en-US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)</a:t>
            </a:r>
            <a:endParaRPr kumimoji="0" lang="bn-IN" altLang="en-US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987656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5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.5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.6|1.3|1.2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6|4.9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3.1|3.8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2.9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2.5|2.3|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611</TotalTime>
  <Words>459</Words>
  <Application>Microsoft Office PowerPoint</Application>
  <PresentationFormat>Custom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Circuit</vt:lpstr>
      <vt:lpstr>Slide 1</vt:lpstr>
      <vt:lpstr>সবাইকে শুভেচ্ছা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Allah</dc:title>
  <dc:creator>RASEL</dc:creator>
  <cp:lastModifiedBy>user</cp:lastModifiedBy>
  <cp:revision>79</cp:revision>
  <dcterms:created xsi:type="dcterms:W3CDTF">2016-12-11T17:38:23Z</dcterms:created>
  <dcterms:modified xsi:type="dcterms:W3CDTF">2019-12-19T03:23:30Z</dcterms:modified>
</cp:coreProperties>
</file>