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gif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74" r:id="rId2"/>
    <p:sldId id="275" r:id="rId3"/>
    <p:sldId id="264" r:id="rId4"/>
    <p:sldId id="276" r:id="rId5"/>
    <p:sldId id="272" r:id="rId6"/>
    <p:sldId id="260" r:id="rId7"/>
    <p:sldId id="266" r:id="rId8"/>
    <p:sldId id="261" r:id="rId9"/>
    <p:sldId id="265" r:id="rId10"/>
    <p:sldId id="262" r:id="rId11"/>
    <p:sldId id="267" r:id="rId12"/>
    <p:sldId id="268" r:id="rId13"/>
    <p:sldId id="269" r:id="rId14"/>
    <p:sldId id="277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0033CC"/>
    <a:srgbClr val="CC9900"/>
    <a:srgbClr val="66CCFF"/>
    <a:srgbClr val="006600"/>
    <a:srgbClr val="009999"/>
    <a:srgbClr val="FF3300"/>
    <a:srgbClr val="000099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8" autoAdjust="0"/>
    <p:restoredTop sz="94660"/>
  </p:normalViewPr>
  <p:slideViewPr>
    <p:cSldViewPr snapToGrid="0">
      <p:cViewPr varScale="1">
        <p:scale>
          <a:sx n="61" d="100"/>
          <a:sy n="61" d="100"/>
        </p:scale>
        <p:origin x="33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1520F-74A8-4AEF-B988-1EA31A25B68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E4DB2-F715-4FE7-A644-C0F64788B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5158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C4C8E8-CD9D-40A8-8695-DECBD2145450}" type="datetimeFigureOut">
              <a:rPr lang="en-US" smtClean="0"/>
              <a:t>6/13/2020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9B04E-B063-4FAD-BBBC-A2D580F8AD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7428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703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71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90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dphofmr@biul@gmail.COM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3D9B04E-B063-4FAD-BBBC-A2D580F8AD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5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74AA5-B325-4EEB-8D59-0E0F72BCC102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214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5092D-ACF4-40A0-AD1E-DADA2661AF3A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2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24185-F024-4847-A2B2-2BFA6E9E7FE7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99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7804-EDF0-44D7-A731-52CB4DE0A986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0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F9583-BAA3-4BD0-B018-D238830A4F68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7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64451-3FE0-4FDA-81A2-DE33AAA20FFD}" type="datetime1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15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D05CC-0051-4087-9C86-C9F5896C30CE}" type="datetime1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46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3FCBA-44F3-417A-A888-658A31D76F1A}" type="datetime1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82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0EB8C-4E9F-4EB2-B6A6-FD5B62459703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807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CEC7-FF27-4AE9-AB3B-D82815527CE4}" type="datetime1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9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912AE-6ECE-42B4-A476-3B95BBC3B4C1}" type="datetime1">
              <a:rPr lang="en-US" smtClean="0"/>
              <a:t>6/13/2020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7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D41EB-475F-4DAD-9B6B-E2AB62CBF4E5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47533-5A7C-4DDA-B202-3D61A3A2C6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6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gif"/><Relationship Id="rId5" Type="http://schemas.openxmlformats.org/officeDocument/2006/relationships/image" Target="../media/image34.gif"/><Relationship Id="rId4" Type="http://schemas.openxmlformats.org/officeDocument/2006/relationships/image" Target="../media/image3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gif"/><Relationship Id="rId7" Type="http://schemas.openxmlformats.org/officeDocument/2006/relationships/image" Target="../media/image20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3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F3062-6A91-4045-AD8D-D22052AF858C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                   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708088" y="516116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32-Point Star 6"/>
          <p:cNvSpPr/>
          <p:nvPr/>
        </p:nvSpPr>
        <p:spPr>
          <a:xfrm>
            <a:off x="9603560" y="5291477"/>
            <a:ext cx="2028305" cy="1506774"/>
          </a:xfrm>
          <a:prstGeom prst="star32">
            <a:avLst/>
          </a:prstGeom>
          <a:blipFill>
            <a:blip r:embed="rId3"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45591" y="345410"/>
            <a:ext cx="8318200" cy="5934164"/>
            <a:chOff x="1441260" y="438401"/>
            <a:chExt cx="7080681" cy="5479950"/>
          </a:xfrm>
          <a:blipFill>
            <a:blip r:embed="rId4"/>
            <a:stretch>
              <a:fillRect/>
            </a:stretch>
          </a:blipFill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8993" y="438401"/>
              <a:ext cx="3742948" cy="5470902"/>
            </a:xfrm>
            <a:prstGeom prst="rect">
              <a:avLst/>
            </a:prstGeom>
            <a:grpFill/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260" y="447449"/>
              <a:ext cx="3349083" cy="5470902"/>
            </a:xfrm>
            <a:prstGeom prst="rect">
              <a:avLst/>
            </a:prstGeom>
            <a:grpFill/>
          </p:spPr>
        </p:pic>
      </p:grpSp>
      <p:sp>
        <p:nvSpPr>
          <p:cNvPr id="12" name="TextBox 11"/>
          <p:cNvSpPr txBox="1"/>
          <p:nvPr/>
        </p:nvSpPr>
        <p:spPr>
          <a:xfrm>
            <a:off x="5187980" y="811778"/>
            <a:ext cx="3631513" cy="35627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/>
              <a:t>স্বাগতম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5187981" y="661955"/>
            <a:ext cx="3631513" cy="35627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0033CC"/>
                </a:solidFill>
              </a:rPr>
              <a:t>স্বাগতম</a:t>
            </a:r>
            <a:endParaRPr lang="en-US" sz="3600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19899" y="734437"/>
            <a:ext cx="3631513" cy="3562712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</a:rPr>
              <a:t>স্বাগতম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5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9" grpId="1"/>
      <p:bldP spid="7" grpId="0" animBg="1"/>
      <p:bldP spid="12" grpId="0"/>
      <p:bldP spid="12" grpId="1"/>
      <p:bldP spid="13" grpId="0"/>
      <p:bldP spid="13" grpId="1"/>
      <p:bldP spid="3" grpId="0"/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17343" y="324433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18822" y="2427357"/>
            <a:ext cx="6276736" cy="231252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আজ আমাদের ছুটি, ও ভাই,</a:t>
            </a:r>
          </a:p>
          <a:p>
            <a:r>
              <a:rPr lang="bn-BD" sz="3600" dirty="0"/>
              <a:t>       আজ আমাদের ছুটি।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F91CB-1A66-41BE-A402-4171F8330B59}" type="datetime1">
              <a:rPr lang="en-US" smtClean="0"/>
              <a:t>6/13/2020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01          </a:t>
            </a:r>
            <a:r>
              <a:rPr lang="bn-BD" dirty="0"/>
              <a:t>ছ</a:t>
            </a:r>
            <a:r>
              <a:rPr lang="en-US" dirty="0" smtClean="0"/>
              <a:t>                                     dphofmrabiul@Gmail.COM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980758" y="-40481"/>
            <a:ext cx="27634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8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758" y="1174708"/>
            <a:ext cx="1783282" cy="139997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০৪ </a:t>
            </a:r>
            <a:r>
              <a:rPr lang="bn-BD" dirty="0" smtClean="0"/>
              <a:t>মিনিট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153400" y="4565929"/>
            <a:ext cx="2702092" cy="2189019"/>
            <a:chOff x="3039232" y="2460568"/>
            <a:chExt cx="2702092" cy="2189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9232" y="2460568"/>
              <a:ext cx="2702092" cy="218901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292192" y="3426906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17" b="16996"/>
          <a:stretch/>
        </p:blipFill>
        <p:spPr>
          <a:xfrm>
            <a:off x="358147" y="2369181"/>
            <a:ext cx="4217050" cy="279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64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5BD3-CE13-404E-9D17-8DB1A8A307E5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48559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4142" y="1436940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056094" y="3272306"/>
            <a:ext cx="6705922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আজ আমাদের ছুটি, ও ভাই,</a:t>
            </a:r>
          </a:p>
          <a:p>
            <a:r>
              <a:rPr lang="bn-BD" sz="3600" dirty="0"/>
              <a:t>       আজ আমাদের ছুটি</a:t>
            </a:r>
            <a:r>
              <a:rPr lang="bn-BD" sz="3600" dirty="0" smtClean="0"/>
              <a:t>।</a:t>
            </a:r>
            <a:r>
              <a:rPr lang="bn-BD" sz="3600" dirty="0" smtClean="0">
                <a:solidFill>
                  <a:srgbClr val="009999"/>
                </a:solidFill>
              </a:rPr>
              <a:t> </a:t>
            </a:r>
            <a:endParaRPr lang="bn-BD" sz="3600" dirty="0">
              <a:solidFill>
                <a:srgbClr val="009999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970290" y="4750174"/>
            <a:ext cx="2552480" cy="1871921"/>
            <a:chOff x="5256413" y="1904999"/>
            <a:chExt cx="3175462" cy="192855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757" y="2181224"/>
              <a:ext cx="866775" cy="124777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5256413" y="1904999"/>
              <a:ext cx="3175462" cy="1928551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 ক্লিক করুন</a:t>
              </a:r>
              <a:endParaRPr lang="en-US" sz="3600" dirty="0"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29" b="6736"/>
          <a:stretch/>
        </p:blipFill>
        <p:spPr>
          <a:xfrm>
            <a:off x="431800" y="2794000"/>
            <a:ext cx="4292600" cy="28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56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250D5-B54A-49D6-B7CE-CACFA494F592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3293" y="1171700"/>
            <a:ext cx="65231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শিক্ষার্থীদের বোর্ড ব্যবহারঃ</a:t>
            </a:r>
            <a:endParaRPr lang="en-US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561472" y="3475717"/>
            <a:ext cx="8049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/>
              <a:t>কী, হারিয়ে, মাঠে, জুটি, বেড়াই</a:t>
            </a:r>
            <a:endParaRPr lang="en-US" sz="6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483600" y="4114512"/>
            <a:ext cx="2693323" cy="2241838"/>
            <a:chOff x="-294636" y="4144914"/>
            <a:chExt cx="2693323" cy="224183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4636" y="4144914"/>
              <a:ext cx="2693323" cy="2241838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0"/>
                    <a:lumOff val="100000"/>
                  </a:schemeClr>
                </a:gs>
                <a:gs pos="35000">
                  <a:schemeClr val="accent6">
                    <a:lumMod val="0"/>
                    <a:lumOff val="100000"/>
                  </a:schemeClr>
                </a:gs>
                <a:gs pos="100000">
                  <a:schemeClr val="accent6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-147925" y="4942669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9" y="179567"/>
            <a:ext cx="2095500" cy="2095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87" y="2275066"/>
            <a:ext cx="2235480" cy="12137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4261" r="6756" b="22508"/>
          <a:stretch/>
        </p:blipFill>
        <p:spPr>
          <a:xfrm>
            <a:off x="2768600" y="2307317"/>
            <a:ext cx="2787854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3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0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1" grpId="0"/>
      <p:bldP spid="11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2F7A0-59A7-40BD-8694-F12FE9F555E2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581400" y="433601"/>
            <a:ext cx="261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মূল্যায়নঃ</a:t>
            </a:r>
            <a:endParaRPr lang="en-US" sz="6000" dirty="0"/>
          </a:p>
        </p:txBody>
      </p:sp>
      <p:sp>
        <p:nvSpPr>
          <p:cNvPr id="7" name="TextBox 6"/>
          <p:cNvSpPr txBox="1"/>
          <p:nvPr/>
        </p:nvSpPr>
        <p:spPr>
          <a:xfrm>
            <a:off x="1788998" y="180707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১. পথ হারিয়ে কোথায় যাই?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24000" y="2835482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২. কোথায় ছুটে বেড়াই?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524000" y="3883668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 ৩.কারা ছুটে বেড়ায়?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০৪ </a:t>
            </a:r>
            <a:r>
              <a:rPr lang="bn-BD" dirty="0" smtClean="0"/>
              <a:t>মিনিট</a:t>
            </a:r>
            <a:endParaRPr lang="en-US" dirty="0"/>
          </a:p>
        </p:txBody>
      </p:sp>
      <p:sp>
        <p:nvSpPr>
          <p:cNvPr id="11" name="32-Point Star 10"/>
          <p:cNvSpPr/>
          <p:nvPr/>
        </p:nvSpPr>
        <p:spPr>
          <a:xfrm>
            <a:off x="7692043" y="188045"/>
            <a:ext cx="2028305" cy="1506774"/>
          </a:xfrm>
          <a:prstGeom prst="star32">
            <a:avLst/>
          </a:prstGeom>
          <a:gradFill flip="none" rotWithShape="1">
            <a:gsLst>
              <a:gs pos="33000">
                <a:srgbClr val="FFFF00"/>
              </a:gs>
              <a:gs pos="80000">
                <a:schemeClr val="accent4">
                  <a:lumMod val="89000"/>
                </a:schemeClr>
              </a:gs>
              <a:gs pos="96000">
                <a:schemeClr val="tx1"/>
              </a:gs>
              <a:gs pos="23009">
                <a:srgbClr val="92D050"/>
              </a:gs>
              <a:gs pos="31000">
                <a:srgbClr val="7030A0"/>
              </a:gs>
              <a:gs pos="52000">
                <a:srgbClr val="009999"/>
              </a:gs>
            </a:gsLst>
            <a:path path="rect">
              <a:fillToRect l="100000" t="100000"/>
            </a:path>
            <a:tileRect r="-100000" b="-100000"/>
          </a:gra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88045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60939" y="4979395"/>
            <a:ext cx="8614004" cy="1278817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৪.আজ আমাদের কী ভাই?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6028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 animBg="1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898419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830B4-D2A7-4FAF-BB73-9754FC3F3065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96123" y="714692"/>
            <a:ext cx="6272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/>
              <a:t>সামগ্রিক পাঠঃ (পাঠ </a:t>
            </a:r>
            <a:r>
              <a:rPr lang="bn-BD" sz="6000" dirty="0" smtClean="0"/>
              <a:t>৫৪)</a:t>
            </a:r>
            <a:endParaRPr lang="en-US" sz="6000" dirty="0"/>
          </a:p>
        </p:txBody>
      </p:sp>
      <p:grpSp>
        <p:nvGrpSpPr>
          <p:cNvPr id="9" name="Group 8"/>
          <p:cNvGrpSpPr/>
          <p:nvPr/>
        </p:nvGrpSpPr>
        <p:grpSpPr>
          <a:xfrm>
            <a:off x="4869200" y="2697133"/>
            <a:ext cx="2369949" cy="1793171"/>
            <a:chOff x="5934198" y="1726902"/>
            <a:chExt cx="3175462" cy="1928551"/>
          </a:xfrm>
        </p:grpSpPr>
        <p:sp>
          <p:nvSpPr>
            <p:cNvPr id="11" name="TextBox 10"/>
            <p:cNvSpPr txBox="1"/>
            <p:nvPr/>
          </p:nvSpPr>
          <p:spPr>
            <a:xfrm>
              <a:off x="5934198" y="1726902"/>
              <a:ext cx="3175462" cy="1928551"/>
            </a:xfrm>
            <a:prstGeom prst="rect">
              <a:avLst/>
            </a:prstGeom>
            <a:noFill/>
          </p:spPr>
          <p:txBody>
            <a:bodyPr wrap="square" rtlCol="0">
              <a:prstTxWarp prst="textCirclePour">
                <a:avLst/>
              </a:prstTxWarp>
              <a:spAutoFit/>
            </a:bodyPr>
            <a:lstStyle/>
            <a:p>
              <a:r>
                <a:rPr lang="bn-BD" sz="3600" dirty="0" smtClean="0"/>
                <a:t> ক্লিক করুন</a:t>
              </a:r>
              <a:endParaRPr lang="en-US" sz="3600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449" y="2181222"/>
              <a:ext cx="866775" cy="124777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8883065" y="2330077"/>
            <a:ext cx="3033109" cy="1981189"/>
            <a:chOff x="7915362" y="3868432"/>
            <a:chExt cx="2600330" cy="1805706"/>
          </a:xfrm>
          <a:gradFill>
            <a:gsLst>
              <a:gs pos="19000">
                <a:srgbClr val="347575"/>
              </a:gs>
              <a:gs pos="31000">
                <a:srgbClr val="92D050"/>
              </a:gs>
              <a:gs pos="38000">
                <a:srgbClr val="7030A0"/>
              </a:gs>
              <a:gs pos="5000">
                <a:srgbClr val="006600"/>
              </a:gs>
              <a:gs pos="28000">
                <a:srgbClr val="0033CC"/>
              </a:gs>
              <a:gs pos="46000">
                <a:srgbClr val="003300"/>
              </a:gs>
              <a:gs pos="51000">
                <a:srgbClr val="00FFFF"/>
              </a:gs>
              <a:gs pos="47000">
                <a:srgbClr val="FF3300"/>
              </a:gs>
              <a:gs pos="63000">
                <a:srgbClr val="7030A0"/>
              </a:gs>
              <a:gs pos="40000">
                <a:srgbClr val="00B050"/>
              </a:gs>
            </a:gsLst>
            <a:path path="circle">
              <a:fillToRect l="100000" t="100000"/>
            </a:path>
          </a:gradFill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5362" y="3868432"/>
              <a:ext cx="2574355" cy="1805706"/>
            </a:xfrm>
            <a:prstGeom prst="star32">
              <a:avLst/>
            </a:prstGeom>
            <a:grpFill/>
            <a:ln>
              <a:solidFill>
                <a:schemeClr val="tx1"/>
              </a:solidFill>
            </a:ln>
            <a:effectLst>
              <a:softEdge rad="112500"/>
            </a:effectLst>
          </p:spPr>
        </p:pic>
        <p:sp>
          <p:nvSpPr>
            <p:cNvPr id="15" name="TextBox 14"/>
            <p:cNvSpPr txBox="1"/>
            <p:nvPr/>
          </p:nvSpPr>
          <p:spPr>
            <a:xfrm>
              <a:off x="8673244" y="3966068"/>
              <a:ext cx="1842448" cy="1074374"/>
            </a:xfrm>
            <a:prstGeom prst="star32">
              <a:avLst/>
            </a:prstGeom>
            <a:grpFill/>
            <a:ln>
              <a:solidFill>
                <a:schemeClr val="tx1"/>
              </a:solidFill>
            </a:ln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</a:t>
            </a:r>
            <a:r>
              <a:rPr lang="bn-BD" dirty="0" smtClean="0"/>
              <a:t>০২ </a:t>
            </a:r>
            <a:r>
              <a:rPr lang="bn-BD" dirty="0" smtClean="0"/>
              <a:t>মিনিট</a:t>
            </a:r>
            <a:endParaRPr lang="en-US" dirty="0"/>
          </a:p>
        </p:txBody>
      </p:sp>
      <p:sp>
        <p:nvSpPr>
          <p:cNvPr id="7" name="Can 6"/>
          <p:cNvSpPr/>
          <p:nvPr/>
        </p:nvSpPr>
        <p:spPr>
          <a:xfrm>
            <a:off x="4852442" y="2645170"/>
            <a:ext cx="2960145" cy="1748636"/>
          </a:xfrm>
          <a:prstGeom prst="can">
            <a:avLst/>
          </a:prstGeom>
          <a:gradFill flip="none" rotWithShape="1">
            <a:gsLst>
              <a:gs pos="56000">
                <a:srgbClr val="0033CC"/>
              </a:gs>
              <a:gs pos="54000">
                <a:srgbClr val="CC9900"/>
              </a:gs>
              <a:gs pos="72000">
                <a:srgbClr val="006600"/>
              </a:gs>
              <a:gs pos="52000">
                <a:srgbClr val="7030A0"/>
              </a:gs>
              <a:gs pos="22000">
                <a:srgbClr val="006600"/>
              </a:gs>
              <a:gs pos="18000">
                <a:schemeClr val="bg2">
                  <a:lumMod val="90000"/>
                </a:schemeClr>
              </a:gs>
              <a:gs pos="70000">
                <a:srgbClr val="00FFFF"/>
              </a:gs>
              <a:gs pos="63000">
                <a:srgbClr val="7030A0"/>
              </a:gs>
              <a:gs pos="94000">
                <a:srgbClr val="FFFF00"/>
              </a:gs>
              <a:gs pos="37000">
                <a:schemeClr val="tx1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2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16" grpId="0"/>
      <p:bldP spid="7" grpId="0" animBg="1"/>
      <p:bldP spid="7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F4E30-5769-4656-BACB-AB5D52D01517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7211" y="1264525"/>
            <a:ext cx="9845842" cy="552932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bn-BD" sz="3200" dirty="0" smtClean="0">
                <a:solidFill>
                  <a:srgbClr val="009999"/>
                </a:solidFill>
              </a:rPr>
              <a:t>পাঠ্যাংশঃ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“কী করি আজ...আমাদের ছুটি।” </a:t>
            </a:r>
            <a:endParaRPr lang="en-US" sz="3200" dirty="0"/>
          </a:p>
        </p:txBody>
      </p:sp>
      <p:grpSp>
        <p:nvGrpSpPr>
          <p:cNvPr id="10" name="Group 9"/>
          <p:cNvGrpSpPr/>
          <p:nvPr/>
        </p:nvGrpSpPr>
        <p:grpSpPr>
          <a:xfrm>
            <a:off x="3779326" y="2758391"/>
            <a:ext cx="3392537" cy="2104094"/>
            <a:chOff x="1244673" y="1015864"/>
            <a:chExt cx="3392537" cy="210409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5" r="8154"/>
            <a:stretch/>
          </p:blipFill>
          <p:spPr>
            <a:xfrm>
              <a:off x="1244673" y="1015864"/>
              <a:ext cx="3200399" cy="2104094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7" name="TextBox 6"/>
            <p:cNvSpPr txBox="1"/>
            <p:nvPr/>
          </p:nvSpPr>
          <p:spPr>
            <a:xfrm>
              <a:off x="2525590" y="2355840"/>
              <a:ext cx="2111620" cy="584775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  <a:scene3d>
                <a:camera prst="isometricLeftDown"/>
                <a:lightRig rig="threePt" dir="t"/>
              </a:scene3d>
            </a:bodyPr>
            <a:lstStyle/>
            <a:p>
              <a:r>
                <a:rPr lang="bn-BD" sz="3200" dirty="0" smtClean="0">
                  <a:blipFill>
                    <a:blip r:embed="rId4"/>
                    <a:tile tx="0" ty="0" sx="100000" sy="100000" flip="none" algn="tl"/>
                  </a:blipFill>
                </a:rPr>
                <a:t>বাড়ির কাজঃ</a:t>
              </a:r>
              <a:endParaRPr lang="en-US" sz="3200" dirty="0">
                <a:blipFill>
                  <a:blip r:embed="rId4"/>
                  <a:tile tx="0" ty="0" sx="100000" sy="100000" flip="none" algn="tl"/>
                </a:blip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10600" y="3608091"/>
            <a:ext cx="2833700" cy="2508788"/>
            <a:chOff x="3225403" y="5054396"/>
            <a:chExt cx="1905000" cy="19050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5403" y="5054396"/>
              <a:ext cx="1905000" cy="1905000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rect">
                <a:fillToRect l="100000" t="100000"/>
              </a:path>
              <a:tileRect r="-100000" b="-100000"/>
            </a:gradFill>
            <a:ln>
              <a:solidFill>
                <a:schemeClr val="bg1"/>
              </a:solidFill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568953" y="6167183"/>
              <a:ext cx="1160205" cy="64633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971360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7500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2897" y="224589"/>
            <a:ext cx="6238263" cy="2213811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bn-BD" dirty="0" smtClean="0"/>
              <a:t>ধন্যবাদ</a:t>
            </a:r>
            <a:endParaRPr lang="en-US" dirty="0"/>
          </a:p>
        </p:txBody>
      </p:sp>
      <p:sp>
        <p:nvSpPr>
          <p:cNvPr id="15" name="32-Point Star 14"/>
          <p:cNvSpPr/>
          <p:nvPr/>
        </p:nvSpPr>
        <p:spPr>
          <a:xfrm>
            <a:off x="9963331" y="1287950"/>
            <a:ext cx="1952844" cy="1349742"/>
          </a:xfrm>
          <a:prstGeom prst="star32">
            <a:avLst/>
          </a:prstGeom>
          <a:gradFill flip="none" rotWithShape="1">
            <a:gsLst>
              <a:gs pos="64000">
                <a:schemeClr val="tx1"/>
              </a:gs>
              <a:gs pos="15000">
                <a:schemeClr val="accent4">
                  <a:lumMod val="0"/>
                  <a:lumOff val="100000"/>
                </a:schemeClr>
              </a:gs>
              <a:gs pos="82000">
                <a:srgbClr val="00B0F0"/>
              </a:gs>
              <a:gs pos="63000">
                <a:srgbClr val="7030A0"/>
              </a:gs>
              <a:gs pos="100000">
                <a:schemeClr val="accent4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7" descr="tumblr_mz1f1neoiN1sm5kr4o1_50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97" y="1860883"/>
            <a:ext cx="6238263" cy="405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Date Placeholder 1"/>
          <p:cNvSpPr>
            <a:spLocks noGrp="1"/>
          </p:cNvSpPr>
          <p:nvPr>
            <p:ph type="dt" sz="half" idx="10"/>
          </p:nvPr>
        </p:nvSpPr>
        <p:spPr>
          <a:xfrm>
            <a:off x="1361708" y="6230243"/>
            <a:ext cx="1351524" cy="370806"/>
          </a:xfrm>
        </p:spPr>
        <p:txBody>
          <a:bodyPr/>
          <a:lstStyle/>
          <a:p>
            <a:fld id="{6A06E43F-7F83-49A9-B16D-E85080B424B1}" type="datetime1">
              <a:rPr lang="en-US" smtClean="0"/>
              <a:t>6/13/2020</a:t>
            </a:fld>
            <a:endParaRPr lang="en-US" dirty="0"/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 dirty="0"/>
          </a:p>
        </p:txBody>
      </p:sp>
      <p:pic>
        <p:nvPicPr>
          <p:cNvPr id="19" name="Picture 18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-6555475" y="-156116"/>
            <a:ext cx="6555474" cy="708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https://encrypted-tbn1.gstatic.com/images?q=tbn:ANd9GcQeuM7hpASvVmv_DbZ0rJEimybqC_kacRQlAOl2RlORl7UbBGt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12629470" y="-156117"/>
            <a:ext cx="7487329" cy="720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০১ মিনিট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94553" y="1287950"/>
            <a:ext cx="1443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dirty="0" smtClean="0">
                <a:solidFill>
                  <a:schemeClr val="bg1"/>
                </a:solidFill>
              </a:rPr>
              <a:t>আমাদের দেশ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33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4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844 0.01227 L 0.50768 0.02338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56" y="556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8 0.00417 L -0.53164 -0.01805 " pathEditMode="relative" rAng="0" ptsTypes="AA">
                                      <p:cBhvr>
                                        <p:cTn id="3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95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17" grpId="0"/>
      <p:bldP spid="18" grpId="0"/>
      <p:bldP spid="1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AF2E-9B34-4506-B64C-D3A8B9CCFCB2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87474" y="1350235"/>
            <a:ext cx="601705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মোহাঃ রবিউল ইসলাম (সিনিয়র শিক্ষক) </a:t>
            </a:r>
          </a:p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ধলসা পয়ারী হযরত ওমর ফারুক দাখিল মাদরাসা, খয়েরপুর,মিরপুর, কুষ্টিয়া,বাংলাদেশ।</a:t>
            </a:r>
            <a:r>
              <a:rPr lang="bn-BD" sz="3600" dirty="0">
                <a:latin typeface="Calibri" pitchFamily="34" charset="0"/>
                <a:cs typeface="Vrinda" pitchFamily="34" charset="0"/>
              </a:rPr>
              <a:t> </a:t>
            </a:r>
          </a:p>
        </p:txBody>
      </p:sp>
      <p:pic>
        <p:nvPicPr>
          <p:cNvPr id="4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2" y="1244906"/>
            <a:ext cx="1769559" cy="15833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০২মিনিট</a:t>
            </a:r>
            <a:endParaRPr lang="en-US" dirty="0"/>
          </a:p>
        </p:txBody>
      </p:sp>
      <p:sp>
        <p:nvSpPr>
          <p:cNvPr id="9" name="32-Point Star 8"/>
          <p:cNvSpPr/>
          <p:nvPr/>
        </p:nvSpPr>
        <p:spPr>
          <a:xfrm>
            <a:off x="9436609" y="2542032"/>
            <a:ext cx="2450592" cy="1975103"/>
          </a:xfrm>
          <a:prstGeom prst="star32">
            <a:avLst/>
          </a:prstGeom>
          <a:gradFill flip="none" rotWithShape="1">
            <a:gsLst>
              <a:gs pos="35000">
                <a:srgbClr val="7030A0"/>
              </a:gs>
              <a:gs pos="66000">
                <a:srgbClr val="006699"/>
              </a:gs>
              <a:gs pos="30000">
                <a:schemeClr val="accent6">
                  <a:lumMod val="0"/>
                  <a:lumOff val="100000"/>
                </a:schemeClr>
              </a:gs>
              <a:gs pos="55000">
                <a:schemeClr val="accent6">
                  <a:lumMod val="0"/>
                  <a:lumOff val="100000"/>
                </a:schemeClr>
              </a:gs>
              <a:gs pos="53000">
                <a:schemeClr val="accent6">
                  <a:lumMod val="10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644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8" grpId="0"/>
      <p:bldP spid="8" grpId="1"/>
      <p:bldP spid="12" grpId="0"/>
      <p:bldP spid="12" grpId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2D344-2A5E-47D1-AC76-F74E640924F3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105400" y="929757"/>
            <a:ext cx="518482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শ্রেণ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িঃ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 শ্রেণি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বিষয়ঃ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ছুটি। পাঠ্যাংশঃ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(“</a:t>
            </a:r>
            <a:r>
              <a:rPr lang="bn-BD" sz="3200" dirty="0" smtClean="0"/>
              <a:t>কী করি আজ...আমাদের ছুটি।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”)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৩৭ জন 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উপস্থিত শিক্ষার্থীঃ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৩৩ জন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শ্রেণিঃ প্রথম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৫০মিনিট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3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877572" y="830585"/>
            <a:ext cx="4037347" cy="2249286"/>
            <a:chOff x="550694" y="1381973"/>
            <a:chExt cx="4037347" cy="224928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14"/>
            <a:stretch/>
          </p:blipFill>
          <p:spPr>
            <a:xfrm>
              <a:off x="550694" y="1381973"/>
              <a:ext cx="4037347" cy="224928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269764" y="1614064"/>
              <a:ext cx="131545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>
                  <a:solidFill>
                    <a:srgbClr val="FF0000"/>
                  </a:solidFill>
                </a:rPr>
                <a:t>ছুটি</a:t>
              </a:r>
            </a:p>
            <a:p>
              <a:r>
                <a:rPr lang="bn-BD" sz="1200" dirty="0" smtClean="0">
                  <a:solidFill>
                    <a:srgbClr val="009999"/>
                  </a:solidFill>
                </a:rPr>
                <a:t>রবীন্দ্রনাথ ঠাকুর</a:t>
              </a:r>
            </a:p>
            <a:p>
              <a:r>
                <a:rPr lang="bn-BD" sz="800" dirty="0" smtClean="0"/>
                <a:t>কী করি আজ ভেবে না পাই, </a:t>
              </a:r>
            </a:p>
            <a:p>
              <a:r>
                <a:rPr lang="bn-BD" sz="800" dirty="0" smtClean="0"/>
                <a:t>পথ হারিয়ে কোন বনে যাই,</a:t>
              </a:r>
            </a:p>
            <a:p>
              <a:r>
                <a:rPr lang="bn-BD" sz="800" dirty="0" smtClean="0"/>
                <a:t>কোন মাঠে যে ছুটে বেড়াই, </a:t>
              </a:r>
            </a:p>
            <a:p>
              <a:r>
                <a:rPr lang="bn-BD" sz="800" dirty="0"/>
                <a:t> </a:t>
              </a:r>
              <a:r>
                <a:rPr lang="bn-BD" sz="800" dirty="0" smtClean="0"/>
                <a:t>         সকল ছেলে জুটি।</a:t>
              </a:r>
            </a:p>
            <a:p>
              <a:r>
                <a:rPr lang="bn-BD" sz="800" dirty="0" smtClean="0"/>
                <a:t>আজ আমাদের ছুটি, ও ভাই,</a:t>
              </a:r>
            </a:p>
            <a:p>
              <a:r>
                <a:rPr lang="bn-BD" sz="800" dirty="0" smtClean="0"/>
                <a:t>       আজ আমাদের ছুটি।</a:t>
              </a:r>
              <a:endParaRPr lang="bn-BD" sz="8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9368" y="2021305"/>
              <a:ext cx="1469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dirty="0" smtClean="0"/>
                <a:t>আমার বাংলা বই </a:t>
              </a: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66817" y="2453251"/>
              <a:ext cx="10743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BD" dirty="0">
                  <a:latin typeface="NikoshBAN" pitchFamily="2" charset="0"/>
                  <a:cs typeface="NikoshBAN" pitchFamily="2" charset="0"/>
                </a:rPr>
                <a:t>শ্রেণিঃ প্রথম 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428892" y="539262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351414" y="2396519"/>
            <a:ext cx="931665" cy="153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" dirty="0" smtClean="0">
                <a:latin typeface="NikoshBAN" pitchFamily="2" charset="0"/>
                <a:cs typeface="NikoshBAN" pitchFamily="2" charset="0"/>
              </a:rPr>
              <a:t>জাতীয় শিক্ষাক্রম ও পাঠ্যপুস্তক বোর্ড, বাংলাদেশ </a:t>
            </a:r>
            <a:endParaRPr lang="bn-BD" sz="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468929" y="3285109"/>
            <a:ext cx="3365094" cy="2659665"/>
            <a:chOff x="653844" y="2327971"/>
            <a:chExt cx="3302525" cy="2084412"/>
          </a:xfrm>
          <a:gradFill flip="none" rotWithShape="1">
            <a:gsLst>
              <a:gs pos="38000">
                <a:srgbClr val="FF0000"/>
              </a:gs>
              <a:gs pos="41000">
                <a:srgbClr val="CC00FF"/>
              </a:gs>
              <a:gs pos="45000">
                <a:srgbClr val="7030A0"/>
              </a:gs>
              <a:gs pos="59000">
                <a:srgbClr val="CC00FF"/>
              </a:gs>
              <a:gs pos="55000">
                <a:srgbClr val="7030A0"/>
              </a:gs>
              <a:gs pos="47000">
                <a:srgbClr val="FFFF00"/>
              </a:gs>
              <a:gs pos="55000">
                <a:srgbClr val="00FFFF"/>
              </a:gs>
              <a:gs pos="66000">
                <a:srgbClr val="006600"/>
              </a:gs>
            </a:gsLst>
            <a:path path="shape">
              <a:fillToRect l="50000" t="50000" r="50000" b="50000"/>
            </a:path>
            <a:tileRect/>
          </a:gradFill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844" y="2327971"/>
              <a:ext cx="3302525" cy="2084412"/>
            </a:xfrm>
            <a:prstGeom prst="star32">
              <a:avLst/>
            </a:prstGeom>
            <a:gradFill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</a:gradFill>
            <a:ln>
              <a:gradFill flip="none" rotWithShape="1">
                <a:gsLst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</a:ln>
            <a:effectLst>
              <a:softEdge rad="112500"/>
            </a:effectLst>
          </p:spPr>
        </p:pic>
        <p:sp>
          <p:nvSpPr>
            <p:cNvPr id="17" name="Rectangle 3"/>
            <p:cNvSpPr/>
            <p:nvPr/>
          </p:nvSpPr>
          <p:spPr>
            <a:xfrm>
              <a:off x="1414554" y="3841389"/>
              <a:ext cx="1781103" cy="570994"/>
            </a:xfrm>
            <a:prstGeom prst="star32">
              <a:avLst/>
            </a:prstGeom>
            <a:gradFill flip="none" rotWithShape="1">
              <a:gsLst>
                <a:gs pos="38000">
                  <a:srgbClr val="FF0000"/>
                </a:gs>
                <a:gs pos="41000">
                  <a:srgbClr val="CC00FF"/>
                </a:gs>
                <a:gs pos="45000">
                  <a:srgbClr val="7030A0"/>
                </a:gs>
                <a:gs pos="59000">
                  <a:srgbClr val="CC00FF"/>
                </a:gs>
                <a:gs pos="55000">
                  <a:srgbClr val="7030A0"/>
                </a:gs>
                <a:gs pos="47000">
                  <a:srgbClr val="FFFF00"/>
                </a:gs>
                <a:gs pos="55000">
                  <a:srgbClr val="00FFFF"/>
                </a:gs>
                <a:gs pos="66000">
                  <a:srgbClr val="006600"/>
                </a:gs>
              </a:gsLst>
              <a:path path="rect">
                <a:fillToRect l="100000" t="100000"/>
              </a:path>
              <a:tileRect r="-100000" b="-100000"/>
            </a:gradFill>
          </p:spPr>
          <p:txBody>
            <a:bodyPr wrap="none">
              <a:prstTxWarp prst="textChevronInverted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860209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xit" presetSubtype="1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10" grpId="0"/>
      <p:bldP spid="10" grpId="1"/>
      <p:bldP spid="6" grpId="0"/>
      <p:bldP spid="6" grpId="1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05785" y="4279347"/>
            <a:ext cx="4399471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ছবিতে কী কী দেখতে পারছ?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422242" y="2655220"/>
            <a:ext cx="6116127" cy="1828802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 smtClean="0"/>
              <a:t>বলতো আমাদের পাঠ্যসূচি কী হতে পারে?</a:t>
            </a:r>
            <a:endParaRPr lang="en-US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5E9D-F5EC-43AC-8852-5106CCC1D29E}" type="datetime1">
              <a:rPr lang="en-US" smtClean="0"/>
              <a:t>6/13/2020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                        dphofmrabiul@Gmail.COM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4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sp>
        <p:nvSpPr>
          <p:cNvPr id="12" name="32-Point Star 11"/>
          <p:cNvSpPr/>
          <p:nvPr/>
        </p:nvSpPr>
        <p:spPr>
          <a:xfrm>
            <a:off x="9858895" y="2690949"/>
            <a:ext cx="2028305" cy="1506774"/>
          </a:xfrm>
          <a:prstGeom prst="star32">
            <a:avLst/>
          </a:prstGeom>
          <a:gradFill flip="none" rotWithShape="1">
            <a:gsLst>
              <a:gs pos="59000">
                <a:srgbClr val="CC9900"/>
              </a:gs>
              <a:gs pos="55000">
                <a:srgbClr val="009999"/>
              </a:gs>
              <a:gs pos="9000">
                <a:schemeClr val="accent6">
                  <a:lumMod val="40000"/>
                  <a:lumOff val="60000"/>
                </a:schemeClr>
              </a:gs>
              <a:gs pos="70000">
                <a:schemeClr val="accent6">
                  <a:lumMod val="95000"/>
                  <a:lumOff val="5000"/>
                </a:schemeClr>
              </a:gs>
              <a:gs pos="37000">
                <a:schemeClr val="accent6">
                  <a:lumMod val="60000"/>
                </a:schemeClr>
              </a:gs>
            </a:gsLst>
            <a:path path="shap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করুন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11915" r="6089" b="20785"/>
          <a:stretch/>
        </p:blipFill>
        <p:spPr>
          <a:xfrm>
            <a:off x="261922" y="716090"/>
            <a:ext cx="4185827" cy="2986987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139749" y="618018"/>
            <a:ext cx="5491257" cy="3690556"/>
            <a:chOff x="272163" y="376383"/>
            <a:chExt cx="5491257" cy="3690556"/>
          </a:xfrm>
        </p:grpSpPr>
        <p:grpSp>
          <p:nvGrpSpPr>
            <p:cNvPr id="17" name="Group 16"/>
            <p:cNvGrpSpPr/>
            <p:nvPr/>
          </p:nvGrpSpPr>
          <p:grpSpPr>
            <a:xfrm>
              <a:off x="327146" y="376383"/>
              <a:ext cx="5436274" cy="1757170"/>
              <a:chOff x="69013" y="1534332"/>
              <a:chExt cx="4289446" cy="177366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062" r="9366" b="3585"/>
              <a:stretch/>
            </p:blipFill>
            <p:spPr>
              <a:xfrm>
                <a:off x="69013" y="1534332"/>
                <a:ext cx="2085251" cy="1773665"/>
              </a:xfrm>
              <a:prstGeom prst="bevel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340"/>
              <a:stretch/>
            </p:blipFill>
            <p:spPr>
              <a:xfrm>
                <a:off x="2290727" y="1534332"/>
                <a:ext cx="2067732" cy="1773665"/>
              </a:xfrm>
              <a:prstGeom prst="bevel">
                <a:avLst/>
              </a:prstGeom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272163" y="2217144"/>
              <a:ext cx="5491257" cy="1849795"/>
              <a:chOff x="272163" y="2466078"/>
              <a:chExt cx="5491257" cy="1849795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163" y="2512390"/>
                <a:ext cx="2765772" cy="175717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44045" y="2466078"/>
                <a:ext cx="2619375" cy="1849795"/>
              </a:xfrm>
              <a:prstGeom prst="rect">
                <a:avLst/>
              </a:prstGeom>
            </p:spPr>
          </p:pic>
        </p:grp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45" b="16845"/>
          <a:stretch/>
        </p:blipFill>
        <p:spPr>
          <a:xfrm>
            <a:off x="261921" y="642881"/>
            <a:ext cx="4185828" cy="306019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50758" y="2336800"/>
            <a:ext cx="712935" cy="621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2713791" y="2540001"/>
            <a:ext cx="1733958" cy="9707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695531" y="2010305"/>
            <a:ext cx="5575791" cy="1692771"/>
            <a:chOff x="3037937" y="5096934"/>
            <a:chExt cx="6116127" cy="1692771"/>
          </a:xfrm>
        </p:grpSpPr>
        <p:sp>
          <p:nvSpPr>
            <p:cNvPr id="6" name="TextBox 5"/>
            <p:cNvSpPr txBox="1"/>
            <p:nvPr/>
          </p:nvSpPr>
          <p:spPr>
            <a:xfrm>
              <a:off x="3037937" y="5096934"/>
              <a:ext cx="6116127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             </a:t>
              </a:r>
              <a:r>
                <a:rPr lang="bn-BD" sz="6000" dirty="0" smtClean="0"/>
                <a:t>ছুটি</a:t>
              </a:r>
            </a:p>
            <a:p>
              <a:r>
                <a:rPr lang="bn-BD" sz="4400" dirty="0"/>
                <a:t> </a:t>
              </a:r>
              <a:r>
                <a:rPr lang="bn-BD" sz="4400" dirty="0" smtClean="0"/>
                <a:t> </a:t>
              </a:r>
              <a:r>
                <a:rPr lang="en-US" sz="4400" dirty="0" smtClean="0"/>
                <a:t> </a:t>
              </a:r>
              <a:r>
                <a:rPr lang="bn-BD" sz="4400" dirty="0" smtClean="0"/>
                <a:t>রবীন্দ্রনাথ ঠাকুর</a:t>
              </a:r>
              <a:endParaRPr lang="en-US" sz="4400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78" r="18648"/>
            <a:stretch/>
          </p:blipFill>
          <p:spPr>
            <a:xfrm>
              <a:off x="3363361" y="5153397"/>
              <a:ext cx="846667" cy="8291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2364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54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54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  <p:bldP spid="12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9642" y="466646"/>
            <a:ext cx="3847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33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প্রত্যাশিত</a:t>
            </a:r>
            <a:r>
              <a:rPr lang="bn-BD" sz="3600" dirty="0" smtClean="0">
                <a:latin typeface="NikoshLight" panose="02000000000000000000" pitchFamily="2" charset="0"/>
                <a:cs typeface="NikoshLight" panose="02000000000000000000" pitchFamily="2" charset="0"/>
              </a:rPr>
              <a:t> শিখনফলঃ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96369" y="1844240"/>
            <a:ext cx="631065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১. ‘ছুটি’ কবিতার কবির নাম বলতে পারবে।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105171" y="2511297"/>
            <a:ext cx="10921018" cy="584775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/>
              <a:t>২</a:t>
            </a:r>
            <a:r>
              <a:rPr lang="bn-BD" sz="3200" dirty="0" smtClean="0"/>
              <a:t>. শুদ্ধ উচ্চারণে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bn-BD" sz="3200" dirty="0" smtClean="0"/>
              <a:t>কী </a:t>
            </a:r>
            <a:r>
              <a:rPr lang="bn-BD" sz="3200" dirty="0"/>
              <a:t>করি আজ...আমাদের ছুটি</a:t>
            </a:r>
            <a:r>
              <a:rPr lang="bn-BD" sz="3200" dirty="0" smtClean="0"/>
              <a:t>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bn-BD" sz="3200" dirty="0" smtClean="0"/>
              <a:t>অংশটুকু পাঠ করতে পারবে। 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105171" y="4079879"/>
            <a:ext cx="7534283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৪. লেখনবোর্ডে বানান করে লেখতে পারবে।</a:t>
            </a:r>
            <a:endParaRPr lang="en-US" sz="3600" dirty="0"/>
          </a:p>
        </p:txBody>
      </p:sp>
      <p:sp>
        <p:nvSpPr>
          <p:cNvPr id="7" name="Rectangle 6"/>
          <p:cNvSpPr/>
          <p:nvPr/>
        </p:nvSpPr>
        <p:spPr>
          <a:xfrm>
            <a:off x="1155613" y="1044395"/>
            <a:ext cx="6983002" cy="646331"/>
          </a:xfrm>
          <a:prstGeom prst="rect">
            <a:avLst/>
          </a:prstGeom>
          <a:ln w="38100">
            <a:noFill/>
          </a:ln>
        </p:spPr>
        <p:txBody>
          <a:bodyPr wrap="none">
            <a:spAutoFit/>
          </a:bodyPr>
          <a:lstStyle/>
          <a:p>
            <a:r>
              <a:rPr lang="bn-BD" sz="3600" dirty="0"/>
              <a:t>প্রত্যাশা করা যাচ্ছে যে, এ পাঠ শেষে শিক্ষার্থীরা...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096370" y="3311142"/>
            <a:ext cx="4804325" cy="64633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bn-BD" sz="3600" dirty="0" smtClean="0"/>
              <a:t>৩. বানান করে পড়তে পারবে। 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০০ মিনিট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8855B-2D37-4343-BDAF-0710E8B6CC94}" type="datetime1">
              <a:rPr lang="en-US" smtClean="0"/>
              <a:t>6/13/2020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5</a:t>
            </a:fld>
            <a:endParaRPr lang="en-US"/>
          </a:p>
        </p:txBody>
      </p:sp>
      <p:sp>
        <p:nvSpPr>
          <p:cNvPr id="12" name="32-Point Star 11"/>
          <p:cNvSpPr/>
          <p:nvPr/>
        </p:nvSpPr>
        <p:spPr>
          <a:xfrm>
            <a:off x="9887869" y="4539333"/>
            <a:ext cx="2028305" cy="1506774"/>
          </a:xfrm>
          <a:prstGeom prst="star32">
            <a:avLst/>
          </a:prstGeom>
          <a:gradFill flip="none" rotWithShape="1">
            <a:gsLst>
              <a:gs pos="77000">
                <a:srgbClr val="006600"/>
              </a:gs>
              <a:gs pos="78000">
                <a:schemeClr val="tx1"/>
              </a:gs>
              <a:gs pos="58000">
                <a:srgbClr val="009999"/>
              </a:gs>
              <a:gs pos="46000">
                <a:schemeClr val="accent4">
                  <a:lumMod val="67000"/>
                </a:schemeClr>
              </a:gs>
              <a:gs pos="64000">
                <a:schemeClr val="accent4">
                  <a:lumMod val="97000"/>
                  <a:lumOff val="3000"/>
                </a:schemeClr>
              </a:gs>
              <a:gs pos="55000">
                <a:schemeClr val="accent4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rgbClr val="000099"/>
            </a:solidFill>
          </a:ln>
          <a:effectLst>
            <a:outerShdw blurRad="50800" dist="50800" dir="5400000" algn="ctr" rotWithShape="0">
              <a:schemeClr val="accent6">
                <a:lumMod val="40000"/>
                <a:lumOff val="6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r>
              <a:rPr lang="bn-BD" dirty="0" smtClean="0">
                <a:solidFill>
                  <a:schemeClr val="tx1"/>
                </a:solidFill>
              </a:rPr>
              <a:t>ক্লিক </a:t>
            </a:r>
            <a:r>
              <a:rPr lang="bn-BD" dirty="0" smtClean="0">
                <a:solidFill>
                  <a:schemeClr val="bg1"/>
                </a:solidFill>
              </a:rPr>
              <a:t>করুন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64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6" grpId="0"/>
      <p:bldP spid="10" grpId="0"/>
      <p:bldP spid="11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2012" y="2399466"/>
            <a:ext cx="5249898" cy="158916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কী করি আজ ভেবে না পাই, </a:t>
            </a:r>
          </a:p>
          <a:p>
            <a:r>
              <a:rPr lang="bn-BD" sz="3600" dirty="0"/>
              <a:t>পথ হারিয়ে কোন বনে যাই,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E36F4-07A6-46C8-A591-29A34B6C3171}" type="datetime1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71268" y="249061"/>
            <a:ext cx="28155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12" y="1106369"/>
            <a:ext cx="1564061" cy="1293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9217555" y="4154858"/>
            <a:ext cx="2574355" cy="2201492"/>
            <a:chOff x="8153400" y="3589362"/>
            <a:chExt cx="2574355" cy="180570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3400" y="3589362"/>
              <a:ext cx="2574355" cy="180570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8673244" y="3966068"/>
              <a:ext cx="1842448" cy="107437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 smtClean="0"/>
                <a:t>ক্লিক করুন</a:t>
              </a:r>
              <a:endParaRPr lang="en-US" sz="36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75" y="2027477"/>
            <a:ext cx="1918200" cy="1223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4667" y="2027477"/>
            <a:ext cx="1782517" cy="12236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599" y="3357982"/>
            <a:ext cx="1828585" cy="13630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6" y="3331921"/>
            <a:ext cx="2338717" cy="13891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75" y="3422566"/>
            <a:ext cx="1952728" cy="13253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7" y="2027477"/>
            <a:ext cx="2374562" cy="119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77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7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7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7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7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7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7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29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7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35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7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7" presetClass="exit" presetSubtype="8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7" presetClass="exit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FDE7A-4E99-4AFD-8988-48E989CB3267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086097" y="2082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2" y="1163145"/>
            <a:ext cx="1781175" cy="18996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77799" y="3032115"/>
            <a:ext cx="6038799" cy="175288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কী করি আজ ভেবে না পাই, </a:t>
            </a:r>
          </a:p>
          <a:p>
            <a:r>
              <a:rPr lang="bn-BD" sz="3600" dirty="0"/>
              <a:t>পথ হারিয়ে কোন বনে যাই,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9512771" y="5095341"/>
            <a:ext cx="2404325" cy="1866900"/>
            <a:chOff x="-436981" y="1676399"/>
            <a:chExt cx="2404325" cy="18669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36981" y="1676399"/>
              <a:ext cx="2404325" cy="1866900"/>
            </a:xfrm>
            <a:prstGeom prst="ellipse">
              <a:avLst/>
            </a:prstGeom>
            <a:gradFill flip="none" rotWithShape="1">
              <a:gsLst>
                <a:gs pos="3800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softEdge rad="112500"/>
            </a:effectLst>
          </p:spPr>
        </p:pic>
        <p:sp>
          <p:nvSpPr>
            <p:cNvPr id="30" name="TextBox 29"/>
            <p:cNvSpPr txBox="1"/>
            <p:nvPr/>
          </p:nvSpPr>
          <p:spPr>
            <a:xfrm>
              <a:off x="-127462" y="2316727"/>
              <a:ext cx="1848606" cy="766904"/>
            </a:xfrm>
            <a:prstGeom prst="rect">
              <a:avLst/>
            </a:prstGeom>
            <a:noFill/>
          </p:spPr>
          <p:txBody>
            <a:bodyPr wrap="square" rtlCol="0">
              <a:prstTxWarp prst="textChevron">
                <a:avLst/>
              </a:prstTxWarp>
              <a:spAutoFit/>
            </a:bodyPr>
            <a:lstStyle/>
            <a:p>
              <a:r>
                <a:rPr lang="bn-BD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dirty="0">
                  <a:solidFill>
                    <a:schemeClr val="bg1"/>
                  </a:solidFill>
                  <a:latin typeface="+mj-lt"/>
                </a:rPr>
                <a:t> করুন</a:t>
              </a:r>
              <a:endParaRPr lang="en-US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138" y="3722290"/>
            <a:ext cx="2753118" cy="184877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72" y="1845733"/>
            <a:ext cx="2633461" cy="174225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272" y="3722290"/>
            <a:ext cx="2703117" cy="1848777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4973" y="1845733"/>
            <a:ext cx="2773282" cy="1742253"/>
            <a:chOff x="174973" y="1845733"/>
            <a:chExt cx="2773282" cy="174225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973" y="1845733"/>
              <a:ext cx="2773282" cy="1742253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1066800" y="2015067"/>
              <a:ext cx="494814" cy="431856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7825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1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6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2782" y="2416310"/>
            <a:ext cx="6243129" cy="2485623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কোন মাঠে যে ছুটে বেড়াই, </a:t>
            </a:r>
          </a:p>
          <a:p>
            <a:r>
              <a:rPr lang="bn-BD" sz="3600" dirty="0"/>
              <a:t>          সকল ছেলে জুটি।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51C87-2B22-427B-BB20-08E11C27B888}" type="datetime1">
              <a:rPr lang="en-US" smtClean="0"/>
              <a:t>6/13/2020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72676" y="601471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আদর্শ পাঠ</a:t>
            </a:r>
            <a:endParaRPr lang="en-US" sz="6000" dirty="0"/>
          </a:p>
        </p:txBody>
      </p:sp>
      <p:pic>
        <p:nvPicPr>
          <p:cNvPr id="7" name="Picture 2" descr="C:\Users\DOEL\AppData\Desktop\Collection @picture\IMG_20161125_174208_133 - Copy -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4347" y="966621"/>
            <a:ext cx="1636294" cy="14082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20" name="Group 19"/>
          <p:cNvGrpSpPr/>
          <p:nvPr/>
        </p:nvGrpSpPr>
        <p:grpSpPr>
          <a:xfrm>
            <a:off x="8514347" y="4642338"/>
            <a:ext cx="2096111" cy="2079137"/>
            <a:chOff x="3534428" y="531177"/>
            <a:chExt cx="2829350" cy="216130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4428" y="531177"/>
              <a:ext cx="2829350" cy="2161309"/>
            </a:xfrm>
            <a:prstGeom prst="ellipse">
              <a:avLst/>
            </a:prstGeom>
            <a:pattFill prst="diagBrick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>
              <a:softEdge rad="112500"/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4039698" y="1822997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cs typeface="Nikosh" panose="02000000000000000000" pitchFamily="2" charset="0"/>
                </a:rPr>
                <a:t>ক্লিক</a:t>
              </a:r>
              <a:r>
                <a:rPr lang="bn-BD" sz="3600" dirty="0"/>
                <a:t> করুন</a:t>
              </a:r>
              <a:endParaRPr lang="en-US" sz="36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38201" y="2374860"/>
            <a:ext cx="4055532" cy="3247007"/>
            <a:chOff x="838201" y="2374860"/>
            <a:chExt cx="4055532" cy="324700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1" y="2374860"/>
              <a:ext cx="4055532" cy="32470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699" y="2511917"/>
              <a:ext cx="2027767" cy="983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5674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13" grpId="0"/>
      <p:bldP spid="1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B7D-5096-4AC0-B5DD-6E89C340E46B}" type="datetime1">
              <a:rPr lang="en-US" smtClean="0"/>
              <a:t>6/13/2020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01                                               dphofmrabiul@Gmail.COM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47533-5A7C-4DDA-B202-3D61A3A2C600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31668" y="346758"/>
            <a:ext cx="2843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/>
              <a:t>সরব পাঠ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86" y="1325168"/>
            <a:ext cx="1781175" cy="20644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4619" y="3636913"/>
            <a:ext cx="5769181" cy="1439904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bn-BD" sz="3600" dirty="0"/>
              <a:t>কোন মাঠে যে ছুটে বেড়াই, </a:t>
            </a:r>
          </a:p>
          <a:p>
            <a:r>
              <a:rPr lang="bn-BD" sz="3600" dirty="0"/>
              <a:t>          সকল ছেলে জুটি।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74943" y="346758"/>
            <a:ext cx="164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সময়ঃ  ০৫ মিনিট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9575131" y="4913517"/>
            <a:ext cx="2147946" cy="1606132"/>
            <a:chOff x="7668722" y="1950613"/>
            <a:chExt cx="2633836" cy="21454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8722" y="1950613"/>
              <a:ext cx="2633836" cy="214546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8130369" y="2700180"/>
              <a:ext cx="2092239" cy="646331"/>
            </a:xfrm>
            <a:prstGeom prst="rect">
              <a:avLst/>
            </a:prstGeom>
          </p:spPr>
          <p:txBody>
            <a:bodyPr wrap="none">
              <a:prstTxWarp prst="textChevron">
                <a:avLst/>
              </a:prstTxWarp>
              <a:spAutoFit/>
            </a:bodyPr>
            <a:lstStyle/>
            <a:p>
              <a:r>
                <a:rPr lang="bn-BD" sz="3600" dirty="0">
                  <a:solidFill>
                    <a:schemeClr val="bg1"/>
                  </a:solidFill>
                  <a:cs typeface="Nikosh" panose="02000000000000000000" pitchFamily="2" charset="0"/>
                </a:rPr>
                <a:t>ক্লিক</a:t>
              </a:r>
              <a:r>
                <a:rPr lang="bn-BD" sz="3600" dirty="0">
                  <a:solidFill>
                    <a:schemeClr val="bg1"/>
                  </a:solidFill>
                </a:rPr>
                <a:t> করুন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28413" y="2441784"/>
            <a:ext cx="4013200" cy="4132049"/>
            <a:chOff x="999067" y="2792540"/>
            <a:chExt cx="3336035" cy="372710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970"/>
            <a:stretch/>
          </p:blipFill>
          <p:spPr>
            <a:xfrm>
              <a:off x="999068" y="5031205"/>
              <a:ext cx="3336034" cy="148844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9067" y="2792540"/>
              <a:ext cx="3336035" cy="23499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8670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/>
      <p:bldP spid="4" grpId="1"/>
      <p:bldP spid="6" grpId="0"/>
      <p:bldP spid="6" grpId="1"/>
      <p:bldP spid="8" grpId="0"/>
      <p:bldP spid="8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ustom 39">
      <a:majorFont>
        <a:latin typeface="NikoshBAN"/>
        <a:ea typeface=""/>
        <a:cs typeface=""/>
      </a:majorFont>
      <a:minorFont>
        <a:latin typeface="Calibri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479</Words>
  <Application>Microsoft Office PowerPoint</Application>
  <PresentationFormat>Widescreen</PresentationFormat>
  <Paragraphs>154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Nikosh</vt:lpstr>
      <vt:lpstr>NikoshBAN</vt:lpstr>
      <vt:lpstr>NikoshLight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180</cp:revision>
  <dcterms:created xsi:type="dcterms:W3CDTF">2020-04-11T07:17:33Z</dcterms:created>
  <dcterms:modified xsi:type="dcterms:W3CDTF">2020-06-13T06:23:43Z</dcterms:modified>
</cp:coreProperties>
</file>