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75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C6B1B-728D-465D-B2EE-35CE5BA1401E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54C0-3CC3-422D-9AED-A30E751AE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4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C6B1B-728D-465D-B2EE-35CE5BA1401E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54C0-3CC3-422D-9AED-A30E751AE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1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C6B1B-728D-465D-B2EE-35CE5BA1401E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54C0-3CC3-422D-9AED-A30E751AE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04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C6B1B-728D-465D-B2EE-35CE5BA1401E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54C0-3CC3-422D-9AED-A30E751AE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41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C6B1B-728D-465D-B2EE-35CE5BA1401E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54C0-3CC3-422D-9AED-A30E751AE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86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C6B1B-728D-465D-B2EE-35CE5BA1401E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54C0-3CC3-422D-9AED-A30E751AE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C6B1B-728D-465D-B2EE-35CE5BA1401E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54C0-3CC3-422D-9AED-A30E751AE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14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C6B1B-728D-465D-B2EE-35CE5BA1401E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54C0-3CC3-422D-9AED-A30E751AE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34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C6B1B-728D-465D-B2EE-35CE5BA1401E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54C0-3CC3-422D-9AED-A30E751AE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5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C6B1B-728D-465D-B2EE-35CE5BA1401E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54C0-3CC3-422D-9AED-A30E751AE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8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C6B1B-728D-465D-B2EE-35CE5BA1401E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54C0-3CC3-422D-9AED-A30E751AE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63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C6B1B-728D-465D-B2EE-35CE5BA1401E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E54C0-3CC3-422D-9AED-A30E751AE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6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CONTANT ( DOWENLOD) -\CONTANT PIC\Frangipani-Absolute-HF-7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533400" y="1143000"/>
            <a:ext cx="8050472" cy="4077470"/>
          </a:xfrm>
          <a:prstGeom prst="rect">
            <a:avLst/>
          </a:prstGeom>
          <a:noFill/>
        </p:spPr>
        <p:txBody>
          <a:bodyPr wrap="none" lIns="97714" tIns="48857" rIns="97714" bIns="48857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bn-IN" sz="25500" b="1" spc="53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sz="5700" b="1" spc="53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700" b="1" spc="53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46844" y="2415788"/>
            <a:ext cx="1150937" cy="121443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4" tIns="48857" rIns="97714" bIns="48857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981200" y="1143000"/>
            <a:ext cx="1150938" cy="121443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4" tIns="48857" rIns="97714" bIns="48857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650673" y="1295400"/>
            <a:ext cx="1150937" cy="121443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4" tIns="48857" rIns="97714" bIns="48857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467600" y="1371600"/>
            <a:ext cx="1150938" cy="121443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4" tIns="48857" rIns="97714" bIns="48857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-51377" y="60361"/>
            <a:ext cx="9231312" cy="975831"/>
          </a:xfrm>
          <a:prstGeom prst="rect">
            <a:avLst/>
          </a:prstGeom>
          <a:noFill/>
        </p:spPr>
        <p:txBody>
          <a:bodyPr wrap="square" lIns="97714" tIns="48857" rIns="97714" bIns="48857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bn-IN" sz="5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তোমাদের </a:t>
            </a:r>
            <a:r>
              <a:rPr lang="bn-IN" sz="5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bn-IN" sz="57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7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6208135" y="-352425"/>
            <a:ext cx="1479550" cy="1411287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4" tIns="48857" rIns="97714" bIns="48857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602797" y="-381000"/>
            <a:ext cx="1481138" cy="1411287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4" tIns="48857" rIns="97714" bIns="48857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8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6200"/>
            <a:ext cx="8915400" cy="65791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4" tIns="48857" rIns="97714" bIns="48857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62200" y="318256"/>
            <a:ext cx="3657600" cy="1104144"/>
            <a:chOff x="2514600" y="152400"/>
            <a:chExt cx="3657600" cy="1447800"/>
          </a:xfrm>
        </p:grpSpPr>
        <p:sp>
          <p:nvSpPr>
            <p:cNvPr id="4" name="Flowchart: Magnetic Disk 3"/>
            <p:cNvSpPr/>
            <p:nvPr/>
          </p:nvSpPr>
          <p:spPr>
            <a:xfrm>
              <a:off x="2514600" y="152400"/>
              <a:ext cx="3657600" cy="1447800"/>
            </a:xfrm>
            <a:prstGeom prst="flowChartMagneticDisk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WordArt 2"/>
            <p:cNvSpPr>
              <a:spLocks noChangeArrowheads="1" noChangeShapeType="1" noTextEdit="1"/>
            </p:cNvSpPr>
            <p:nvPr/>
          </p:nvSpPr>
          <p:spPr bwMode="auto">
            <a:xfrm>
              <a:off x="2826327" y="685800"/>
              <a:ext cx="3048000" cy="73775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bn-BD" sz="3900" kern="10" dirty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990000"/>
                    </a:outerShdw>
                  </a:effectLst>
                  <a:latin typeface="NikoshBAN" pitchFamily="2" charset="0"/>
                  <a:cs typeface="NikoshBAN" pitchFamily="2" charset="0"/>
                </a:rPr>
                <a:t>একক কাজ </a:t>
              </a:r>
              <a:endParaRPr lang="en-US" sz="39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69439" y="2565400"/>
            <a:ext cx="8300202" cy="6324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txBody>
          <a:bodyPr wrap="square" lIns="97714" tIns="48857" rIns="97714" bIns="48857" rtlCol="0">
            <a:spAutoFit/>
          </a:bodyPr>
          <a:lstStyle/>
          <a:p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১।প্রশ্নঃ সমবায়ের শাব্দিক অর্থ কী ? </a:t>
            </a:r>
            <a:r>
              <a:rPr lang="bn-IN" sz="35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6-Point Star 7"/>
          <p:cNvSpPr/>
          <p:nvPr/>
        </p:nvSpPr>
        <p:spPr>
          <a:xfrm>
            <a:off x="228600" y="304800"/>
            <a:ext cx="1972945" cy="1977814"/>
          </a:xfrm>
          <a:prstGeom prst="star6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4" tIns="48857" rIns="97714" bIns="48857" rtlCol="0" anchor="ctr"/>
          <a:lstStyle/>
          <a:p>
            <a:pPr algn="ctr"/>
            <a:r>
              <a:rPr lang="bn-IN" sz="3500" dirty="0">
                <a:latin typeface="NikoshBAN" pitchFamily="2" charset="0"/>
                <a:cs typeface="NikoshBAN" pitchFamily="2" charset="0"/>
              </a:rPr>
              <a:t>সময় </a:t>
            </a:r>
          </a:p>
          <a:p>
            <a:pPr algn="ctr"/>
            <a:r>
              <a:rPr lang="bn-IN" sz="3100" dirty="0" smtClean="0">
                <a:latin typeface="NikoshBAN" pitchFamily="2" charset="0"/>
                <a:cs typeface="NikoshBAN" pitchFamily="2" charset="0"/>
              </a:rPr>
              <a:t>৩ </a:t>
            </a:r>
            <a:r>
              <a:rPr lang="bn-IN" sz="3100" dirty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IN" sz="3500" dirty="0">
                <a:latin typeface="NikoshBAN" pitchFamily="2" charset="0"/>
                <a:cs typeface="NikoshBAN" pitchFamily="2" charset="0"/>
              </a:rPr>
              <a:t>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9438" y="3254166"/>
            <a:ext cx="3131673" cy="58477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যৌথ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প্রচেষ্টা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8962" y="3860800"/>
            <a:ext cx="8280679" cy="6324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txBody>
          <a:bodyPr wrap="square" lIns="97714" tIns="48857" rIns="97714" bIns="48857" rtlCol="0">
            <a:spAutoFit/>
          </a:bodyPr>
          <a:lstStyle/>
          <a:p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২।প্রশ্নঃ সমবায় সমিতি প্রথম প্রতিষ্টিত হয় কোথায় ?   </a:t>
            </a:r>
            <a:r>
              <a:rPr lang="bn-IN" sz="35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8962" y="5308600"/>
            <a:ext cx="8280679" cy="6324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txBody>
          <a:bodyPr wrap="square" lIns="97714" tIns="48857" rIns="97714" bIns="48857" rtlCol="0">
            <a:spAutoFit/>
          </a:bodyPr>
          <a:lstStyle/>
          <a:p>
            <a:r>
              <a:rPr lang="bn-IN" sz="35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।প্রশ্নঃ রচডেল সমবায় সমিতির প্রাথমিক পুঁজি কত ছিল ?     </a:t>
            </a:r>
            <a:r>
              <a:rPr lang="bn-IN" sz="35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162" y="4622800"/>
            <a:ext cx="3131673" cy="58477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রচডেল ইংল্যান্ড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8962" y="6070600"/>
            <a:ext cx="3944938" cy="58477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২৮ স্টার্লিং পাউন্ড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LITON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23812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26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 animBg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6201"/>
            <a:ext cx="8979586" cy="6629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4" tIns="48857" rIns="97714" bIns="48857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5791200"/>
            <a:ext cx="8561443" cy="74168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4" tIns="48857" rIns="97714" bIns="48857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1" y="4724400"/>
            <a:ext cx="8561442" cy="74168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4" tIns="48857" rIns="97714" bIns="48857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1" y="3657600"/>
            <a:ext cx="8561442" cy="74168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4" tIns="48857" rIns="97714" bIns="48857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799" y="2133600"/>
            <a:ext cx="8561443" cy="74168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4" tIns="48857" rIns="97714" bIns="48857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990600"/>
            <a:ext cx="8561443" cy="74168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4" tIns="48857" rIns="97714" bIns="48857"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57200" y="693702"/>
            <a:ext cx="8220605" cy="90649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4" tIns="48857" rIns="97714" bIns="48857" rtlCol="0" anchor="ctr"/>
          <a:lstStyle/>
          <a:p>
            <a:pPr algn="ctr"/>
            <a:r>
              <a:rPr lang="bn-BD" sz="2700" dirty="0" smtClean="0">
                <a:latin typeface="NikoshBAN" pitchFamily="2" charset="0"/>
                <a:cs typeface="NikoshBAN" pitchFamily="2" charset="0"/>
              </a:rPr>
              <a:t>দেশের প্রচলিত আইন 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কতিপয়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ব্যক্তিবর্গ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স্বেচ্ছায়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সংঘবদ্ধ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সমবায়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সমিতি</a:t>
            </a:r>
            <a:r>
              <a:rPr lang="bn-IN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7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" y="1828800"/>
            <a:ext cx="8220605" cy="90649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4" tIns="48857" rIns="97714" bIns="48857" rtlCol="0" anchor="ctr"/>
          <a:lstStyle/>
          <a:p>
            <a:pPr algn="ctr"/>
            <a:r>
              <a:rPr lang="bn-IN" sz="2700" dirty="0" smtClean="0">
                <a:latin typeface="NikoshBAN" pitchFamily="2" charset="0"/>
                <a:cs typeface="NikoshBAN" pitchFamily="2" charset="0"/>
              </a:rPr>
              <a:t>সমবায় </a:t>
            </a:r>
            <a:r>
              <a:rPr lang="bn-BD" sz="2700" dirty="0" smtClean="0">
                <a:latin typeface="NikoshBAN" pitchFamily="2" charset="0"/>
                <a:cs typeface="NikoshBAN" pitchFamily="2" charset="0"/>
              </a:rPr>
              <a:t>মুল উদ্দেশ্য হল এর সদসদের পারস্পারিক ক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ল্যাণ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700" dirty="0" err="1">
                <a:latin typeface="NikoshBAN" pitchFamily="2" charset="0"/>
                <a:cs typeface="NikoshBAN" pitchFamily="2" charset="0"/>
              </a:rPr>
              <a:t>অ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র্থনৈতি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সমৃদ্ধি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" y="2971800"/>
            <a:ext cx="8220605" cy="136369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4" tIns="48857" rIns="97714" bIns="48857"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সমবায় সমিতির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আরেকটি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২০০১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৮ (১ক)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সমবায়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সমিতি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কমপক্ষে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২০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সমবায়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সমিতিতে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প্রাতিষ্টানিক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" y="4495800"/>
            <a:ext cx="8220605" cy="90649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4" tIns="48857" rIns="97714" bIns="48857" rtlCol="0" anchor="ctr"/>
          <a:lstStyle/>
          <a:p>
            <a:pPr algn="ctr"/>
            <a:r>
              <a:rPr lang="en-US" sz="27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সমিতিতে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অথচ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সমমূল্যের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কতকগুলো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শেয়ারে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700" dirty="0" smtClean="0">
                <a:latin typeface="NikoshBAN" pitchFamily="2" charset="0"/>
                <a:cs typeface="NikoshBAN" pitchFamily="2" charset="0"/>
              </a:rPr>
              <a:t>।    </a:t>
            </a:r>
            <a:endParaRPr lang="en-US" sz="2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0947" y="5562600"/>
            <a:ext cx="8220605" cy="90649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4" tIns="48857" rIns="97714" bIns="48857" rtlCol="0" anchor="ctr"/>
          <a:lstStyle/>
          <a:p>
            <a:pPr algn="ctr"/>
            <a:r>
              <a:rPr lang="en-US" sz="27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7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7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সমবায়</a:t>
            </a:r>
            <a:r>
              <a:rPr lang="en-US" sz="27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সমিতির</a:t>
            </a:r>
            <a:r>
              <a:rPr lang="en-US" sz="27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27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7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পরিচালনার</a:t>
            </a:r>
            <a:r>
              <a:rPr lang="en-US" sz="27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7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27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গনতান্ত্রিক</a:t>
            </a:r>
            <a:r>
              <a:rPr lang="en-US" sz="27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নীতিমালা</a:t>
            </a:r>
            <a:r>
              <a:rPr lang="en-US" sz="27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bn-IN" sz="27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2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544254" y="119662"/>
            <a:ext cx="1789746" cy="48993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4" tIns="48857" rIns="97714" bIns="48857" rtlCol="0" anchor="ctr"/>
          <a:lstStyle/>
          <a:p>
            <a:pPr algn="ctr"/>
            <a:r>
              <a:rPr lang="bn-IN" sz="2700" dirty="0" smtClean="0">
                <a:latin typeface="NikoshBAN" pitchFamily="2" charset="0"/>
                <a:cs typeface="NikoshBAN" pitchFamily="2" charset="0"/>
              </a:rPr>
              <a:t>বৈশিষ্ট্য   </a:t>
            </a:r>
            <a:endParaRPr lang="en-US" sz="27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32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25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200"/>
                            </p:stCondLst>
                            <p:childTnLst>
                              <p:par>
                                <p:cTn id="4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200"/>
                            </p:stCondLst>
                            <p:childTnLst>
                              <p:par>
                                <p:cTn id="5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200"/>
                            </p:stCondLst>
                            <p:childTnLst>
                              <p:par>
                                <p:cTn id="6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200"/>
                            </p:stCondLst>
                            <p:childTnLst>
                              <p:par>
                                <p:cTn id="7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200"/>
                            </p:stCondLst>
                            <p:childTnLst>
                              <p:par>
                                <p:cTn id="8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6201"/>
            <a:ext cx="8953435" cy="6629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4" tIns="48857" rIns="97714" bIns="48857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2362200" y="152400"/>
            <a:ext cx="3863684" cy="1483360"/>
          </a:xfrm>
          <a:prstGeom prst="downArrowCallout">
            <a:avLst/>
          </a:prstGeom>
          <a:solidFill>
            <a:schemeClr val="accent3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4" tIns="48857" rIns="97714" bIns="48857" rtlCol="0" anchor="ctr"/>
          <a:lstStyle/>
          <a:p>
            <a:pPr algn="ctr"/>
            <a:r>
              <a:rPr lang="bn-IN" sz="57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দলিয়</a:t>
            </a:r>
            <a:r>
              <a:rPr lang="bn-IN" sz="57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5700" dirty="0">
                <a:latin typeface="NikoshBAN" pitchFamily="2" charset="0"/>
                <a:cs typeface="NikoshBAN" pitchFamily="2" charset="0"/>
              </a:rPr>
              <a:t> </a:t>
            </a:r>
            <a:endParaRPr lang="en-US" sz="5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09800" y="1676400"/>
            <a:ext cx="4110302" cy="206022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4" tIns="48857" rIns="97714" bIns="48857"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05514" y="5181600"/>
            <a:ext cx="8709886" cy="1236135"/>
            <a:chOff x="413533" y="5143499"/>
            <a:chExt cx="8073534" cy="1143001"/>
          </a:xfrm>
        </p:grpSpPr>
        <p:sp>
          <p:nvSpPr>
            <p:cNvPr id="6" name="Rectangle 5"/>
            <p:cNvSpPr/>
            <p:nvPr/>
          </p:nvSpPr>
          <p:spPr>
            <a:xfrm>
              <a:off x="413533" y="5143499"/>
              <a:ext cx="8073534" cy="11430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900" dirty="0" smtClean="0">
                  <a:latin typeface="NikoshBAN" pitchFamily="2" charset="0"/>
                  <a:cs typeface="NikoshBAN" pitchFamily="2" charset="0"/>
                </a:rPr>
                <a:t>সমবায় সমিতির দু’টি বৈশিষ্ট্য লিখ </a:t>
              </a:r>
              <a:r>
                <a:rPr lang="bn-IN" sz="3900" dirty="0">
                  <a:latin typeface="NikoshBAN" pitchFamily="2" charset="0"/>
                  <a:cs typeface="NikoshBAN" pitchFamily="2" charset="0"/>
                </a:rPr>
                <a:t>? </a:t>
              </a:r>
              <a:endParaRPr lang="en-US" sz="39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33400" y="5524500"/>
              <a:ext cx="762000" cy="7620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700" dirty="0">
                  <a:latin typeface="NikoshBAN" pitchFamily="2" charset="0"/>
                  <a:cs typeface="NikoshBAN" pitchFamily="2" charset="0"/>
                </a:rPr>
                <a:t>২য়</a:t>
              </a:r>
            </a:p>
            <a:p>
              <a:pPr algn="ctr"/>
              <a:r>
                <a:rPr lang="bn-IN" sz="2700" dirty="0">
                  <a:latin typeface="NikoshBAN" pitchFamily="2" charset="0"/>
                  <a:cs typeface="NikoshBAN" pitchFamily="2" charset="0"/>
                </a:rPr>
                <a:t>দল </a:t>
              </a:r>
              <a:endParaRPr lang="en-US" sz="27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Cloud Callout 7"/>
          <p:cNvSpPr/>
          <p:nvPr/>
        </p:nvSpPr>
        <p:spPr>
          <a:xfrm>
            <a:off x="6625644" y="685800"/>
            <a:ext cx="2137356" cy="1854201"/>
          </a:xfrm>
          <a:prstGeom prst="cloudCallout">
            <a:avLst/>
          </a:prstGeom>
          <a:solidFill>
            <a:schemeClr val="accent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4" tIns="48857" rIns="97714" bIns="48857" rtlCol="0" anchor="ctr"/>
          <a:lstStyle/>
          <a:p>
            <a:pPr algn="ctr"/>
            <a:r>
              <a:rPr lang="bn-IN" sz="3500" dirty="0">
                <a:latin typeface="NikoshBAN" pitchFamily="2" charset="0"/>
                <a:cs typeface="NikoshBAN" pitchFamily="2" charset="0"/>
              </a:rPr>
              <a:t>সময় </a:t>
            </a:r>
          </a:p>
          <a:p>
            <a:pPr algn="ctr"/>
            <a:r>
              <a:rPr lang="bn-IN" sz="3500" dirty="0">
                <a:latin typeface="NikoshBAN" pitchFamily="2" charset="0"/>
                <a:cs typeface="NikoshBAN" pitchFamily="2" charset="0"/>
              </a:rPr>
              <a:t>৫ মিনিট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05514" y="3810000"/>
            <a:ext cx="8724835" cy="1236134"/>
            <a:chOff x="399678" y="3865418"/>
            <a:chExt cx="8087391" cy="1143000"/>
          </a:xfrm>
        </p:grpSpPr>
        <p:sp>
          <p:nvSpPr>
            <p:cNvPr id="10" name="Rectangle 9"/>
            <p:cNvSpPr/>
            <p:nvPr/>
          </p:nvSpPr>
          <p:spPr>
            <a:xfrm>
              <a:off x="399678" y="3865418"/>
              <a:ext cx="8087391" cy="11430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900" dirty="0" smtClean="0">
                  <a:latin typeface="NikoshBAN" pitchFamily="2" charset="0"/>
                  <a:cs typeface="NikoshBAN" pitchFamily="2" charset="0"/>
                </a:rPr>
                <a:t>সমবায় সমিতির প্রয়োজনিয়তা ব্যাখ্যা কর ?  </a:t>
              </a:r>
              <a:endParaRPr lang="en-US" sz="39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02227" y="4055918"/>
              <a:ext cx="762000" cy="762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dirty="0">
                  <a:latin typeface="NikoshBAN" pitchFamily="2" charset="0"/>
                  <a:cs typeface="NikoshBAN" pitchFamily="2" charset="0"/>
                </a:rPr>
                <a:t>1</a:t>
              </a:r>
              <a:r>
                <a:rPr lang="bn-IN" sz="2700" dirty="0">
                  <a:latin typeface="NikoshBAN" pitchFamily="2" charset="0"/>
                  <a:cs typeface="NikoshBAN" pitchFamily="2" charset="0"/>
                </a:rPr>
                <a:t>ম</a:t>
              </a:r>
            </a:p>
            <a:p>
              <a:pPr algn="ctr"/>
              <a:r>
                <a:rPr lang="bn-IN" sz="2700" dirty="0">
                  <a:latin typeface="NikoshBAN" pitchFamily="2" charset="0"/>
                  <a:cs typeface="NikoshBAN" pitchFamily="2" charset="0"/>
                </a:rPr>
                <a:t>দল  </a:t>
              </a:r>
              <a:endParaRPr lang="en-US" sz="27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471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27000"/>
            <a:ext cx="8991600" cy="6654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lowchart: Magnetic Disk 2"/>
          <p:cNvSpPr/>
          <p:nvPr/>
        </p:nvSpPr>
        <p:spPr>
          <a:xfrm>
            <a:off x="2057400" y="279400"/>
            <a:ext cx="5410200" cy="914400"/>
          </a:xfrm>
          <a:prstGeom prst="flowChartMagneticDisk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সমবায় সমিতির প্রকারভেদ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346200"/>
            <a:ext cx="2819400" cy="1600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72200" y="4267200"/>
            <a:ext cx="2819400" cy="16002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72200" y="1362364"/>
            <a:ext cx="2819400" cy="16002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4200" y="1346200"/>
            <a:ext cx="2971800" cy="16002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24200" y="4267200"/>
            <a:ext cx="2959475" cy="16002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4275513"/>
            <a:ext cx="2819400" cy="1600200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3110468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কৃষি সমবায় সমিতি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200" y="3110468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মৎস জীবী  সমবায়  সমিতি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38689" y="6054898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তাঁতি  সমবায় সমিতি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6054898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পরিবহন  সমবায় সমিতি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60706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দুগ্ধ  সমবায় সমিতি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4600" y="3110468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মৃৎশিল্প সমবায় সমিতি </a:t>
            </a:r>
            <a:r>
              <a:rPr lang="bn-IN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2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0400" y="584200"/>
            <a:ext cx="3124200" cy="20278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00400" y="3810000"/>
            <a:ext cx="2743200" cy="19812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0342" y="3810000"/>
            <a:ext cx="2889365" cy="19812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72200" y="3810000"/>
            <a:ext cx="2819401" cy="19812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80162" y="584200"/>
            <a:ext cx="2611439" cy="20574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" y="127000"/>
            <a:ext cx="9012238" cy="6578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4107" y="584200"/>
            <a:ext cx="2895600" cy="2057400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28942" y="2794000"/>
            <a:ext cx="3000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মুক্তিযোদ্ধা সমবায় সমিতি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" y="5943600"/>
            <a:ext cx="3000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বই দোকানদার সমবায় সমিতি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53142" y="2794000"/>
            <a:ext cx="3000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হকার্স  সমবায় সমিতি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4600" y="2794000"/>
            <a:ext cx="3000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দোকানদার  সমবায় সমিতি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00400" y="5943600"/>
            <a:ext cx="3000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টিভি চ্যানেল সমবায় সমিতি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72542" y="5943600"/>
            <a:ext cx="3000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ফা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ফুড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সমবায় সমিতি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73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WordArt 2" descr="White marble"/>
          <p:cNvSpPr>
            <a:spLocks noChangeArrowheads="1" noChangeShapeType="1" noTextEdit="1"/>
          </p:cNvSpPr>
          <p:nvPr/>
        </p:nvSpPr>
        <p:spPr bwMode="auto">
          <a:xfrm>
            <a:off x="3449925" y="431800"/>
            <a:ext cx="3429000" cy="844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rtl="0">
              <a:buNone/>
            </a:pPr>
            <a:r>
              <a:rPr lang="bn-BD" sz="3600" kern="10" spc="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/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600" kern="10" spc="0" dirty="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26574" y="1390650"/>
            <a:ext cx="4186987" cy="247015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754" r="-3821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284162" y="1803400"/>
            <a:ext cx="2209800" cy="2057400"/>
          </a:xfrm>
          <a:prstGeom prst="star5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সময় ৩মিনিট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4162" y="4775200"/>
            <a:ext cx="8555038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সমবায় সমিতির পাঁচটি করে প্রকারভেদ লিখ?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98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3258263" y="76200"/>
            <a:ext cx="3418080" cy="1007443"/>
          </a:xfrm>
          <a:prstGeom prst="rect">
            <a:avLst/>
          </a:prstGeom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7714" tIns="48857" rIns="97714" bIns="48857" fromWordArt="1">
            <a:prstTxWarp prst="textPlain">
              <a:avLst>
                <a:gd name="adj" fmla="val 49549"/>
              </a:avLst>
            </a:prstTxWarp>
          </a:bodyPr>
          <a:lstStyle/>
          <a:p>
            <a:pPr algn="ctr"/>
            <a:r>
              <a:rPr lang="bn-BD" sz="39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3900" kern="10" dirty="0"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</a:t>
            </a:r>
            <a:r>
              <a:rPr lang="bn-BD" sz="3900" kern="10" dirty="0">
                <a:solidFill>
                  <a:srgbClr val="4F81BD">
                    <a:lumMod val="75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bn-BD" sz="39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 </a:t>
            </a:r>
            <a:endParaRPr lang="en-US" sz="3900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nut 3"/>
          <p:cNvSpPr/>
          <p:nvPr/>
        </p:nvSpPr>
        <p:spPr>
          <a:xfrm>
            <a:off x="337627" y="3489310"/>
            <a:ext cx="752990" cy="700878"/>
          </a:xfrm>
          <a:prstGeom prst="donut">
            <a:avLst>
              <a:gd name="adj" fmla="val 7116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4" tIns="48857" rIns="97714" bIns="48857" rtlCol="0" anchor="ctr"/>
          <a:lstStyle/>
          <a:p>
            <a:pPr algn="ctr"/>
            <a:r>
              <a:rPr lang="bn-IN" sz="3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 </a:t>
            </a:r>
            <a:endParaRPr lang="en-US" sz="39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nut 4"/>
          <p:cNvSpPr/>
          <p:nvPr/>
        </p:nvSpPr>
        <p:spPr>
          <a:xfrm>
            <a:off x="2641246" y="3504388"/>
            <a:ext cx="724372" cy="700878"/>
          </a:xfrm>
          <a:prstGeom prst="donut">
            <a:avLst>
              <a:gd name="adj" fmla="val 711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4" tIns="48857" rIns="97714" bIns="48857" rtlCol="0" anchor="ctr"/>
          <a:lstStyle/>
          <a:p>
            <a:pPr algn="ctr"/>
            <a:r>
              <a:rPr lang="bn-IN" sz="3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 </a:t>
            </a:r>
            <a:endParaRPr lang="en-US" sz="39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nut 5"/>
          <p:cNvSpPr/>
          <p:nvPr/>
        </p:nvSpPr>
        <p:spPr>
          <a:xfrm>
            <a:off x="5019499" y="3524897"/>
            <a:ext cx="708319" cy="665291"/>
          </a:xfrm>
          <a:prstGeom prst="donut">
            <a:avLst>
              <a:gd name="adj" fmla="val 8442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4" tIns="48857" rIns="97714" bIns="48857" rtlCol="0" anchor="ctr"/>
          <a:lstStyle/>
          <a:p>
            <a:pPr algn="ctr"/>
            <a:r>
              <a:rPr lang="bn-IN" sz="3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 </a:t>
            </a:r>
            <a:endParaRPr lang="en-US" sz="39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nut 6"/>
          <p:cNvSpPr/>
          <p:nvPr/>
        </p:nvSpPr>
        <p:spPr>
          <a:xfrm>
            <a:off x="7315200" y="3542691"/>
            <a:ext cx="705111" cy="662575"/>
          </a:xfrm>
          <a:prstGeom prst="donut">
            <a:avLst>
              <a:gd name="adj" fmla="val 6331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4" tIns="48857" rIns="97714" bIns="48857" rtlCol="0" anchor="ctr"/>
          <a:lstStyle/>
          <a:p>
            <a:pPr algn="ctr"/>
            <a:r>
              <a:rPr lang="bn-IN" sz="3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 </a:t>
            </a:r>
            <a:endParaRPr lang="en-US" sz="39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152400" y="1981200"/>
            <a:ext cx="8839200" cy="1066800"/>
          </a:xfrm>
          <a:prstGeom prst="frame">
            <a:avLst>
              <a:gd name="adj1" fmla="val 11544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4" tIns="48857" rIns="97714" bIns="48857" rtlCol="0" anchor="ctr"/>
          <a:lstStyle/>
          <a:p>
            <a:pPr algn="ctr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বিশ্বের সর্বপ্রথম সমবায় সমিতি রচডেল সমিতি প্রতিষ্ঠিত হয় কত সালে ?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0617" y="3565154"/>
            <a:ext cx="1131217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১৮৩৮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65618" y="3580587"/>
            <a:ext cx="1131217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১৮৪৪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7818" y="3580586"/>
            <a:ext cx="1131217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১৯৩৪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01000" y="3580588"/>
            <a:ext cx="1131217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১৯৪৪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1" y="76201"/>
            <a:ext cx="8991600" cy="6629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4" tIns="48857" rIns="97714" bIns="48857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4484" y="179017"/>
            <a:ext cx="4194916" cy="1298133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97714" tIns="48857" rIns="97714" bIns="48857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IN" sz="7800" b="1" kern="0" spc="53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7800" b="1" kern="0" spc="53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4855915"/>
            <a:ext cx="8329143" cy="146868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4" tIns="48857" rIns="97714" bIns="48857" rtlCol="0" anchor="ctr"/>
          <a:lstStyle/>
          <a:p>
            <a:pPr algn="ctr"/>
            <a:r>
              <a:rPr lang="bn-IN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বাংলাদেশের </a:t>
            </a:r>
            <a:r>
              <a:rPr lang="bn-IN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প্রেক্ষাপটে সমবায় সমিতি সমাজ উন্নয়নে  </a:t>
            </a:r>
            <a:r>
              <a:rPr lang="bn-IN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 গুরুত্ববহন করে তা লিখে  আনবে । </a:t>
            </a:r>
            <a:endParaRPr lang="en-US" sz="3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25574" y="3464538"/>
            <a:ext cx="3147549" cy="1336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2455081" y="1597760"/>
            <a:ext cx="4288536" cy="179228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73000" y="3578960"/>
            <a:ext cx="679585" cy="11405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21881" y="3856883"/>
            <a:ext cx="393444" cy="5539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10260" y="3823358"/>
            <a:ext cx="393444" cy="5539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0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83488" cy="6477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4" tIns="48857" rIns="97714" bIns="48857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1146964" y="1014082"/>
            <a:ext cx="7193374" cy="408289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7714" tIns="48857" rIns="97714" bIns="48857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>
              <a:buNone/>
            </a:pPr>
            <a:r>
              <a:rPr lang="bn-IN" sz="39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39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20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28600" y="304800"/>
            <a:ext cx="8763000" cy="1154113"/>
            <a:chOff x="301155" y="381000"/>
            <a:chExt cx="8552922" cy="1066800"/>
          </a:xfrm>
        </p:grpSpPr>
        <p:sp>
          <p:nvSpPr>
            <p:cNvPr id="3" name="Down Ribbon 2"/>
            <p:cNvSpPr/>
            <p:nvPr/>
          </p:nvSpPr>
          <p:spPr>
            <a:xfrm>
              <a:off x="301155" y="381000"/>
              <a:ext cx="8552922" cy="1066800"/>
            </a:xfrm>
            <a:prstGeom prst="ribb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4" name="WordArt 2"/>
            <p:cNvSpPr>
              <a:spLocks noChangeArrowheads="1" noChangeShapeType="1" noTextEdit="1"/>
            </p:cNvSpPr>
            <p:nvPr/>
          </p:nvSpPr>
          <p:spPr bwMode="auto">
            <a:xfrm>
              <a:off x="2362200" y="504825"/>
              <a:ext cx="4419600" cy="8191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hangingPunct="0">
                <a:defRPr/>
              </a:pPr>
              <a:r>
                <a:rPr lang="bn-BD" sz="3900" kern="10" dirty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NikoshBAN" pitchFamily="2" charset="0"/>
                  <a:cs typeface="NikoshBAN" pitchFamily="2" charset="0"/>
                </a:rPr>
                <a:t>প</a:t>
              </a:r>
              <a:r>
                <a:rPr lang="bn-BD" sz="3900" kern="10" dirty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NikoshBAN" pitchFamily="2" charset="0"/>
                  <a:cs typeface="NikoshBAN" pitchFamily="2" charset="0"/>
                </a:rPr>
                <a:t>রি</a:t>
              </a:r>
              <a:r>
                <a:rPr lang="bn-BD" sz="3900" kern="10" dirty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NikoshBAN" pitchFamily="2" charset="0"/>
                  <a:cs typeface="NikoshBAN" pitchFamily="2" charset="0"/>
                </a:rPr>
                <a:t>চি</a:t>
              </a:r>
              <a:r>
                <a:rPr lang="bn-BD" sz="3900" kern="10" dirty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NikoshBAN" pitchFamily="2" charset="0"/>
                  <a:cs typeface="NikoshBAN" pitchFamily="2" charset="0"/>
                </a:rPr>
                <a:t>তি</a:t>
              </a:r>
              <a:r>
                <a:rPr lang="bn-BD" sz="3900" kern="10" dirty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9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52400" y="1676400"/>
            <a:ext cx="4192588" cy="4953000"/>
            <a:chOff x="304800" y="1737988"/>
            <a:chExt cx="3886200" cy="4548391"/>
          </a:xfrm>
        </p:grpSpPr>
        <p:sp>
          <p:nvSpPr>
            <p:cNvPr id="6" name="Rectangle 5"/>
            <p:cNvSpPr/>
            <p:nvPr/>
          </p:nvSpPr>
          <p:spPr>
            <a:xfrm>
              <a:off x="304800" y="1737988"/>
              <a:ext cx="3886200" cy="454839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4800" y="3924714"/>
              <a:ext cx="3886200" cy="2361665"/>
            </a:xfrm>
            <a:prstGeom prst="rect">
              <a:avLst/>
            </a:prstGeom>
            <a:solidFill>
              <a:srgbClr val="92D050"/>
            </a:solidFill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bn-BD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মোঃ তোফায়েল হোসেন</a:t>
              </a:r>
            </a:p>
            <a:p>
              <a:pPr algn="ctr" eaLnBrk="0" hangingPunct="0">
                <a:defRPr/>
              </a:pP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প্রভাষক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(ব্যব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স্থাপনা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)</a:t>
              </a:r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 eaLnBrk="0" hangingPunct="0">
                <a:defRPr/>
              </a:pPr>
              <a:r>
                <a:rPr lang="en-US" b="1" dirty="0" err="1">
                  <a:latin typeface="NikoshBAN" pitchFamily="2" charset="0"/>
                  <a:cs typeface="NikoshBAN" pitchFamily="2" charset="0"/>
                </a:rPr>
                <a:t>সান্তাহার</a:t>
              </a:r>
              <a:r>
                <a:rPr lang="en-US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latin typeface="NikoshBAN" pitchFamily="2" charset="0"/>
                  <a:cs typeface="NikoshBAN" pitchFamily="2" charset="0"/>
                </a:rPr>
                <a:t>টেকনিক্যাল</a:t>
              </a:r>
              <a:r>
                <a:rPr lang="en-US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latin typeface="NikoshBAN" pitchFamily="2" charset="0"/>
                  <a:cs typeface="NikoshBAN" pitchFamily="2" charset="0"/>
                </a:rPr>
                <a:t>এ্যান্ড</a:t>
              </a:r>
              <a:r>
                <a:rPr lang="en-US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latin typeface="NikoshBAN" pitchFamily="2" charset="0"/>
                  <a:cs typeface="NikoshBAN" pitchFamily="2" charset="0"/>
                </a:rPr>
                <a:t>বিজনেস</a:t>
              </a:r>
              <a:r>
                <a:rPr lang="en-US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latin typeface="NikoshBAN" pitchFamily="2" charset="0"/>
                  <a:cs typeface="NikoshBAN" pitchFamily="2" charset="0"/>
                </a:rPr>
                <a:t>ম্যানেজমেন্ট</a:t>
              </a:r>
              <a:r>
                <a:rPr lang="en-US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latin typeface="NikoshBAN" pitchFamily="2" charset="0"/>
                  <a:cs typeface="NikoshBAN" pitchFamily="2" charset="0"/>
                </a:rPr>
                <a:t>কলেজ</a:t>
              </a:r>
              <a:r>
                <a:rPr lang="en-US" b="1" dirty="0">
                  <a:latin typeface="NikoshBAN" pitchFamily="2" charset="0"/>
                  <a:cs typeface="NikoshBAN" pitchFamily="2" charset="0"/>
                </a:rPr>
                <a:t>। </a:t>
              </a:r>
              <a:endParaRPr lang="bn-BD" b="1" dirty="0">
                <a:latin typeface="NikoshBAN" pitchFamily="2" charset="0"/>
                <a:cs typeface="NikoshBAN" pitchFamily="2" charset="0"/>
              </a:endParaRPr>
            </a:p>
            <a:p>
              <a:pPr algn="ctr" eaLnBrk="0" hangingPunct="0">
                <a:defRPr/>
              </a:pPr>
              <a:r>
                <a:rPr lang="bn-BD" b="1" dirty="0">
                  <a:latin typeface="NikoshBAN" pitchFamily="2" charset="0"/>
                  <a:cs typeface="NikoshBAN" pitchFamily="2" charset="0"/>
                </a:rPr>
                <a:t>ডাকঃ</a:t>
              </a:r>
              <a:r>
                <a:rPr lang="en-US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latin typeface="NikoshBAN" pitchFamily="2" charset="0"/>
                  <a:cs typeface="NikoshBAN" pitchFamily="2" charset="0"/>
                </a:rPr>
                <a:t>সান্তাহার</a:t>
              </a:r>
              <a:r>
                <a:rPr lang="bn-BD" b="1" dirty="0">
                  <a:latin typeface="NikoshBAN" pitchFamily="2" charset="0"/>
                  <a:cs typeface="NikoshBAN" pitchFamily="2" charset="0"/>
                </a:rPr>
                <a:t> ,উপজেলাঃ </a:t>
              </a:r>
              <a:r>
                <a:rPr lang="en-US" b="1" dirty="0" err="1">
                  <a:latin typeface="NikoshBAN" pitchFamily="2" charset="0"/>
                  <a:cs typeface="NikoshBAN" pitchFamily="2" charset="0"/>
                </a:rPr>
                <a:t>আদমদীঘি</a:t>
              </a:r>
              <a:r>
                <a:rPr lang="en-US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b="1" dirty="0">
                  <a:latin typeface="NikoshBAN" pitchFamily="2" charset="0"/>
                  <a:cs typeface="NikoshBAN" pitchFamily="2" charset="0"/>
                </a:rPr>
                <a:t>জেলাঃবগুড়া।</a:t>
              </a:r>
            </a:p>
            <a:p>
              <a:pPr eaLnBrk="0" hangingPunct="0">
                <a:defRPr/>
              </a:pPr>
              <a:r>
                <a:rPr lang="bn-BD" sz="24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24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মোবাইলঃ </a:t>
              </a:r>
              <a:r>
                <a:rPr lang="en-US" sz="24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০১৭১৬০১৭৩৫১</a:t>
              </a:r>
              <a:endParaRPr lang="bn-BD" sz="2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  <a:p>
              <a:pPr eaLnBrk="0" hangingPunct="0">
                <a:defRPr/>
              </a:pPr>
              <a:r>
                <a:rPr lang="en-US" sz="28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Email:-  </a:t>
              </a:r>
              <a:r>
                <a:rPr lang="en-US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litonnenews70@gmail.com</a:t>
              </a:r>
              <a:endParaRPr lang="bn-BD" sz="2800" b="1" dirty="0">
                <a:solidFill>
                  <a:srgbClr val="C00000"/>
                </a:solidFill>
                <a:latin typeface="Times New Roman" pitchFamily="18" charset="0"/>
                <a:cs typeface="NikoshBAN" pitchFamily="2" charset="0"/>
              </a:endParaRPr>
            </a:p>
          </p:txBody>
        </p:sp>
      </p:grpSp>
      <p:pic>
        <p:nvPicPr>
          <p:cNvPr id="8" name="Picture 2" descr="C:\Users\LITON\Desktop\LITON SIR 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2184400"/>
            <a:ext cx="1500188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419600" y="1905000"/>
            <a:ext cx="304800" cy="4724400"/>
            <a:chOff x="4343400" y="1761473"/>
            <a:chExt cx="319213" cy="436845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503007" y="1761473"/>
              <a:ext cx="0" cy="43684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662613" y="2184226"/>
              <a:ext cx="0" cy="338202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343400" y="2113767"/>
              <a:ext cx="0" cy="345248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800600" y="1676400"/>
            <a:ext cx="4267200" cy="4953000"/>
            <a:chOff x="4638036" y="1872723"/>
            <a:chExt cx="4014439" cy="4523819"/>
          </a:xfrm>
        </p:grpSpPr>
        <p:sp>
          <p:nvSpPr>
            <p:cNvPr id="14" name="Rectangle 13"/>
            <p:cNvSpPr/>
            <p:nvPr/>
          </p:nvSpPr>
          <p:spPr>
            <a:xfrm>
              <a:off x="4638036" y="1872723"/>
              <a:ext cx="3942753" cy="452381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15" name="TextBox 10"/>
            <p:cNvSpPr txBox="1">
              <a:spLocks noChangeArrowheads="1"/>
            </p:cNvSpPr>
            <p:nvPr/>
          </p:nvSpPr>
          <p:spPr bwMode="auto">
            <a:xfrm>
              <a:off x="4638036" y="2653952"/>
              <a:ext cx="4014439" cy="2219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6000">
                  <a:latin typeface="NikoshBAN" pitchFamily="2" charset="0"/>
                  <a:cs typeface="NikoshBAN" pitchFamily="2" charset="0"/>
                </a:rPr>
                <a:t>একাদশ </a:t>
              </a:r>
              <a:r>
                <a:rPr lang="bn-IN" sz="6000">
                  <a:latin typeface="NikoshBAN" pitchFamily="2" charset="0"/>
                  <a:cs typeface="NikoshBAN" pitchFamily="2" charset="0"/>
                </a:rPr>
                <a:t>শ্রেণি</a:t>
              </a:r>
              <a:endParaRPr lang="en-US" sz="600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320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ব্যবসায় </a:t>
              </a:r>
              <a:r>
                <a:rPr lang="en-US" sz="320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সংগঠন ও </a:t>
              </a:r>
              <a:r>
                <a:rPr lang="bn-BD" sz="3200" b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ব্যব</a:t>
              </a:r>
              <a:r>
                <a:rPr lang="en-US" sz="3200" b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স্থাপনা</a:t>
              </a:r>
              <a:r>
                <a:rPr lang="bn-IN" sz="320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-১</a:t>
              </a:r>
              <a:endParaRPr lang="bn-IN" sz="320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100"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bn-BD" sz="3100">
                  <a:latin typeface="NikoshBAN" pitchFamily="2" charset="0"/>
                  <a:cs typeface="NikoshBAN" pitchFamily="2" charset="0"/>
                </a:rPr>
                <a:t>ঃ সমবায় সমিতি</a:t>
              </a:r>
              <a:endParaRPr lang="bn-IN" sz="310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700">
                  <a:latin typeface="NikoshBAN" pitchFamily="2" charset="0"/>
                  <a:cs typeface="NikoshBAN" pitchFamily="2" charset="0"/>
                </a:rPr>
                <a:t>সময়ঃ ৪</a:t>
              </a:r>
              <a:r>
                <a:rPr lang="bn-BD" sz="2700">
                  <a:latin typeface="NikoshBAN" pitchFamily="2" charset="0"/>
                  <a:cs typeface="NikoshBAN" pitchFamily="2" charset="0"/>
                </a:rPr>
                <a:t>০</a:t>
              </a:r>
              <a:r>
                <a:rPr lang="bn-IN" sz="2700">
                  <a:latin typeface="NikoshBAN" pitchFamily="2" charset="0"/>
                  <a:cs typeface="NikoshBAN" pitchFamily="2" charset="0"/>
                </a:rPr>
                <a:t> মিনিট </a:t>
              </a:r>
              <a:endParaRPr lang="en-US" sz="270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582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65100"/>
            <a:ext cx="8902700" cy="66929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4" tIns="48857" rIns="97714" bIns="48857"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228600" y="152400"/>
            <a:ext cx="92075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714" tIns="48857" rIns="97714" bIns="488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bn-IN" sz="5700">
                <a:latin typeface="NikoshBAN" pitchFamily="2" charset="0"/>
                <a:cs typeface="NikoshBAN" pitchFamily="2" charset="0"/>
              </a:rPr>
              <a:t>এসো আমরা কিছু ছবি লক্ষ্য করি </a:t>
            </a:r>
            <a:endParaRPr lang="en-US" sz="57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3657600"/>
            <a:ext cx="2730500" cy="20701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4" tIns="48857" rIns="97714" bIns="48857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2263" y="5943600"/>
            <a:ext cx="8440737" cy="6318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714" tIns="48857" rIns="97714" bIns="488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bn-IN" sz="350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সমবায় সমিতি   </a:t>
            </a:r>
            <a:endParaRPr lang="en-US" sz="350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143000"/>
            <a:ext cx="2819400" cy="2057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4" tIns="48857" rIns="97714" bIns="48857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0" y="1143000"/>
            <a:ext cx="2944813" cy="20574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4" tIns="48857" rIns="97714" bIns="48857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136650"/>
            <a:ext cx="2743200" cy="20574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4" tIns="48857" rIns="97714" bIns="48857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0" y="3657600"/>
            <a:ext cx="2944813" cy="20701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4" tIns="48857" rIns="97714" bIns="48857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72200" y="3657600"/>
            <a:ext cx="2743200" cy="2070100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4" tIns="48857" rIns="97714" bIns="48857" anchor="ctr"/>
          <a:lstStyle/>
          <a:p>
            <a:pPr algn="ctr" eaLnBrk="0" hangingPunct="0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9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6200"/>
            <a:ext cx="8991600" cy="6629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4" tIns="48857" rIns="97714" bIns="48857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9369" y="405836"/>
            <a:ext cx="4685744" cy="12981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7714" tIns="48857" rIns="97714" bIns="48857">
            <a:spAutoFit/>
          </a:bodyPr>
          <a:lstStyle/>
          <a:p>
            <a:pPr algn="ctr">
              <a:defRPr/>
            </a:pPr>
            <a:r>
              <a:rPr lang="bn-IN" sz="7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7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063" y="2219325"/>
            <a:ext cx="8669337" cy="41626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7714" tIns="48857" rIns="97714" bIns="48857" anchor="ctr"/>
          <a:lstStyle/>
          <a:p>
            <a:pPr algn="ctr">
              <a:defRPr/>
            </a:pPr>
            <a:r>
              <a:rPr lang="bn-IN" sz="102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সমবায় সমিতি   </a:t>
            </a:r>
          </a:p>
          <a:p>
            <a:pPr algn="ctr">
              <a:defRPr/>
            </a:pPr>
            <a:r>
              <a:rPr lang="bn-IN" sz="57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57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NikoshBAN" pitchFamily="2" charset="0"/>
              </a:rPr>
              <a:t>Co-operative Society</a:t>
            </a:r>
            <a:r>
              <a:rPr lang="en-US" sz="57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67793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415" y="164821"/>
            <a:ext cx="8750986" cy="64645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4" tIns="48857" rIns="97714" bIns="48857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7649" y="659273"/>
            <a:ext cx="3035357" cy="998565"/>
          </a:xfrm>
          <a:prstGeom prst="rect">
            <a:avLst/>
          </a:prstGeom>
          <a:noFill/>
        </p:spPr>
        <p:txBody>
          <a:bodyPr wrap="none" lIns="97714" tIns="48857" rIns="97714" bIns="4885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শিখনফল... </a:t>
            </a:r>
            <a:endParaRPr lang="en-US" sz="5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7602">
            <a:off x="981228" y="1946269"/>
            <a:ext cx="702709" cy="9805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5327" y="2225041"/>
            <a:ext cx="7278370" cy="652666"/>
          </a:xfrm>
          <a:prstGeom prst="rect">
            <a:avLst/>
          </a:prstGeom>
          <a:noFill/>
        </p:spPr>
        <p:txBody>
          <a:bodyPr wrap="square" lIns="97714" tIns="48857" rIns="97714" bIns="48857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সমবায় সমিতির ধারণা বলতে 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7602">
            <a:off x="981228" y="3485640"/>
            <a:ext cx="702709" cy="9805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7602">
            <a:off x="981228" y="4928394"/>
            <a:ext cx="702709" cy="9805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75327" y="3721019"/>
            <a:ext cx="7278370" cy="632424"/>
          </a:xfrm>
          <a:prstGeom prst="rect">
            <a:avLst/>
          </a:prstGeom>
          <a:noFill/>
        </p:spPr>
        <p:txBody>
          <a:bodyPr wrap="square" lIns="97714" tIns="48857" rIns="97714" bIns="48857" rtlCol="0">
            <a:spAutoFit/>
          </a:bodyPr>
          <a:lstStyle/>
          <a:p>
            <a:r>
              <a:rPr lang="bn-IN" sz="3500" dirty="0">
                <a:latin typeface="NikoshBAN" pitchFamily="2" charset="0"/>
                <a:cs typeface="NikoshBAN" pitchFamily="2" charset="0"/>
              </a:rPr>
              <a:t>সমবায় সংগঠনের বৈশিষ্ট্য বলতে পারবে।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5150" y="5102473"/>
            <a:ext cx="6153811" cy="632424"/>
          </a:xfrm>
          <a:prstGeom prst="rect">
            <a:avLst/>
          </a:prstGeom>
          <a:noFill/>
        </p:spPr>
        <p:txBody>
          <a:bodyPr wrap="square" lIns="97714" tIns="48857" rIns="97714" bIns="48857" rtlCol="0">
            <a:spAutoFit/>
          </a:bodyPr>
          <a:lstStyle/>
          <a:p>
            <a:r>
              <a:rPr lang="bn-IN" sz="3500" dirty="0">
                <a:latin typeface="NikoshBAN" pitchFamily="2" charset="0"/>
                <a:cs typeface="NikoshBAN" pitchFamily="2" charset="0"/>
              </a:rPr>
              <a:t>সমবায় </a:t>
            </a: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সমিতির </a:t>
            </a:r>
            <a:r>
              <a:rPr lang="bn-IN" sz="3500" dirty="0">
                <a:latin typeface="NikoshBAN" pitchFamily="2" charset="0"/>
                <a:cs typeface="NikoshBAN" pitchFamily="2" charset="0"/>
              </a:rPr>
              <a:t>প্রকারভেদ </a:t>
            </a: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বলতে।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50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50"/>
                            </p:stCondLst>
                            <p:childTnLst>
                              <p:par>
                                <p:cTn id="3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1" y="164821"/>
            <a:ext cx="8991600" cy="66169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4" tIns="48857" rIns="97714" bIns="48857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304800"/>
            <a:ext cx="5118167" cy="637277"/>
          </a:xfrm>
          <a:prstGeom prst="rect">
            <a:avLst/>
          </a:prstGeom>
          <a:noFill/>
        </p:spPr>
        <p:txBody>
          <a:bodyPr wrap="square" lIns="97714" tIns="48857" rIns="97714" bIns="48857" rtlCol="0">
            <a:spAutoFit/>
          </a:bodyPr>
          <a:lstStyle/>
          <a:p>
            <a:pPr algn="ctr"/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সমবায়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ধারণা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044470"/>
            <a:ext cx="2795005" cy="249911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4" tIns="48857" rIns="97714" bIns="48857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24200" y="1081928"/>
            <a:ext cx="2795005" cy="249911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4" tIns="48857" rIns="97714" bIns="48857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19800" y="1081927"/>
            <a:ext cx="2921134" cy="249911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4" tIns="48857" rIns="97714" bIns="48857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1" y="4532489"/>
            <a:ext cx="8788534" cy="1164992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7714" tIns="48857" rIns="97714" bIns="48857" rtlCol="0">
            <a:spAutoFit/>
          </a:bodyPr>
          <a:lstStyle/>
          <a:p>
            <a:pPr algn="ctr"/>
            <a:r>
              <a:rPr lang="bn-IN" sz="3500" dirty="0">
                <a:latin typeface="NikoshBAN" pitchFamily="2" charset="0"/>
                <a:cs typeface="NikoshBAN" pitchFamily="2" charset="0"/>
              </a:rPr>
              <a:t>সমবায়ের শাব্দিক অর্থ হলো </a:t>
            </a:r>
            <a:r>
              <a:rPr lang="en-US" sz="3500" dirty="0" err="1" smtClean="0">
                <a:latin typeface="NikoshBAN" pitchFamily="2" charset="0"/>
                <a:cs typeface="NikoshBAN" pitchFamily="2" charset="0"/>
              </a:rPr>
              <a:t>যৌথ</a:t>
            </a: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500" dirty="0">
                <a:latin typeface="NikoshBAN" pitchFamily="2" charset="0"/>
                <a:cs typeface="NikoshBAN" pitchFamily="2" charset="0"/>
              </a:rPr>
              <a:t>উদ্যোগে বা প্রচেষ্টায় এগিয়ে যাওয়ার অনুপ্রেরণা ও চিন্তা থেকেই সমবায়ের উৎপত্তি ।  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86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299" y="76199"/>
            <a:ext cx="8926301" cy="662940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4" tIns="48857" rIns="97714" bIns="48857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685800"/>
            <a:ext cx="2795005" cy="249911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4" tIns="48857" rIns="97714" bIns="48857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0" y="685800"/>
            <a:ext cx="2795005" cy="249911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4" tIns="48857" rIns="97714" bIns="48857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44195" y="685800"/>
            <a:ext cx="2795005" cy="249911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4" tIns="48857" rIns="97714" bIns="48857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6795" y="3488209"/>
            <a:ext cx="8662405" cy="268399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7714" tIns="48857" rIns="97714" bIns="48857" rtlCol="0">
            <a:spAutoFit/>
          </a:bodyPr>
          <a:lstStyle/>
          <a:p>
            <a:pPr algn="just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সর্বপ্রথম সমবায় আন্দোলনের সূচনা হয় পশ্চিম ইউরোপ,উত্তর আমেরিকা ও জাপান । তবে সমবায় সমিতি প্রতিষ্ঠার পথে অগ্রপথিক সংগঠন হয়েছে  ১৮৪৪ সালে উত্তর ইংল্যান্ডের রচডেল নামক স্থানে প্রতিষ্ঠিত রচডেল সমবায় সমিতি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Rochdale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Equitable Pioneers Society)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২৮ স্টার্লিং পাউন্ড পুঁজি নিয়ে প্রতিষ্টিত এ সমবায় সমিতিকে বিশ্বের সর্বপ্রথম সমবায় ব্যবসায় হিসেবে গণ্য করা হয়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7600" y="76200"/>
            <a:ext cx="1808534" cy="632424"/>
          </a:xfrm>
          <a:prstGeom prst="rect">
            <a:avLst/>
          </a:prstGeom>
          <a:noFill/>
        </p:spPr>
        <p:txBody>
          <a:bodyPr wrap="square" lIns="97714" tIns="48857" rIns="97714" bIns="48857" rtlCol="0">
            <a:spAutoFit/>
          </a:bodyPr>
          <a:lstStyle/>
          <a:p>
            <a:pPr algn="ctr"/>
            <a:r>
              <a:rPr lang="bn-IN" sz="3500" dirty="0">
                <a:latin typeface="NikoshBAN" pitchFamily="2" charset="0"/>
                <a:cs typeface="NikoshBAN" pitchFamily="2" charset="0"/>
              </a:rPr>
              <a:t>ধারণা 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9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27000"/>
            <a:ext cx="8991600" cy="6654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279400"/>
            <a:ext cx="3657600" cy="3276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86200" y="279400"/>
            <a:ext cx="5105400" cy="3276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Callout 4"/>
          <p:cNvSpPr/>
          <p:nvPr/>
        </p:nvSpPr>
        <p:spPr>
          <a:xfrm>
            <a:off x="4191000" y="3708400"/>
            <a:ext cx="4800600" cy="2921000"/>
          </a:xfrm>
          <a:prstGeom prst="upArrowCallout">
            <a:avLst>
              <a:gd name="adj1" fmla="val 15083"/>
              <a:gd name="adj2" fmla="val 18058"/>
              <a:gd name="adj3" fmla="val 22520"/>
              <a:gd name="adj4" fmla="val 6497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কুমিল্লায় পল্লী উন্নয়ন একাডেমি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BARD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প্রতিষ্টার মাধ্যমে সমবায় সমিতি আন্দোলন ব্যাপক জনপ্রিয়তা লাভ করে।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Up Arrow Callout 5"/>
          <p:cNvSpPr/>
          <p:nvPr/>
        </p:nvSpPr>
        <p:spPr>
          <a:xfrm>
            <a:off x="228600" y="3708400"/>
            <a:ext cx="3810000" cy="2921000"/>
          </a:xfrm>
          <a:prstGeom prst="upArrowCallout">
            <a:avLst>
              <a:gd name="adj1" fmla="val 18058"/>
              <a:gd name="adj2" fmla="val 20041"/>
              <a:gd name="adj3" fmla="val 25000"/>
              <a:gd name="adj4" fmla="val 64977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Rochdale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Equitable Pioneers Society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54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Arrow Callout 3"/>
          <p:cNvSpPr/>
          <p:nvPr/>
        </p:nvSpPr>
        <p:spPr>
          <a:xfrm>
            <a:off x="1752600" y="1828800"/>
            <a:ext cx="5562600" cy="2921000"/>
          </a:xfrm>
          <a:prstGeom prst="upArrowCallout">
            <a:avLst>
              <a:gd name="adj1" fmla="val 15083"/>
              <a:gd name="adj2" fmla="val 18058"/>
              <a:gd name="adj3" fmla="val 22520"/>
              <a:gd name="adj4" fmla="val 6497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ভিখারির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হোক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কর্মীর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হাতিয়ার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’,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দশে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হারিজিতি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নাহি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লাজ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316468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সমবায়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সমিতির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শ্লোগান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15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451</Words>
  <Application>Microsoft Office PowerPoint</Application>
  <PresentationFormat>On-screen Show (4:3)</PresentationFormat>
  <Paragraphs>84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LITON</dc:creator>
  <cp:lastModifiedBy>LITON</cp:lastModifiedBy>
  <cp:revision>34</cp:revision>
  <dcterms:created xsi:type="dcterms:W3CDTF">2020-04-17T13:12:04Z</dcterms:created>
  <dcterms:modified xsi:type="dcterms:W3CDTF">2020-06-14T12:14:09Z</dcterms:modified>
</cp:coreProperties>
</file>