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7" r:id="rId3"/>
    <p:sldId id="332" r:id="rId4"/>
    <p:sldId id="300" r:id="rId5"/>
    <p:sldId id="331" r:id="rId6"/>
    <p:sldId id="292" r:id="rId7"/>
    <p:sldId id="305" r:id="rId8"/>
    <p:sldId id="270" r:id="rId9"/>
    <p:sldId id="308" r:id="rId10"/>
    <p:sldId id="309" r:id="rId11"/>
    <p:sldId id="261" r:id="rId12"/>
    <p:sldId id="317" r:id="rId13"/>
    <p:sldId id="310" r:id="rId14"/>
    <p:sldId id="311" r:id="rId15"/>
    <p:sldId id="312" r:id="rId16"/>
    <p:sldId id="333" r:id="rId17"/>
    <p:sldId id="335" r:id="rId18"/>
    <p:sldId id="334" r:id="rId19"/>
    <p:sldId id="313" r:id="rId20"/>
    <p:sldId id="314" r:id="rId21"/>
    <p:sldId id="318" r:id="rId22"/>
    <p:sldId id="268" r:id="rId23"/>
    <p:sldId id="287" r:id="rId24"/>
    <p:sldId id="283" r:id="rId25"/>
    <p:sldId id="32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EEA7"/>
    <a:srgbClr val="F9A5DB"/>
    <a:srgbClr val="3CF468"/>
    <a:srgbClr val="A50B6E"/>
    <a:srgbClr val="F0A6D7"/>
    <a:srgbClr val="CFF9E0"/>
    <a:srgbClr val="ADF5CA"/>
    <a:srgbClr val="FCFEA8"/>
    <a:srgbClr val="FBFE76"/>
    <a:srgbClr val="FCC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31DE-5F77-48A7-AC84-8A611967141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3C29-D6B6-42F1-A65C-EDD00502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31DE-5F77-48A7-AC84-8A611967141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3C29-D6B6-42F1-A65C-EDD00502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1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31DE-5F77-48A7-AC84-8A611967141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3C29-D6B6-42F1-A65C-EDD00502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439-DA6F-45EB-AD38-EF349F8F89E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18D5-FD5A-44C3-9FCC-FD42B9A1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67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439-DA6F-45EB-AD38-EF349F8F89E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18D5-FD5A-44C3-9FCC-FD42B9A1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6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439-DA6F-45EB-AD38-EF349F8F89E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18D5-FD5A-44C3-9FCC-FD42B9A1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1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439-DA6F-45EB-AD38-EF349F8F89E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18D5-FD5A-44C3-9FCC-FD42B9A1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7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439-DA6F-45EB-AD38-EF349F8F89E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18D5-FD5A-44C3-9FCC-FD42B9A1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02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439-DA6F-45EB-AD38-EF349F8F89E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18D5-FD5A-44C3-9FCC-FD42B9A1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439-DA6F-45EB-AD38-EF349F8F89E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18D5-FD5A-44C3-9FCC-FD42B9A1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64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439-DA6F-45EB-AD38-EF349F8F89E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18D5-FD5A-44C3-9FCC-FD42B9A1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31DE-5F77-48A7-AC84-8A611967141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3C29-D6B6-42F1-A65C-EDD00502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73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439-DA6F-45EB-AD38-EF349F8F89E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18D5-FD5A-44C3-9FCC-FD42B9A1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7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439-DA6F-45EB-AD38-EF349F8F89E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18D5-FD5A-44C3-9FCC-FD42B9A1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6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439-DA6F-45EB-AD38-EF349F8F89E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18D5-FD5A-44C3-9FCC-FD42B9A1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77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439-DA6F-45EB-AD38-EF349F8F89E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18D5-FD5A-44C3-9FCC-FD42B9A1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3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31DE-5F77-48A7-AC84-8A611967141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3C29-D6B6-42F1-A65C-EDD00502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31DE-5F77-48A7-AC84-8A611967141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3C29-D6B6-42F1-A65C-EDD00502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9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31DE-5F77-48A7-AC84-8A611967141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3C29-D6B6-42F1-A65C-EDD00502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31DE-5F77-48A7-AC84-8A611967141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3C29-D6B6-42F1-A65C-EDD00502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3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31DE-5F77-48A7-AC84-8A611967141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3C29-D6B6-42F1-A65C-EDD00502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2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31DE-5F77-48A7-AC84-8A611967141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3C29-D6B6-42F1-A65C-EDD00502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31DE-5F77-48A7-AC84-8A611967141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3C29-D6B6-42F1-A65C-EDD00502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4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631DE-5F77-48A7-AC84-8A611967141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3C29-D6B6-42F1-A65C-EDD00502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0439-DA6F-45EB-AD38-EF349F8F89E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18D5-FD5A-44C3-9FCC-FD42B9A1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3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695" y="4626591"/>
            <a:ext cx="10581565" cy="19311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3800" b="1" dirty="0" smtClean="0">
                <a:ln w="762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13800" b="1" dirty="0">
              <a:ln w="76200">
                <a:solidFill>
                  <a:srgbClr val="FF00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349" y="1486838"/>
            <a:ext cx="78822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Times New Roman" panose="02020603050405020304" pitchFamily="18" charset="0"/>
              </a:rPr>
              <a:t>Kishoreganj</a:t>
            </a:r>
            <a:r>
              <a:rPr lang="en-US" sz="4800" dirty="0" smtClean="0">
                <a:latin typeface="Times New Roman" panose="02020603050405020304" pitchFamily="18" charset="0"/>
              </a:rPr>
              <a:t> is a small town, but there are many important places in and around it. The largest </a:t>
            </a:r>
            <a:r>
              <a:rPr lang="en-US" sz="4800" dirty="0" err="1" smtClean="0">
                <a:latin typeface="Times New Roman" panose="02020603050405020304" pitchFamily="18" charset="0"/>
              </a:rPr>
              <a:t>Eid</a:t>
            </a:r>
            <a:r>
              <a:rPr lang="en-US" sz="4800" dirty="0" smtClean="0">
                <a:latin typeface="Times New Roman" panose="02020603050405020304" pitchFamily="18" charset="0"/>
              </a:rPr>
              <a:t> fairgrounds, called </a:t>
            </a:r>
            <a:r>
              <a:rPr lang="en-US" sz="4800" dirty="0" err="1" smtClean="0">
                <a:latin typeface="Times New Roman" panose="02020603050405020304" pitchFamily="18" charset="0"/>
              </a:rPr>
              <a:t>Solakia</a:t>
            </a:r>
            <a:r>
              <a:rPr 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</a:rPr>
              <a:t>Eid</a:t>
            </a:r>
            <a:r>
              <a:rPr lang="en-US" sz="4800" dirty="0" smtClean="0">
                <a:latin typeface="Times New Roman" panose="02020603050405020304" pitchFamily="18" charset="0"/>
              </a:rPr>
              <a:t> Ground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10" y="1893996"/>
            <a:ext cx="3769545" cy="3005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250" y="108181"/>
            <a:ext cx="98432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Read about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Mamun’s</a:t>
            </a:r>
            <a:r>
              <a:rPr lang="en-US" sz="4800" b="1" dirty="0" smtClean="0">
                <a:latin typeface="Times New Roman" panose="02020603050405020304" pitchFamily="18" charset="0"/>
              </a:rPr>
              <a:t> home district.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8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6043" y="1106395"/>
            <a:ext cx="62190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</a:rPr>
              <a:t>and the well-known Government </a:t>
            </a:r>
            <a:r>
              <a:rPr lang="en-US" sz="4800" dirty="0" err="1" smtClean="0">
                <a:latin typeface="Times New Roman" panose="02020603050405020304" pitchFamily="18" charset="0"/>
              </a:rPr>
              <a:t>Gurudayal</a:t>
            </a:r>
            <a:r>
              <a:rPr lang="en-US" sz="4800" dirty="0" smtClean="0">
                <a:latin typeface="Times New Roman" panose="02020603050405020304" pitchFamily="18" charset="0"/>
              </a:rPr>
              <a:t> College are in the town</a:t>
            </a:r>
            <a:r>
              <a:rPr lang="en-US" sz="4800" dirty="0">
                <a:latin typeface="Times New Roman" panose="02020603050405020304" pitchFamily="18" charset="0"/>
              </a:rPr>
              <a:t>. People from many districts come to this place to celebrate </a:t>
            </a:r>
            <a:r>
              <a:rPr lang="en-US" sz="4800" dirty="0" err="1">
                <a:latin typeface="Times New Roman" panose="02020603050405020304" pitchFamily="18" charset="0"/>
              </a:rPr>
              <a:t>Eid</a:t>
            </a:r>
            <a:r>
              <a:rPr lang="en-US" sz="4800" dirty="0">
                <a:latin typeface="Times New Roman" panose="02020603050405020304" pitchFamily="18" charset="0"/>
              </a:rPr>
              <a:t>. </a:t>
            </a:r>
            <a:endParaRPr lang="en-US" sz="4800" dirty="0" smtClean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86" y="1845731"/>
            <a:ext cx="4348533" cy="3408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250" y="108181"/>
            <a:ext cx="98432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Read about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Mamun’s</a:t>
            </a:r>
            <a:r>
              <a:rPr lang="en-US" sz="4800" b="1" dirty="0" smtClean="0">
                <a:latin typeface="Times New Roman" panose="02020603050405020304" pitchFamily="18" charset="0"/>
              </a:rPr>
              <a:t> home district.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5093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482" y="1505566"/>
            <a:ext cx="6322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</a:rPr>
              <a:t>The </a:t>
            </a:r>
            <a:r>
              <a:rPr lang="en-US" sz="4800" dirty="0" err="1" smtClean="0">
                <a:latin typeface="Times New Roman" panose="02020603050405020304" pitchFamily="18" charset="0"/>
              </a:rPr>
              <a:t>Pagla</a:t>
            </a:r>
            <a:r>
              <a:rPr lang="en-US" sz="4800" dirty="0" smtClean="0">
                <a:latin typeface="Times New Roman" panose="02020603050405020304" pitchFamily="18" charset="0"/>
              </a:rPr>
              <a:t> Mosque is also in my home district. Outside the town, you can visit the fort of </a:t>
            </a:r>
            <a:r>
              <a:rPr lang="en-US" sz="4800" dirty="0" err="1" smtClean="0">
                <a:latin typeface="Times New Roman" panose="02020603050405020304" pitchFamily="18" charset="0"/>
              </a:rPr>
              <a:t>Isah</a:t>
            </a:r>
            <a:r>
              <a:rPr lang="en-US" sz="4800" dirty="0" smtClean="0">
                <a:latin typeface="Times New Roman" panose="02020603050405020304" pitchFamily="18" charset="0"/>
              </a:rPr>
              <a:t> Khan at </a:t>
            </a:r>
            <a:r>
              <a:rPr lang="en-US" sz="4800" dirty="0" err="1" smtClean="0">
                <a:latin typeface="Times New Roman" panose="02020603050405020304" pitchFamily="18" charset="0"/>
              </a:rPr>
              <a:t>Jangal</a:t>
            </a:r>
            <a:r>
              <a:rPr lang="en-US" sz="4800" dirty="0" smtClean="0">
                <a:latin typeface="Times New Roman" panose="02020603050405020304" pitchFamily="18" charset="0"/>
              </a:rPr>
              <a:t> Bari.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60" y="1070247"/>
            <a:ext cx="3942787" cy="2815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59" y="3949728"/>
            <a:ext cx="3942787" cy="2737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2250" y="108181"/>
            <a:ext cx="98432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Read about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Mamun’s</a:t>
            </a:r>
            <a:r>
              <a:rPr lang="en-US" sz="4800" b="1" dirty="0" smtClean="0">
                <a:latin typeface="Times New Roman" panose="02020603050405020304" pitchFamily="18" charset="0"/>
              </a:rPr>
              <a:t> home district.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4148" y="2017663"/>
            <a:ext cx="6714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</a:rPr>
              <a:t>You can also see the Shah Muhammad Mosque at </a:t>
            </a:r>
            <a:r>
              <a:rPr lang="en-US" sz="4800" dirty="0" err="1" smtClean="0">
                <a:latin typeface="Times New Roman" panose="02020603050405020304" pitchFamily="18" charset="0"/>
              </a:rPr>
              <a:t>Egaroshindhur</a:t>
            </a:r>
            <a:r>
              <a:rPr lang="en-US" sz="4800" dirty="0" smtClean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24" y="1530182"/>
            <a:ext cx="4675584" cy="3583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250" y="108181"/>
            <a:ext cx="98432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Read about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Mamun’s</a:t>
            </a:r>
            <a:r>
              <a:rPr lang="en-US" sz="4800" b="1" dirty="0" smtClean="0">
                <a:latin typeface="Times New Roman" panose="02020603050405020304" pitchFamily="18" charset="0"/>
              </a:rPr>
              <a:t> home district.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202" y="2169992"/>
            <a:ext cx="7227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</a:rPr>
              <a:t>Near the </a:t>
            </a:r>
            <a:r>
              <a:rPr lang="en-US" sz="4800" dirty="0" err="1" smtClean="0">
                <a:latin typeface="Times New Roman" panose="02020603050405020304" pitchFamily="18" charset="0"/>
              </a:rPr>
              <a:t>Fuleshwari</a:t>
            </a:r>
            <a:r>
              <a:rPr lang="en-US" sz="4800" dirty="0" smtClean="0">
                <a:latin typeface="Times New Roman" panose="02020603050405020304" pitchFamily="18" charset="0"/>
              </a:rPr>
              <a:t> River, you can see the Shiva Temple of </a:t>
            </a:r>
            <a:r>
              <a:rPr lang="en-US" sz="4800" dirty="0" err="1" smtClean="0">
                <a:latin typeface="Times New Roman" panose="02020603050405020304" pitchFamily="18" charset="0"/>
              </a:rPr>
              <a:t>Chandrabati</a:t>
            </a:r>
            <a:r>
              <a:rPr lang="en-US" sz="4800" dirty="0" smtClean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82" y="1122281"/>
            <a:ext cx="3511598" cy="273414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t="2668" r="9183"/>
          <a:stretch/>
        </p:blipFill>
        <p:spPr>
          <a:xfrm>
            <a:off x="8181828" y="3961263"/>
            <a:ext cx="3496600" cy="2793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250" y="108181"/>
            <a:ext cx="98432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Read about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Mamun’s</a:t>
            </a:r>
            <a:r>
              <a:rPr lang="en-US" sz="4800" b="1" dirty="0" smtClean="0">
                <a:latin typeface="Times New Roman" panose="02020603050405020304" pitchFamily="18" charset="0"/>
              </a:rPr>
              <a:t> home district.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5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877" y="185125"/>
            <a:ext cx="1084224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</a:rPr>
              <a:t>Students now open your text book page at 38.</a:t>
            </a:r>
            <a:endParaRPr lang="en-US" sz="4000" b="1" dirty="0">
              <a:latin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2" y="964662"/>
            <a:ext cx="4896341" cy="562431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71" y="978310"/>
            <a:ext cx="4896341" cy="56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546" y="1125396"/>
            <a:ext cx="752753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</a:rPr>
              <a:t>My home district is </a:t>
            </a:r>
            <a:r>
              <a:rPr lang="en-US" sz="4400" dirty="0" err="1" smtClean="0">
                <a:latin typeface="Times New Roman" panose="02020603050405020304" pitchFamily="18" charset="0"/>
              </a:rPr>
              <a:t>Kishoreganj</a:t>
            </a:r>
            <a:r>
              <a:rPr lang="en-US" sz="4400" dirty="0" smtClean="0">
                <a:latin typeface="Times New Roman" panose="02020603050405020304" pitchFamily="18" charset="0"/>
              </a:rPr>
              <a:t>. It is about 145 </a:t>
            </a:r>
            <a:r>
              <a:rPr lang="en-US" sz="4400" dirty="0" err="1" smtClean="0">
                <a:latin typeface="Times New Roman" panose="02020603050405020304" pitchFamily="18" charset="0"/>
              </a:rPr>
              <a:t>kilometres</a:t>
            </a:r>
            <a:r>
              <a:rPr lang="en-US" sz="4400" dirty="0" smtClean="0">
                <a:latin typeface="Times New Roman" panose="02020603050405020304" pitchFamily="18" charset="0"/>
              </a:rPr>
              <a:t> from Dhaka. It is a district headquarters. The district has 8 municipalities, 13 </a:t>
            </a:r>
            <a:r>
              <a:rPr lang="en-US" sz="4400" dirty="0" err="1" smtClean="0">
                <a:latin typeface="Times New Roman" panose="02020603050405020304" pitchFamily="18" charset="0"/>
              </a:rPr>
              <a:t>upazilas</a:t>
            </a:r>
            <a:r>
              <a:rPr lang="en-US" sz="4400" dirty="0" smtClean="0">
                <a:latin typeface="Times New Roman" panose="02020603050405020304" pitchFamily="18" charset="0"/>
              </a:rPr>
              <a:t>, 108 unions, and 1745 villages. </a:t>
            </a:r>
            <a:endParaRPr lang="en-US" sz="440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24" y="1546820"/>
            <a:ext cx="3836295" cy="4117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250" y="108181"/>
            <a:ext cx="98432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Read about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Mamun’s</a:t>
            </a:r>
            <a:r>
              <a:rPr lang="en-US" sz="4800" b="1" dirty="0" smtClean="0">
                <a:latin typeface="Times New Roman" panose="02020603050405020304" pitchFamily="18" charset="0"/>
              </a:rPr>
              <a:t> home district.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6443" y="1250245"/>
            <a:ext cx="7527532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</a:rPr>
              <a:t>The </a:t>
            </a:r>
            <a:r>
              <a:rPr lang="en-US" sz="4000" dirty="0" smtClean="0">
                <a:latin typeface="Times New Roman" panose="02020603050405020304" pitchFamily="18" charset="0"/>
              </a:rPr>
              <a:t>name </a:t>
            </a:r>
            <a:r>
              <a:rPr lang="en-US" sz="4000" dirty="0" err="1" smtClean="0">
                <a:latin typeface="Times New Roman" panose="02020603050405020304" pitchFamily="18" charset="0"/>
              </a:rPr>
              <a:t>Kishoreganj</a:t>
            </a:r>
            <a:r>
              <a:rPr lang="en-US" sz="4000" dirty="0" smtClean="0">
                <a:latin typeface="Times New Roman" panose="02020603050405020304" pitchFamily="18" charset="0"/>
              </a:rPr>
              <a:t> comes from the name of an old landlord known as </a:t>
            </a:r>
            <a:r>
              <a:rPr lang="en-US" sz="4000" dirty="0" err="1" smtClean="0">
                <a:latin typeface="Times New Roman" panose="02020603050405020304" pitchFamily="18" charset="0"/>
              </a:rPr>
              <a:t>Brojakishore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Pramanik</a:t>
            </a:r>
            <a:r>
              <a:rPr lang="en-US" sz="4000" dirty="0" smtClean="0">
                <a:latin typeface="Times New Roman" panose="02020603050405020304" pitchFamily="18" charset="0"/>
              </a:rPr>
              <a:t> or </a:t>
            </a:r>
            <a:r>
              <a:rPr lang="en-US" sz="4000" dirty="0" err="1" smtClean="0">
                <a:latin typeface="Times New Roman" panose="02020603050405020304" pitchFamily="18" charset="0"/>
              </a:rPr>
              <a:t>Nandakishore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Pramanik</a:t>
            </a:r>
            <a:r>
              <a:rPr lang="en-US" sz="4000" dirty="0" smtClean="0">
                <a:latin typeface="Times New Roman" panose="02020603050405020304" pitchFamily="18" charset="0"/>
              </a:rPr>
              <a:t>. The area of </a:t>
            </a:r>
            <a:r>
              <a:rPr lang="en-US" sz="4000" dirty="0" err="1" smtClean="0">
                <a:latin typeface="Times New Roman" panose="02020603050405020304" pitchFamily="18" charset="0"/>
              </a:rPr>
              <a:t>Kishoreganj</a:t>
            </a:r>
            <a:r>
              <a:rPr lang="en-US" sz="4000" dirty="0" smtClean="0">
                <a:latin typeface="Times New Roman" panose="02020603050405020304" pitchFamily="18" charset="0"/>
              </a:rPr>
              <a:t> municipality is about 10 square </a:t>
            </a:r>
            <a:r>
              <a:rPr lang="en-US" sz="4000" dirty="0" err="1" smtClean="0">
                <a:latin typeface="Times New Roman" panose="02020603050405020304" pitchFamily="18" charset="0"/>
              </a:rPr>
              <a:t>kilometres</a:t>
            </a:r>
            <a:r>
              <a:rPr lang="en-US" sz="4000" dirty="0" smtClean="0">
                <a:latin typeface="Times New Roman" panose="02020603050405020304" pitchFamily="18" charset="0"/>
              </a:rPr>
              <a:t>. The river </a:t>
            </a:r>
            <a:r>
              <a:rPr lang="en-US" sz="4000" dirty="0" err="1" smtClean="0">
                <a:latin typeface="Times New Roman" panose="02020603050405020304" pitchFamily="18" charset="0"/>
              </a:rPr>
              <a:t>Narasunda</a:t>
            </a:r>
            <a:r>
              <a:rPr lang="en-US" sz="4000" dirty="0" smtClean="0">
                <a:latin typeface="Times New Roman" panose="02020603050405020304" pitchFamily="18" charset="0"/>
              </a:rPr>
              <a:t> flows through the town.</a:t>
            </a:r>
            <a:endParaRPr lang="en-US" sz="400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85" y="1124119"/>
            <a:ext cx="2965018" cy="3181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3" y="4306091"/>
            <a:ext cx="4207944" cy="2551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250" y="108181"/>
            <a:ext cx="98432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Read about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Mamun’s</a:t>
            </a:r>
            <a:r>
              <a:rPr lang="en-US" sz="4800" b="1" dirty="0" smtClean="0">
                <a:latin typeface="Times New Roman" panose="02020603050405020304" pitchFamily="18" charset="0"/>
              </a:rPr>
              <a:t> home district.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991" y="1082433"/>
            <a:ext cx="76018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</a:rPr>
              <a:t>Kishoreganj</a:t>
            </a:r>
            <a:r>
              <a:rPr lang="en-US" sz="4000" dirty="0" smtClean="0">
                <a:latin typeface="Times New Roman" panose="02020603050405020304" pitchFamily="18" charset="0"/>
              </a:rPr>
              <a:t> is a small town, but there are many important places in and around it. The largest </a:t>
            </a:r>
            <a:r>
              <a:rPr lang="en-US" sz="4000" dirty="0" err="1" smtClean="0">
                <a:latin typeface="Times New Roman" panose="02020603050405020304" pitchFamily="18" charset="0"/>
              </a:rPr>
              <a:t>Eid</a:t>
            </a:r>
            <a:r>
              <a:rPr lang="en-US" sz="4000" dirty="0" smtClean="0">
                <a:latin typeface="Times New Roman" panose="02020603050405020304" pitchFamily="18" charset="0"/>
              </a:rPr>
              <a:t> fairgrounds, called </a:t>
            </a:r>
            <a:r>
              <a:rPr lang="en-US" sz="4000" dirty="0" err="1" smtClean="0">
                <a:latin typeface="Times New Roman" panose="02020603050405020304" pitchFamily="18" charset="0"/>
              </a:rPr>
              <a:t>Solakia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Eid</a:t>
            </a:r>
            <a:r>
              <a:rPr lang="en-US" sz="4000" dirty="0" smtClean="0">
                <a:latin typeface="Times New Roman" panose="02020603050405020304" pitchFamily="18" charset="0"/>
              </a:rPr>
              <a:t> Ground and the well-known Government </a:t>
            </a:r>
            <a:r>
              <a:rPr lang="en-US" sz="4000" dirty="0" err="1" smtClean="0">
                <a:latin typeface="Times New Roman" panose="02020603050405020304" pitchFamily="18" charset="0"/>
              </a:rPr>
              <a:t>Gurudayal</a:t>
            </a:r>
            <a:r>
              <a:rPr lang="en-US" sz="4000" dirty="0" smtClean="0">
                <a:latin typeface="Times New Roman" panose="02020603050405020304" pitchFamily="18" charset="0"/>
              </a:rPr>
              <a:t> College are in the town. People from many districts come to this place to celebrate </a:t>
            </a:r>
            <a:r>
              <a:rPr lang="en-US" sz="4000" dirty="0" err="1" smtClean="0">
                <a:latin typeface="Times New Roman" panose="02020603050405020304" pitchFamily="18" charset="0"/>
              </a:rPr>
              <a:t>Eid</a:t>
            </a:r>
            <a:r>
              <a:rPr lang="en-US" sz="4000" dirty="0" smtClean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28" y="1187146"/>
            <a:ext cx="3696952" cy="2639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28" y="4074930"/>
            <a:ext cx="3709279" cy="2639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250" y="108181"/>
            <a:ext cx="98432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Read about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Mamun’s</a:t>
            </a:r>
            <a:r>
              <a:rPr lang="en-US" sz="4800" b="1" dirty="0" smtClean="0">
                <a:latin typeface="Times New Roman" panose="02020603050405020304" pitchFamily="18" charset="0"/>
              </a:rPr>
              <a:t> home district.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46216"/>
            <a:ext cx="12192000" cy="750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6403" y="1390210"/>
            <a:ext cx="7377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</a:rPr>
              <a:t>The </a:t>
            </a:r>
            <a:r>
              <a:rPr lang="en-US" sz="4000" dirty="0" err="1" smtClean="0">
                <a:latin typeface="Times New Roman" panose="02020603050405020304" pitchFamily="18" charset="0"/>
              </a:rPr>
              <a:t>Pagla</a:t>
            </a:r>
            <a:r>
              <a:rPr lang="en-US" sz="4000" dirty="0" smtClean="0">
                <a:latin typeface="Times New Roman" panose="02020603050405020304" pitchFamily="18" charset="0"/>
              </a:rPr>
              <a:t> Mosque is also in my home district. Outside the town, you can visit the fort of </a:t>
            </a:r>
            <a:r>
              <a:rPr lang="en-US" sz="4000" dirty="0" err="1" smtClean="0">
                <a:latin typeface="Times New Roman" panose="02020603050405020304" pitchFamily="18" charset="0"/>
              </a:rPr>
              <a:t>Isah</a:t>
            </a:r>
            <a:r>
              <a:rPr lang="en-US" sz="4000" dirty="0" smtClean="0">
                <a:latin typeface="Times New Roman" panose="02020603050405020304" pitchFamily="18" charset="0"/>
              </a:rPr>
              <a:t> Khan at </a:t>
            </a:r>
            <a:r>
              <a:rPr lang="en-US" sz="4000" dirty="0" err="1" smtClean="0">
                <a:latin typeface="Times New Roman" panose="02020603050405020304" pitchFamily="18" charset="0"/>
              </a:rPr>
              <a:t>Jangal</a:t>
            </a:r>
            <a:r>
              <a:rPr lang="en-US" sz="4000" dirty="0" smtClean="0">
                <a:latin typeface="Times New Roman" panose="02020603050405020304" pitchFamily="18" charset="0"/>
              </a:rPr>
              <a:t> Bari. You can also see the Shah Muhammad Mosque at </a:t>
            </a:r>
            <a:r>
              <a:rPr lang="en-US" sz="4000" dirty="0" err="1" smtClean="0">
                <a:latin typeface="Times New Roman" panose="02020603050405020304" pitchFamily="18" charset="0"/>
              </a:rPr>
              <a:t>Egaroshindhur</a:t>
            </a:r>
            <a:r>
              <a:rPr lang="en-US" sz="4000" dirty="0" smtClean="0">
                <a:latin typeface="Times New Roman" panose="02020603050405020304" pitchFamily="18" charset="0"/>
              </a:rPr>
              <a:t>. Near the </a:t>
            </a:r>
            <a:r>
              <a:rPr lang="en-US" sz="4000" dirty="0" err="1" smtClean="0">
                <a:latin typeface="Times New Roman" panose="02020603050405020304" pitchFamily="18" charset="0"/>
              </a:rPr>
              <a:t>Fuleshwari</a:t>
            </a:r>
            <a:r>
              <a:rPr lang="en-US" sz="4000" dirty="0" smtClean="0">
                <a:latin typeface="Times New Roman" panose="02020603050405020304" pitchFamily="18" charset="0"/>
              </a:rPr>
              <a:t> River, you can see the Shiva Temple of </a:t>
            </a:r>
            <a:r>
              <a:rPr lang="en-US" sz="4000" dirty="0" err="1" smtClean="0">
                <a:latin typeface="Times New Roman" panose="02020603050405020304" pitchFamily="18" charset="0"/>
              </a:rPr>
              <a:t>Chandrabati</a:t>
            </a:r>
            <a:r>
              <a:rPr lang="en-US" sz="4000" dirty="0" smtClean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56" y="1827242"/>
            <a:ext cx="4190243" cy="349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03" y="1693574"/>
            <a:ext cx="4190243" cy="3631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r="3330"/>
          <a:stretch/>
        </p:blipFill>
        <p:spPr>
          <a:xfrm>
            <a:off x="7770055" y="1693575"/>
            <a:ext cx="4190243" cy="3631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r="5473"/>
          <a:stretch/>
        </p:blipFill>
        <p:spPr>
          <a:xfrm>
            <a:off x="7770056" y="1693575"/>
            <a:ext cx="4168190" cy="363171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t="2668" r="9183"/>
          <a:stretch/>
        </p:blipFill>
        <p:spPr>
          <a:xfrm>
            <a:off x="7748003" y="1693573"/>
            <a:ext cx="4224022" cy="36317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2250" y="108181"/>
            <a:ext cx="98432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Read about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Mamun’s</a:t>
            </a:r>
            <a:r>
              <a:rPr lang="en-US" sz="4800" b="1" dirty="0" smtClean="0">
                <a:latin typeface="Times New Roman" panose="02020603050405020304" pitchFamily="18" charset="0"/>
              </a:rPr>
              <a:t> home district.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C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4014716" y="147625"/>
            <a:ext cx="4162567" cy="115026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Identity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899" y="3996298"/>
            <a:ext cx="5036023" cy="2000548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Nurun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abee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Hazirali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 School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Jhikargacha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Jashore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36727" y="2256204"/>
            <a:ext cx="5063319" cy="1059057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  Identity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6428096" y="2041634"/>
            <a:ext cx="4408226" cy="108324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3821" y="3652610"/>
            <a:ext cx="6428096" cy="2677656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5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 English</a:t>
            </a:r>
          </a:p>
          <a:p>
            <a:pPr algn="ctr"/>
            <a:r>
              <a:rPr lang="en-US" sz="28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Caption of the Lesson:</a:t>
            </a:r>
            <a:endParaRPr lang="en-US" sz="2800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</a:rPr>
              <a:t>My home </a:t>
            </a:r>
            <a:r>
              <a:rPr lang="en-US" sz="2800" dirty="0" smtClean="0">
                <a:latin typeface="Times New Roman" panose="02020603050405020304" pitchFamily="18" charset="0"/>
              </a:rPr>
              <a:t>district</a:t>
            </a:r>
            <a:r>
              <a:rPr lang="en-US" sz="28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Lesson:1- </a:t>
            </a:r>
            <a:r>
              <a:rPr lang="en-US" sz="28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Unit: 10</a:t>
            </a:r>
            <a:endParaRPr lang="en-US" sz="2800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home…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Chandrabati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F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90750" y="769441"/>
            <a:ext cx="3261429" cy="923330"/>
          </a:xfrm>
          <a:prstGeom prst="rect">
            <a:avLst/>
          </a:prstGeom>
          <a:solidFill>
            <a:srgbClr val="3CF4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Pairwork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285" y="630942"/>
            <a:ext cx="11850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1. What’s the name of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Mamun’s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home district?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85" y="1615826"/>
            <a:ext cx="959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2. How far is it from Dhaka?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285" y="2569934"/>
            <a:ext cx="1060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3. How did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Kishoreganj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get its name?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285" y="3629012"/>
            <a:ext cx="1165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4.What is the name of the river in the town?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285" y="4755149"/>
            <a:ext cx="1165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What is the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larjest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Eid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Ground in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Kishoreganj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285" y="5768103"/>
            <a:ext cx="1105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What are two things you can see in the town?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F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071" y="3879376"/>
            <a:ext cx="1183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</a:rPr>
              <a:t>Ans</a:t>
            </a:r>
            <a:r>
              <a:rPr lang="en-US" sz="4800" b="1" dirty="0" smtClean="0">
                <a:latin typeface="Times New Roman" panose="02020603050405020304" pitchFamily="18" charset="0"/>
              </a:rPr>
              <a:t>: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Mamun’s</a:t>
            </a:r>
            <a:r>
              <a:rPr lang="en-US" sz="4800" b="1" dirty="0" smtClean="0">
                <a:latin typeface="Times New Roman" panose="02020603050405020304" pitchFamily="18" charset="0"/>
              </a:rPr>
              <a:t> home district is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Kishoreganj</a:t>
            </a:r>
            <a:r>
              <a:rPr lang="en-US" sz="4800" b="1" dirty="0" smtClean="0">
                <a:latin typeface="Times New Roman" panose="02020603050405020304" pitchFamily="18" charset="0"/>
              </a:rPr>
              <a:t>.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9099" y="305545"/>
            <a:ext cx="419578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Answer sheet.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8299" y="2231009"/>
            <a:ext cx="591540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Answer the Q no 1.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913" y="3568331"/>
            <a:ext cx="11706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</a:rPr>
              <a:t>Ans</a:t>
            </a:r>
            <a:r>
              <a:rPr lang="en-US" sz="4800" b="1" dirty="0">
                <a:latin typeface="Times New Roman" panose="02020603050405020304" pitchFamily="18" charset="0"/>
              </a:rPr>
              <a:t>: </a:t>
            </a:r>
            <a:r>
              <a:rPr lang="en-US" sz="4800" b="1" dirty="0" smtClean="0">
                <a:latin typeface="Times New Roman" panose="02020603050405020304" pitchFamily="18" charset="0"/>
              </a:rPr>
              <a:t>It is about 145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kilometres</a:t>
            </a:r>
            <a:r>
              <a:rPr lang="en-US" sz="4800" b="1" dirty="0" smtClean="0">
                <a:latin typeface="Times New Roman" panose="02020603050405020304" pitchFamily="18" charset="0"/>
              </a:rPr>
              <a:t> from Dhaka.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8299" y="2231009"/>
            <a:ext cx="591540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Answer the Q no 2.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2848" y="3503453"/>
            <a:ext cx="11068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Times New Roman" panose="02020603050405020304" pitchFamily="18" charset="0"/>
              </a:rPr>
              <a:t>Ans</a:t>
            </a:r>
            <a:r>
              <a:rPr lang="en-US" sz="4800" dirty="0" smtClean="0">
                <a:latin typeface="Times New Roman" panose="02020603050405020304" pitchFamily="18" charset="0"/>
              </a:rPr>
              <a:t>: The name </a:t>
            </a:r>
            <a:r>
              <a:rPr lang="en-US" sz="4800" dirty="0" err="1" smtClean="0">
                <a:latin typeface="Times New Roman" panose="02020603050405020304" pitchFamily="18" charset="0"/>
              </a:rPr>
              <a:t>Kishoreganj</a:t>
            </a:r>
            <a:r>
              <a:rPr lang="en-US" sz="4800" dirty="0" smtClean="0">
                <a:latin typeface="Times New Roman" panose="02020603050405020304" pitchFamily="18" charset="0"/>
              </a:rPr>
              <a:t> comes from 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</a:rPr>
              <a:t>       the name of an old landlord known as            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</a:rPr>
              <a:t>       </a:t>
            </a:r>
            <a:r>
              <a:rPr lang="en-US" sz="4800" dirty="0" err="1" smtClean="0">
                <a:latin typeface="Times New Roman" panose="02020603050405020304" pitchFamily="18" charset="0"/>
              </a:rPr>
              <a:t>Brojakishore</a:t>
            </a:r>
            <a:r>
              <a:rPr 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</a:rPr>
              <a:t>Pramanik</a:t>
            </a:r>
            <a:r>
              <a:rPr lang="en-US" sz="4800" dirty="0" smtClean="0">
                <a:latin typeface="Times New Roman" panose="02020603050405020304" pitchFamily="18" charset="0"/>
              </a:rPr>
              <a:t> or 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</a:rPr>
              <a:t>       </a:t>
            </a:r>
            <a:r>
              <a:rPr lang="en-US" sz="4800" dirty="0" err="1" smtClean="0">
                <a:latin typeface="Times New Roman" panose="02020603050405020304" pitchFamily="18" charset="0"/>
              </a:rPr>
              <a:t>Nandakishore</a:t>
            </a:r>
            <a:r>
              <a:rPr lang="en-US" sz="4800" dirty="0" smtClean="0">
                <a:latin typeface="Times New Roman" panose="02020603050405020304" pitchFamily="18" charset="0"/>
              </a:rPr>
              <a:t>   </a:t>
            </a:r>
            <a:r>
              <a:rPr lang="en-US" sz="4800" dirty="0" err="1" smtClean="0">
                <a:latin typeface="Times New Roman" panose="02020603050405020304" pitchFamily="18" charset="0"/>
              </a:rPr>
              <a:t>Pramanik</a:t>
            </a:r>
            <a:r>
              <a:rPr lang="en-US" sz="4800" dirty="0">
                <a:latin typeface="Times New Roman" panose="02020603050405020304" pitchFamily="18" charset="0"/>
              </a:rPr>
              <a:t>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8299" y="2114151"/>
            <a:ext cx="591540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Answer the Q no 3.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6954" y="3762832"/>
            <a:ext cx="10141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</a:rPr>
              <a:t>Ans</a:t>
            </a:r>
            <a:r>
              <a:rPr lang="en-US" sz="5400" dirty="0">
                <a:latin typeface="Times New Roman" panose="02020603050405020304" pitchFamily="18" charset="0"/>
              </a:rPr>
              <a:t>: </a:t>
            </a:r>
            <a:r>
              <a:rPr lang="en-US" sz="5400" dirty="0" smtClean="0">
                <a:latin typeface="Times New Roman" panose="02020603050405020304" pitchFamily="18" charset="0"/>
              </a:rPr>
              <a:t>The river </a:t>
            </a:r>
            <a:r>
              <a:rPr lang="en-US" sz="5400" dirty="0" err="1" smtClean="0">
                <a:latin typeface="Times New Roman" panose="02020603050405020304" pitchFamily="18" charset="0"/>
              </a:rPr>
              <a:t>Narasunda</a:t>
            </a:r>
            <a:r>
              <a:rPr lang="en-US" sz="5400" dirty="0" smtClean="0">
                <a:latin typeface="Times New Roman" panose="02020603050405020304" pitchFamily="18" charset="0"/>
              </a:rPr>
              <a:t> flows </a:t>
            </a:r>
          </a:p>
          <a:p>
            <a:r>
              <a:rPr lang="en-US" sz="5400" dirty="0">
                <a:latin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</a:rPr>
              <a:t>        through the town 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9291" y="2128355"/>
            <a:ext cx="591540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Answer the Q no 4.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5526" y="3457095"/>
            <a:ext cx="8192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</a:rPr>
              <a:t>Ans</a:t>
            </a:r>
            <a:r>
              <a:rPr lang="en-US" sz="4800" dirty="0">
                <a:latin typeface="Times New Roman" panose="02020603050405020304" pitchFamily="18" charset="0"/>
              </a:rPr>
              <a:t>: The largest </a:t>
            </a:r>
            <a:r>
              <a:rPr lang="en-US" sz="4800" dirty="0" err="1">
                <a:latin typeface="Times New Roman" panose="02020603050405020304" pitchFamily="18" charset="0"/>
              </a:rPr>
              <a:t>Eid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</a:rPr>
              <a:t>fairground, </a:t>
            </a:r>
          </a:p>
          <a:p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</a:rPr>
              <a:t>        called </a:t>
            </a:r>
            <a:r>
              <a:rPr lang="en-US" sz="4800" dirty="0" err="1">
                <a:latin typeface="Times New Roman" panose="02020603050405020304" pitchFamily="18" charset="0"/>
              </a:rPr>
              <a:t>Solakia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Eid</a:t>
            </a:r>
            <a:r>
              <a:rPr lang="en-US" sz="4800" dirty="0">
                <a:latin typeface="Times New Roman" panose="02020603050405020304" pitchFamily="18" charset="0"/>
              </a:rPr>
              <a:t> Ground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8299" y="2057462"/>
            <a:ext cx="591540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Answer the Q no 5.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3738" y="3658142"/>
            <a:ext cx="10425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</a:rPr>
              <a:t>Ans</a:t>
            </a:r>
            <a:r>
              <a:rPr lang="en-US" sz="4800" dirty="0" smtClean="0">
                <a:latin typeface="Times New Roman" panose="02020603050405020304" pitchFamily="18" charset="0"/>
              </a:rPr>
              <a:t>: I can see </a:t>
            </a:r>
            <a:r>
              <a:rPr lang="en-US" sz="4800" dirty="0" err="1" smtClean="0">
                <a:latin typeface="Times New Roman" panose="02020603050405020304" pitchFamily="18" charset="0"/>
              </a:rPr>
              <a:t>Solakia</a:t>
            </a:r>
            <a:r>
              <a:rPr 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</a:rPr>
              <a:t>Eid</a:t>
            </a:r>
            <a:r>
              <a:rPr lang="en-US" sz="4800" dirty="0" smtClean="0">
                <a:latin typeface="Times New Roman" panose="02020603050405020304" pitchFamily="18" charset="0"/>
              </a:rPr>
              <a:t> Ground and  </a:t>
            </a:r>
          </a:p>
          <a:p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</a:rPr>
              <a:t>       Government </a:t>
            </a:r>
            <a:r>
              <a:rPr lang="en-US" sz="4800" dirty="0" err="1" smtClean="0">
                <a:latin typeface="Times New Roman" panose="02020603050405020304" pitchFamily="18" charset="0"/>
              </a:rPr>
              <a:t>Gurudayal</a:t>
            </a:r>
            <a:r>
              <a:rPr lang="en-US" sz="4800" dirty="0" smtClean="0">
                <a:latin typeface="Times New Roman" panose="02020603050405020304" pitchFamily="18" charset="0"/>
              </a:rPr>
              <a:t> College are </a:t>
            </a:r>
          </a:p>
          <a:p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</a:rPr>
              <a:t>       in the town.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9291" y="2160509"/>
            <a:ext cx="591540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Answer the Q no 6.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/>
      <p:bldP spid="26" grpId="1"/>
      <p:bldP spid="27" grpId="0" animBg="1"/>
      <p:bldP spid="2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0300" y="0"/>
            <a:ext cx="12192000" cy="6858000"/>
          </a:xfrm>
          <a:prstGeom prst="rect">
            <a:avLst/>
          </a:prstGeom>
          <a:solidFill>
            <a:srgbClr val="CFF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29099" y="305545"/>
            <a:ext cx="419578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</a:rPr>
              <a:t>Groupwork</a:t>
            </a:r>
            <a:r>
              <a:rPr lang="en-US" sz="4800" b="1" dirty="0" smtClean="0">
                <a:latin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696" y="305545"/>
            <a:ext cx="419578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Group - Red.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3314" y="305545"/>
            <a:ext cx="4195786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Group-Blue.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4387" y="2251881"/>
            <a:ext cx="6005700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latin typeface="Times New Roman" panose="02020603050405020304" pitchFamily="18" charset="0"/>
              </a:rPr>
              <a:t>Write 2 important  </a:t>
            </a:r>
          </a:p>
          <a:p>
            <a:pPr algn="just"/>
            <a:r>
              <a:rPr lang="en-US" sz="4800" b="1" dirty="0" smtClean="0">
                <a:latin typeface="Times New Roman" panose="02020603050405020304" pitchFamily="18" charset="0"/>
              </a:rPr>
              <a:t>places in </a:t>
            </a:r>
            <a:r>
              <a:rPr lang="en-US" sz="4800" b="1" dirty="0" err="1">
                <a:latin typeface="Times New Roman" panose="02020603050405020304" pitchFamily="18" charset="0"/>
              </a:rPr>
              <a:t>Kishoreganj</a:t>
            </a:r>
            <a:r>
              <a:rPr lang="en-US" sz="4800" b="1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8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Write 2 sentences about </a:t>
            </a:r>
            <a:r>
              <a:rPr lang="en-US" sz="4800" b="1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Egaroshindhur</a:t>
            </a:r>
            <a:r>
              <a:rPr lang="en-US" sz="48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9" y="2260342"/>
            <a:ext cx="6005700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How did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Kishoreganj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get its name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? </a:t>
            </a:r>
          </a:p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What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is the name of the river in the town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388358" y="1136542"/>
            <a:ext cx="545911" cy="111533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799845" y="1136542"/>
            <a:ext cx="659192" cy="1132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3834" y="2268803"/>
            <a:ext cx="11813165" cy="3046988"/>
          </a:xfrm>
          <a:prstGeom prst="rect">
            <a:avLst/>
          </a:prstGeom>
          <a:solidFill>
            <a:srgbClr val="F9A5DB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</a:rPr>
              <a:t>The name </a:t>
            </a:r>
            <a:r>
              <a:rPr lang="en-US" sz="4800" dirty="0" err="1">
                <a:latin typeface="Times New Roman" panose="02020603050405020304" pitchFamily="18" charset="0"/>
              </a:rPr>
              <a:t>Kishoreganj</a:t>
            </a:r>
            <a:r>
              <a:rPr lang="en-US" sz="4800" dirty="0">
                <a:latin typeface="Times New Roman" panose="02020603050405020304" pitchFamily="18" charset="0"/>
              </a:rPr>
              <a:t> comes from the name of an old landlord known as </a:t>
            </a:r>
            <a:r>
              <a:rPr lang="en-US" sz="4800" dirty="0" err="1">
                <a:latin typeface="Times New Roman" panose="02020603050405020304" pitchFamily="18" charset="0"/>
              </a:rPr>
              <a:t>Brojakishore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Pramanik</a:t>
            </a:r>
            <a:r>
              <a:rPr lang="en-US" sz="4800" dirty="0">
                <a:latin typeface="Times New Roman" panose="02020603050405020304" pitchFamily="18" charset="0"/>
              </a:rPr>
              <a:t> or </a:t>
            </a:r>
            <a:r>
              <a:rPr lang="en-US" sz="4800" dirty="0" err="1">
                <a:latin typeface="Times New Roman" panose="02020603050405020304" pitchFamily="18" charset="0"/>
              </a:rPr>
              <a:t>Nandakishore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Pramanik</a:t>
            </a:r>
            <a:r>
              <a:rPr lang="en-US" sz="480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en-US" sz="4800" dirty="0">
                <a:latin typeface="Times New Roman" panose="02020603050405020304" pitchFamily="18" charset="0"/>
              </a:rPr>
              <a:t>The river </a:t>
            </a:r>
            <a:r>
              <a:rPr lang="en-US" sz="4800" dirty="0" err="1">
                <a:latin typeface="Times New Roman" panose="02020603050405020304" pitchFamily="18" charset="0"/>
              </a:rPr>
              <a:t>Narasunda</a:t>
            </a:r>
            <a:r>
              <a:rPr lang="en-US" sz="4800" dirty="0">
                <a:latin typeface="Times New Roman" panose="02020603050405020304" pitchFamily="18" charset="0"/>
              </a:rPr>
              <a:t> flows through the town</a:t>
            </a:r>
            <a:r>
              <a:rPr lang="en-US" sz="4800" dirty="0" smtClean="0">
                <a:latin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39" y="2234732"/>
            <a:ext cx="12043347" cy="3046988"/>
          </a:xfrm>
          <a:prstGeom prst="rect">
            <a:avLst/>
          </a:prstGeom>
          <a:solidFill>
            <a:srgbClr val="76EEA7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</a:rPr>
              <a:t>  1.Jangal Bari.  2. </a:t>
            </a:r>
            <a:r>
              <a:rPr lang="en-US" sz="4800" dirty="0" err="1" smtClean="0">
                <a:latin typeface="Times New Roman" panose="02020603050405020304" pitchFamily="18" charset="0"/>
              </a:rPr>
              <a:t>Egaroshindhur</a:t>
            </a:r>
            <a:r>
              <a:rPr lang="en-US" sz="48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</a:rPr>
              <a:t>Egaroshindhur</a:t>
            </a:r>
            <a:r>
              <a:rPr lang="en-US" sz="4800" dirty="0" smtClean="0">
                <a:latin typeface="Times New Roman" panose="02020603050405020304" pitchFamily="18" charset="0"/>
              </a:rPr>
              <a:t> is an important place.</a:t>
            </a:r>
          </a:p>
          <a:p>
            <a:pPr algn="just"/>
            <a:r>
              <a:rPr lang="en-US" sz="4800" dirty="0" smtClean="0">
                <a:latin typeface="Times New Roman" panose="02020603050405020304" pitchFamily="18" charset="0"/>
              </a:rPr>
              <a:t> I can </a:t>
            </a:r>
            <a:r>
              <a:rPr lang="en-US" sz="4800" dirty="0">
                <a:latin typeface="Times New Roman" panose="02020603050405020304" pitchFamily="18" charset="0"/>
              </a:rPr>
              <a:t>also see the Shah Muhammad Mosque at </a:t>
            </a:r>
            <a:r>
              <a:rPr lang="en-US" sz="4800" dirty="0" smtClean="0">
                <a:latin typeface="Times New Roman" panose="02020603050405020304" pitchFamily="18" charset="0"/>
              </a:rPr>
              <a:t>  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</a:rPr>
              <a:t>Egaroshindhur</a:t>
            </a:r>
            <a:r>
              <a:rPr lang="en-US" sz="4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4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05515"/>
            <a:ext cx="12192000" cy="6858000"/>
          </a:xfrm>
          <a:prstGeom prst="rect">
            <a:avLst/>
          </a:prstGeom>
          <a:solidFill>
            <a:srgbClr val="CFF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3440940" y="273210"/>
            <a:ext cx="5310120" cy="176056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</a:rPr>
              <a:t>Home work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1821" y="3134325"/>
            <a:ext cx="10918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Times New Roman" panose="02020603050405020304" pitchFamily="18" charset="0"/>
              </a:rPr>
              <a:t>Write a short composition about your home  </a:t>
            </a:r>
          </a:p>
          <a:p>
            <a:r>
              <a:rPr lang="en-US" sz="4000" b="1" dirty="0" smtClean="0">
                <a:latin typeface="Times New Roman" panose="02020603050405020304" pitchFamily="18" charset="0"/>
              </a:rPr>
              <a:t>     district at least 5 sentences.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ink flower branche gif rose fleur branch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596" y="2968342"/>
            <a:ext cx="3810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nk flower branche gif rose fleur branch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7752" y="2968343"/>
            <a:ext cx="3810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nk flower branche gif rose fleur branch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95064" y="2968342"/>
            <a:ext cx="3810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k flower branche gif rose fleur branch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9384" y="2981434"/>
            <a:ext cx="3810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nk flower branche gif rose fleur branch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6120" y="2968368"/>
            <a:ext cx="3810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nk flower branche gif rose fleur branch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32855" y="3022403"/>
            <a:ext cx="3810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813255"/>
            <a:ext cx="2512346" cy="2127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23" y="256565"/>
            <a:ext cx="2237887" cy="1894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244" y="372531"/>
            <a:ext cx="955526" cy="8090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37" y="256565"/>
            <a:ext cx="987277" cy="8358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73" y="1294864"/>
            <a:ext cx="955526" cy="809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81" y="1384147"/>
            <a:ext cx="955526" cy="809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11" y="1369899"/>
            <a:ext cx="1611888" cy="13647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4401" y="3480178"/>
            <a:ext cx="10631606" cy="338328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3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  <a:endParaRPr lang="en-US" sz="13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3448335" y="218363"/>
            <a:ext cx="5295330" cy="1173709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outcomes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2113" y="2187500"/>
            <a:ext cx="9307773" cy="40934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Students’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 4.3.1  Enjoy and understand simple stories</a:t>
            </a:r>
          </a:p>
          <a:p>
            <a:endParaRPr lang="en-US" sz="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 3.1.1  Ask and answer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</a:t>
            </a:r>
          </a:p>
          <a:p>
            <a:endParaRPr lang="en-US" sz="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  5.1.1  Read simple paragraphs</a:t>
            </a:r>
          </a:p>
          <a:p>
            <a:endParaRPr lang="en-US" sz="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Writing   10.1.1  Answer the short and simple questions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10" y="0"/>
            <a:ext cx="5149780" cy="6858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52" y="25949"/>
            <a:ext cx="6366227" cy="683205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116705" y="259306"/>
            <a:ext cx="2934269" cy="2088107"/>
          </a:xfrm>
          <a:prstGeom prst="round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My home district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Unit 10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Lesson 1 – 2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Page 38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62" y="2606719"/>
            <a:ext cx="2752312" cy="35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5534"/>
            <a:ext cx="12192000" cy="6858000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81433" y="465343"/>
            <a:ext cx="233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</a:rPr>
              <a:t>District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9236" y="1645767"/>
            <a:ext cx="4981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</a:rPr>
              <a:t>- an area of a country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952" y="5518871"/>
            <a:ext cx="1640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6784" y="4387742"/>
            <a:ext cx="233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locality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9236" y="4387742"/>
            <a:ext cx="183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place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1182" y="2948745"/>
            <a:ext cx="784746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</a:rPr>
              <a:t>Can you tell me the similar word?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95534"/>
            <a:ext cx="12192000" cy="6858000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05634" y="14412"/>
            <a:ext cx="356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</a:rPr>
              <a:t>Municipality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4976" y="810225"/>
            <a:ext cx="4882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smtClean="0">
                <a:latin typeface="Times New Roman" panose="02020603050405020304" pitchFamily="18" charset="0"/>
              </a:rPr>
              <a:t>a town that has </a:t>
            </a:r>
          </a:p>
          <a:p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</a:rPr>
              <a:t>    local government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5471" y="5111435"/>
            <a:ext cx="2061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9236" y="3708569"/>
            <a:ext cx="145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city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6764" y="3741010"/>
            <a:ext cx="255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district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6082" y="2595491"/>
            <a:ext cx="784746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</a:rPr>
              <a:t>Can you tell me the similar word?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-95536"/>
            <a:ext cx="12192000" cy="6953535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54854" y="25824"/>
            <a:ext cx="275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</a:rPr>
              <a:t>Landlord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9236" y="831866"/>
            <a:ext cx="5564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smtClean="0">
                <a:latin typeface="Times New Roman" panose="02020603050405020304" pitchFamily="18" charset="0"/>
              </a:rPr>
              <a:t>a person who owns a </a:t>
            </a:r>
          </a:p>
          <a:p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</a:rPr>
              <a:t>   large area of land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6828" y="5151139"/>
            <a:ext cx="1941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8676" y="3613036"/>
            <a:ext cx="275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manager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44605" y="3815845"/>
            <a:ext cx="3118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innkeeper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43632" y="2550357"/>
            <a:ext cx="784746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</a:rPr>
              <a:t>Can you tell me the similar word?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-109203"/>
            <a:ext cx="12192000" cy="6967201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04813" y="48391"/>
            <a:ext cx="3065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</a:rPr>
              <a:t>Important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51157" y="940703"/>
            <a:ext cx="561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</a:rPr>
              <a:t>- having a great value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53046" y="5096539"/>
            <a:ext cx="2022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8785" y="3497173"/>
            <a:ext cx="174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main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85750" y="3474189"/>
            <a:ext cx="2367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major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72407" y="2188204"/>
            <a:ext cx="784746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</a:rPr>
              <a:t>Can you tell me the similar word?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-109204"/>
            <a:ext cx="12192000" cy="695353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708466" y="102991"/>
            <a:ext cx="229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</a:rPr>
              <a:t>Largest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54854" y="942892"/>
            <a:ext cx="245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</a:rPr>
              <a:t>- biggest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7853" y="4548762"/>
            <a:ext cx="1608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28200" y="3293069"/>
            <a:ext cx="229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sizeable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9624" y="3233289"/>
            <a:ext cx="229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huge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97850" y="2032542"/>
            <a:ext cx="784746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</a:rPr>
              <a:t>Can you tell me the similar word?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9" grpId="0"/>
      <p:bldP spid="20" grpId="0"/>
      <p:bldP spid="8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5534"/>
            <a:ext cx="12192000" cy="6858000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82340" y="91941"/>
            <a:ext cx="2860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</a:rPr>
              <a:t>Celebrate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5696" y="5310102"/>
            <a:ext cx="1927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উৎযাপন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913" y="887190"/>
            <a:ext cx="60281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smtClean="0">
                <a:latin typeface="Times New Roman" panose="02020603050405020304" pitchFamily="18" charset="0"/>
              </a:rPr>
              <a:t>to show that a day is important by doing something special on it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4047" y="4285790"/>
            <a:ext cx="24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honour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8453" y="4287307"/>
            <a:ext cx="24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observe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1182" y="3333466"/>
            <a:ext cx="784746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</a:rPr>
              <a:t>Can you tell me the similar word?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95534"/>
            <a:ext cx="12192000" cy="6953534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0099" y="348361"/>
            <a:ext cx="1339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</a:rPr>
              <a:t>Fort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5162" y="1367912"/>
            <a:ext cx="5218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</a:rPr>
              <a:t>- a military building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1628" y="5007308"/>
            <a:ext cx="836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র্গ</a:t>
            </a:r>
            <a:r>
              <a:rPr lang="en-US" sz="4800" dirty="0" smtClean="0">
                <a:latin typeface="Times New Roman" panose="02020603050405020304" pitchFamily="18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0266" y="3833861"/>
            <a:ext cx="1817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tower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6456" y="3834441"/>
            <a:ext cx="185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castle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2071" y="2534432"/>
            <a:ext cx="784746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</a:rPr>
              <a:t>Can you tell me the similar word?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61416"/>
            <a:ext cx="12192002" cy="6919415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20" name="TextBox 19"/>
          <p:cNvSpPr txBox="1"/>
          <p:nvPr/>
        </p:nvSpPr>
        <p:spPr>
          <a:xfrm>
            <a:off x="4664838" y="53259"/>
            <a:ext cx="2301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</a:rPr>
              <a:t>Mosque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0183" y="773408"/>
            <a:ext cx="599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</a:rPr>
              <a:t>- </a:t>
            </a:r>
            <a:r>
              <a:rPr lang="en-US" sz="4800" dirty="0" err="1" smtClean="0">
                <a:latin typeface="Times New Roman" panose="02020603050405020304" pitchFamily="18" charset="0"/>
              </a:rPr>
              <a:t>muslim’s</a:t>
            </a:r>
            <a:r>
              <a:rPr lang="en-US" sz="4800" dirty="0" smtClean="0">
                <a:latin typeface="Times New Roman" panose="02020603050405020304" pitchFamily="18" charset="0"/>
              </a:rPr>
              <a:t> prayer room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5549" y="5168018"/>
            <a:ext cx="174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6220" y="2803709"/>
            <a:ext cx="6300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muslim’s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prayer house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3684" y="3861746"/>
            <a:ext cx="6702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muslim’s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prayer building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8477" y="1786033"/>
            <a:ext cx="784746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</a:rPr>
              <a:t>Can you tell me the similar word?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-61417"/>
            <a:ext cx="12192000" cy="6919415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97" y="183694"/>
            <a:ext cx="2113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</a:rPr>
              <a:t>Temple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24910" y="1014691"/>
            <a:ext cx="554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</a:rPr>
              <a:t>- </a:t>
            </a:r>
            <a:r>
              <a:rPr lang="en-US" sz="4800" dirty="0" err="1" smtClean="0">
                <a:latin typeface="Times New Roman" panose="02020603050405020304" pitchFamily="18" charset="0"/>
              </a:rPr>
              <a:t>hindu’s</a:t>
            </a:r>
            <a:r>
              <a:rPr lang="en-US" sz="4800" dirty="0" smtClean="0">
                <a:latin typeface="Times New Roman" panose="02020603050405020304" pitchFamily="18" charset="0"/>
              </a:rPr>
              <a:t> prayer room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4393" y="5166433"/>
            <a:ext cx="145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9912" y="3657123"/>
            <a:ext cx="2299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pagoda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36654" y="3657123"/>
            <a:ext cx="205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church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72268" y="2403962"/>
            <a:ext cx="784746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</a:rPr>
              <a:t>Can you tell me the similar word?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2" y="-61418"/>
            <a:ext cx="12192000" cy="6919416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33307" y="256954"/>
            <a:ext cx="412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</a:rPr>
              <a:t>Well-known</a:t>
            </a:r>
            <a:endParaRPr lang="en-US" sz="4800" b="1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45334" y="5256609"/>
            <a:ext cx="250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সু-পরিচিত</a:t>
            </a:r>
            <a:r>
              <a:rPr lang="en-US" sz="4800" dirty="0" smtClean="0">
                <a:latin typeface="Times New Roman" panose="02020603050405020304" pitchFamily="18" charset="0"/>
              </a:rPr>
              <a:t>  </a:t>
            </a:r>
            <a:endParaRPr lang="en-US" sz="48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16406" y="1465151"/>
            <a:ext cx="755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800" dirty="0" smtClean="0">
                <a:latin typeface="Times New Roman" panose="02020603050405020304" pitchFamily="18" charset="0"/>
              </a:rPr>
              <a:t>vary familiar to the people</a:t>
            </a:r>
            <a:endParaRPr lang="en-US" sz="48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8681" y="4158534"/>
            <a:ext cx="3047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popular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18443" y="4158533"/>
            <a:ext cx="3047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common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01182" y="2948745"/>
            <a:ext cx="784746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</a:rPr>
              <a:t>Can you tell me the similar word?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10" grpId="0"/>
      <p:bldP spid="11" grpId="0"/>
      <p:bldP spid="8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2137" y="1146340"/>
            <a:ext cx="752753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</a:rPr>
              <a:t>My home district is </a:t>
            </a:r>
            <a:r>
              <a:rPr lang="en-US" sz="4400" dirty="0" err="1" smtClean="0">
                <a:latin typeface="Times New Roman" panose="02020603050405020304" pitchFamily="18" charset="0"/>
              </a:rPr>
              <a:t>Kishoreganj</a:t>
            </a:r>
            <a:r>
              <a:rPr lang="en-US" sz="4400" dirty="0" smtClean="0">
                <a:latin typeface="Times New Roman" panose="02020603050405020304" pitchFamily="18" charset="0"/>
              </a:rPr>
              <a:t>. It is about 145 </a:t>
            </a:r>
            <a:r>
              <a:rPr lang="en-US" sz="4400" dirty="0" err="1" smtClean="0">
                <a:latin typeface="Times New Roman" panose="02020603050405020304" pitchFamily="18" charset="0"/>
              </a:rPr>
              <a:t>kilometres</a:t>
            </a:r>
            <a:r>
              <a:rPr lang="en-US" sz="4400" dirty="0" smtClean="0">
                <a:latin typeface="Times New Roman" panose="02020603050405020304" pitchFamily="18" charset="0"/>
              </a:rPr>
              <a:t> from Dhaka. It is a district headquarters. The district has 8 municipalities, 13 </a:t>
            </a:r>
            <a:r>
              <a:rPr lang="en-US" sz="4400" dirty="0" err="1" smtClean="0">
                <a:latin typeface="Times New Roman" panose="02020603050405020304" pitchFamily="18" charset="0"/>
              </a:rPr>
              <a:t>upazilas</a:t>
            </a:r>
            <a:r>
              <a:rPr lang="en-US" sz="4400" dirty="0" smtClean="0">
                <a:latin typeface="Times New Roman" panose="02020603050405020304" pitchFamily="18" charset="0"/>
              </a:rPr>
              <a:t>, 108 unions, and 1745 villages. </a:t>
            </a:r>
            <a:endParaRPr lang="en-US" sz="440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28" y="1245322"/>
            <a:ext cx="4069580" cy="4367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250" y="108181"/>
            <a:ext cx="98432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Read about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Mamun’s</a:t>
            </a:r>
            <a:r>
              <a:rPr lang="en-US" sz="4800" b="1" dirty="0" smtClean="0">
                <a:latin typeface="Times New Roman" panose="02020603050405020304" pitchFamily="18" charset="0"/>
              </a:rPr>
              <a:t> home district.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307" y="1012954"/>
            <a:ext cx="752753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</a:rPr>
              <a:t>The name </a:t>
            </a:r>
            <a:r>
              <a:rPr lang="en-US" sz="4400" dirty="0" err="1" smtClean="0">
                <a:latin typeface="Times New Roman" panose="02020603050405020304" pitchFamily="18" charset="0"/>
              </a:rPr>
              <a:t>Kishoreganj</a:t>
            </a:r>
            <a:r>
              <a:rPr lang="en-US" sz="4400" dirty="0" smtClean="0">
                <a:latin typeface="Times New Roman" panose="02020603050405020304" pitchFamily="18" charset="0"/>
              </a:rPr>
              <a:t> comes from the name of an old landlord known as </a:t>
            </a:r>
            <a:r>
              <a:rPr lang="en-US" sz="4400" dirty="0" err="1" smtClean="0">
                <a:latin typeface="Times New Roman" panose="02020603050405020304" pitchFamily="18" charset="0"/>
              </a:rPr>
              <a:t>Brojakishore</a:t>
            </a:r>
            <a:r>
              <a:rPr lang="en-US" sz="4400" dirty="0" smtClean="0"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</a:rPr>
              <a:t>Pramanik</a:t>
            </a:r>
            <a:r>
              <a:rPr lang="en-US" sz="4400" dirty="0" smtClean="0">
                <a:latin typeface="Times New Roman" panose="02020603050405020304" pitchFamily="18" charset="0"/>
              </a:rPr>
              <a:t> or </a:t>
            </a:r>
            <a:r>
              <a:rPr lang="en-US" sz="4400" dirty="0" err="1" smtClean="0">
                <a:latin typeface="Times New Roman" panose="02020603050405020304" pitchFamily="18" charset="0"/>
              </a:rPr>
              <a:t>Nandakishore</a:t>
            </a:r>
            <a:r>
              <a:rPr lang="en-US" sz="4400" dirty="0" smtClean="0"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</a:rPr>
              <a:t>Pramanik</a:t>
            </a:r>
            <a:r>
              <a:rPr lang="en-US" sz="4400" dirty="0" smtClean="0">
                <a:latin typeface="Times New Roman" panose="02020603050405020304" pitchFamily="18" charset="0"/>
              </a:rPr>
              <a:t>. The area of </a:t>
            </a:r>
            <a:r>
              <a:rPr lang="en-US" sz="4400" dirty="0" err="1" smtClean="0">
                <a:latin typeface="Times New Roman" panose="02020603050405020304" pitchFamily="18" charset="0"/>
              </a:rPr>
              <a:t>Kishoreganj</a:t>
            </a:r>
            <a:r>
              <a:rPr lang="en-US" sz="4400" dirty="0" smtClean="0">
                <a:latin typeface="Times New Roman" panose="02020603050405020304" pitchFamily="18" charset="0"/>
              </a:rPr>
              <a:t> municipality is about 10 square </a:t>
            </a:r>
            <a:r>
              <a:rPr lang="en-US" sz="4400" dirty="0" err="1" smtClean="0">
                <a:latin typeface="Times New Roman" panose="02020603050405020304" pitchFamily="18" charset="0"/>
              </a:rPr>
              <a:t>kilometres</a:t>
            </a:r>
            <a:r>
              <a:rPr lang="en-US" sz="4400" dirty="0" smtClean="0">
                <a:latin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46" y="1119441"/>
            <a:ext cx="4118558" cy="4624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250" y="108181"/>
            <a:ext cx="98432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Read about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Mamun’s</a:t>
            </a:r>
            <a:r>
              <a:rPr lang="en-US" sz="4800" b="1" dirty="0" smtClean="0">
                <a:latin typeface="Times New Roman" panose="02020603050405020304" pitchFamily="18" charset="0"/>
              </a:rPr>
              <a:t> home district.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779" y="2507694"/>
            <a:ext cx="638339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</a:rPr>
              <a:t>The river </a:t>
            </a:r>
            <a:r>
              <a:rPr lang="en-US" sz="4800" dirty="0" err="1" smtClean="0">
                <a:latin typeface="Times New Roman" panose="02020603050405020304" pitchFamily="18" charset="0"/>
              </a:rPr>
              <a:t>Narasunda</a:t>
            </a:r>
            <a:r>
              <a:rPr lang="en-US" sz="4800" dirty="0" smtClean="0">
                <a:latin typeface="Times New Roman" panose="02020603050405020304" pitchFamily="18" charset="0"/>
              </a:rPr>
              <a:t> flows through the town.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92" y="1524260"/>
            <a:ext cx="4743389" cy="4506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250" y="108181"/>
            <a:ext cx="98432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</a:rPr>
              <a:t>Read about </a:t>
            </a:r>
            <a:r>
              <a:rPr lang="en-US" sz="4800" b="1" dirty="0" err="1" smtClean="0">
                <a:latin typeface="Times New Roman" panose="02020603050405020304" pitchFamily="18" charset="0"/>
              </a:rPr>
              <a:t>Mamun’s</a:t>
            </a:r>
            <a:r>
              <a:rPr lang="en-US" sz="4800" b="1" dirty="0" smtClean="0">
                <a:latin typeface="Times New Roman" panose="02020603050405020304" pitchFamily="18" charset="0"/>
              </a:rPr>
              <a:t> home district.</a:t>
            </a:r>
            <a:endParaRPr lang="en-US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985</Words>
  <Application>Microsoft Office PowerPoint</Application>
  <PresentationFormat>Widescreen</PresentationFormat>
  <Paragraphs>163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193</cp:revision>
  <dcterms:created xsi:type="dcterms:W3CDTF">2020-06-05T15:34:21Z</dcterms:created>
  <dcterms:modified xsi:type="dcterms:W3CDTF">2020-06-11T02:07:16Z</dcterms:modified>
</cp:coreProperties>
</file>