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8" r:id="rId2"/>
    <p:sldId id="279" r:id="rId3"/>
    <p:sldId id="258" r:id="rId4"/>
    <p:sldId id="281" r:id="rId5"/>
    <p:sldId id="260" r:id="rId6"/>
    <p:sldId id="261" r:id="rId7"/>
    <p:sldId id="262" r:id="rId8"/>
    <p:sldId id="263" r:id="rId9"/>
    <p:sldId id="285" r:id="rId10"/>
    <p:sldId id="282" r:id="rId11"/>
    <p:sldId id="265" r:id="rId12"/>
    <p:sldId id="286" r:id="rId13"/>
    <p:sldId id="287" r:id="rId14"/>
    <p:sldId id="283" r:id="rId15"/>
    <p:sldId id="284" r:id="rId16"/>
    <p:sldId id="266" r:id="rId17"/>
    <p:sldId id="267" r:id="rId18"/>
    <p:sldId id="268" r:id="rId19"/>
    <p:sldId id="269" r:id="rId20"/>
    <p:sldId id="270" r:id="rId21"/>
    <p:sldId id="271" r:id="rId22"/>
    <p:sldId id="272" r:id="rId23"/>
    <p:sldId id="274" r:id="rId24"/>
    <p:sldId id="275" r:id="rId25"/>
    <p:sldId id="276" r:id="rId26"/>
  </p:sldIdLst>
  <p:sldSz cx="11430000" cy="64008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srgbClr val="FF0000"/>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65" d="100"/>
          <a:sy n="65" d="100"/>
        </p:scale>
        <p:origin x="-990" y="-18"/>
      </p:cViewPr>
      <p:guideLst>
        <p:guide orient="horz" pos="2016"/>
        <p:guide pos="360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988407"/>
            <a:ext cx="9715500" cy="13720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714500" y="3627120"/>
            <a:ext cx="8001000" cy="163576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94DCCD-F9F8-4279-A88A-B9D10AF86F7A}" type="datetimeFigureOut">
              <a:rPr lang="en-US" smtClean="0"/>
              <a:pPr/>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E3E69-3135-438A-97AA-46B9C6A671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4DCCD-F9F8-4279-A88A-B9D10AF86F7A}" type="datetimeFigureOut">
              <a:rPr lang="en-US" smtClean="0"/>
              <a:pPr/>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E3E69-3135-438A-97AA-46B9C6A671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6750" y="256339"/>
            <a:ext cx="2571750" cy="54614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256339"/>
            <a:ext cx="7524750" cy="54614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4DCCD-F9F8-4279-A88A-B9D10AF86F7A}" type="datetimeFigureOut">
              <a:rPr lang="en-US" smtClean="0"/>
              <a:pPr/>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E3E69-3135-438A-97AA-46B9C6A671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94DCCD-F9F8-4279-A88A-B9D10AF86F7A}" type="datetimeFigureOut">
              <a:rPr lang="en-US" smtClean="0"/>
              <a:pPr/>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E3E69-3135-438A-97AA-46B9C6A671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2891" y="4113116"/>
            <a:ext cx="9715500" cy="127127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02891" y="2712932"/>
            <a:ext cx="9715500" cy="1400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94DCCD-F9F8-4279-A88A-B9D10AF86F7A}" type="datetimeFigureOut">
              <a:rPr lang="en-US" smtClean="0"/>
              <a:pPr/>
              <a:t>6/14/2020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E3E69-3135-438A-97AA-46B9C6A671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493526"/>
            <a:ext cx="5048250" cy="42242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810250" y="1493526"/>
            <a:ext cx="5048250" cy="42242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94DCCD-F9F8-4279-A88A-B9D10AF86F7A}" type="datetimeFigureOut">
              <a:rPr lang="en-US" smtClean="0"/>
              <a:pPr/>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E3E69-3135-438A-97AA-46B9C6A671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71503" y="1432772"/>
            <a:ext cx="5050235" cy="5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3" y="2029883"/>
            <a:ext cx="5050235" cy="3687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806284" y="1432772"/>
            <a:ext cx="5052218" cy="5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284" y="2029883"/>
            <a:ext cx="5052218" cy="3687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94DCCD-F9F8-4279-A88A-B9D10AF86F7A}" type="datetimeFigureOut">
              <a:rPr lang="en-US" smtClean="0"/>
              <a:pPr/>
              <a:t>6/14/2020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BE3E69-3135-438A-97AA-46B9C6A671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94DCCD-F9F8-4279-A88A-B9D10AF86F7A}" type="datetimeFigureOut">
              <a:rPr lang="en-US" smtClean="0"/>
              <a:pPr/>
              <a:t>6/14/2020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BE3E69-3135-438A-97AA-46B9C6A671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4DCCD-F9F8-4279-A88A-B9D10AF86F7A}" type="datetimeFigureOut">
              <a:rPr lang="en-US" smtClean="0"/>
              <a:pPr/>
              <a:t>6/14/2020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BE3E69-3135-438A-97AA-46B9C6A671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6" y="254847"/>
            <a:ext cx="3760391" cy="108458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468814" y="254857"/>
            <a:ext cx="6389688" cy="54629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71506" y="1339430"/>
            <a:ext cx="3760391" cy="4378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4DCCD-F9F8-4279-A88A-B9D10AF86F7A}" type="datetimeFigureOut">
              <a:rPr lang="en-US" smtClean="0"/>
              <a:pPr/>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E3E69-3135-438A-97AA-46B9C6A671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360" y="4480560"/>
            <a:ext cx="6858000" cy="52895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240360" y="571923"/>
            <a:ext cx="6858000" cy="3840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40360" y="5009515"/>
            <a:ext cx="6858000" cy="751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4DCCD-F9F8-4279-A88A-B9D10AF86F7A}" type="datetimeFigureOut">
              <a:rPr lang="en-US" smtClean="0"/>
              <a:pPr/>
              <a:t>6/14/2020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E3E69-3135-438A-97AA-46B9C6A671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256329"/>
            <a:ext cx="10287000" cy="1066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71500" y="1493526"/>
            <a:ext cx="10287000" cy="42242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71500" y="5932603"/>
            <a:ext cx="2667000" cy="340783"/>
          </a:xfrm>
          <a:prstGeom prst="rect">
            <a:avLst/>
          </a:prstGeom>
        </p:spPr>
        <p:txBody>
          <a:bodyPr vert="horz" lIns="91440" tIns="45720" rIns="91440" bIns="45720" rtlCol="0" anchor="ctr"/>
          <a:lstStyle>
            <a:lvl1pPr algn="l">
              <a:defRPr sz="1200">
                <a:solidFill>
                  <a:schemeClr val="tx1">
                    <a:tint val="75000"/>
                  </a:schemeClr>
                </a:solidFill>
              </a:defRPr>
            </a:lvl1pPr>
          </a:lstStyle>
          <a:p>
            <a:fld id="{0C94DCCD-F9F8-4279-A88A-B9D10AF86F7A}" type="datetimeFigureOut">
              <a:rPr lang="en-US" smtClean="0"/>
              <a:pPr/>
              <a:t>6/14/2020</a:t>
            </a:fld>
            <a:endParaRPr lang="en-US"/>
          </a:p>
        </p:txBody>
      </p:sp>
      <p:sp>
        <p:nvSpPr>
          <p:cNvPr id="5" name="Footer Placeholder 4"/>
          <p:cNvSpPr>
            <a:spLocks noGrp="1"/>
          </p:cNvSpPr>
          <p:nvPr>
            <p:ph type="ftr" sz="quarter" idx="3"/>
          </p:nvPr>
        </p:nvSpPr>
        <p:spPr>
          <a:xfrm>
            <a:off x="3905250" y="5932603"/>
            <a:ext cx="3619500" cy="3407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91500" y="5932603"/>
            <a:ext cx="2667000" cy="340783"/>
          </a:xfrm>
          <a:prstGeom prst="rect">
            <a:avLst/>
          </a:prstGeom>
        </p:spPr>
        <p:txBody>
          <a:bodyPr vert="horz" lIns="91440" tIns="45720" rIns="91440" bIns="45720" rtlCol="0" anchor="ctr"/>
          <a:lstStyle>
            <a:lvl1pPr algn="r">
              <a:defRPr sz="1200">
                <a:solidFill>
                  <a:schemeClr val="tx1">
                    <a:tint val="75000"/>
                  </a:schemeClr>
                </a:solidFill>
              </a:defRPr>
            </a:lvl1pPr>
          </a:lstStyle>
          <a:p>
            <a:fld id="{C6BE3E69-3135-438A-97AA-46B9C6A671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2474;&#2509;&#2480;&#2468;&#2494;&#2480;&#2453;%20&#2474;&#2509;&#2480;&#2479;&#2497;&#2453;&#2509;&#2468;&#2495;&#2476;&#2495;&#2470;&#2470;&#2503;&#2480;%20&#2453;&#2476;&#2482;&#2503;%20&#2465;&#2503;&#2476;&#2495;&#2463;%20&#2451;%20&#2453;&#2509;&#2480;&#2503;&#2465;&#2495;&#2463;%20&#2453;&#2494;&#2480;&#2509;&#2465;!%20%20%20&#2474;&#2509;&#2480;&#2495;&#2527;%20&#2463;&#2503;&#2453;.htm" TargetMode="Externa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8E457F3A-3CDA-42B0-B036-2A898D239837}"/>
              </a:ext>
            </a:extLst>
          </p:cNvPr>
          <p:cNvSpPr txBox="1"/>
          <p:nvPr/>
        </p:nvSpPr>
        <p:spPr>
          <a:xfrm>
            <a:off x="4" y="568966"/>
            <a:ext cx="11206369" cy="1323439"/>
          </a:xfrm>
          <a:prstGeom prst="rect">
            <a:avLst/>
          </a:prstGeom>
          <a:noFill/>
        </p:spPr>
        <p:txBody>
          <a:bodyPr wrap="square" rtlCol="0">
            <a:spAutoFit/>
          </a:bodyPr>
          <a:lstStyle/>
          <a:p>
            <a:pPr algn="ctr"/>
            <a:r>
              <a:rPr lang="en-US" sz="8000" b="1" dirty="0" err="1">
                <a:blipFill dpi="0" rotWithShape="1">
                  <a:blip r:embed="rId2">
                    <a:extLst>
                      <a:ext uri="{28A0092B-C50C-407E-A947-70E740481C1C}">
                        <a14:useLocalDpi xmlns=""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a:t>
            </a:r>
            <a:r>
              <a:rPr lang="en-US" sz="8000" b="1" dirty="0">
                <a:blipFill dpi="0" rotWithShape="1">
                  <a:blip r:embed="rId2">
                    <a:extLst>
                      <a:ext uri="{28A0092B-C50C-407E-A947-70E740481C1C}">
                        <a14:useLocalDpi xmlns=""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8000" b="1" dirty="0" err="1">
                <a:blipFill dpi="0" rotWithShape="1">
                  <a:blip r:embed="rId2">
                    <a:extLst>
                      <a:ext uri="{28A0092B-C50C-407E-A947-70E740481C1C}">
                        <a14:useLocalDpi xmlns=""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ক্লাসে</a:t>
            </a:r>
            <a:r>
              <a:rPr lang="en-US" sz="8000" b="1" dirty="0">
                <a:blipFill dpi="0" rotWithShape="1">
                  <a:blip r:embed="rId2">
                    <a:extLst>
                      <a:ext uri="{28A0092B-C50C-407E-A947-70E740481C1C}">
                        <a14:useLocalDpi xmlns=""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8000" b="1" dirty="0" err="1">
                <a:blipFill dpi="0" rotWithShape="1">
                  <a:blip r:embed="rId2">
                    <a:extLst>
                      <a:ext uri="{28A0092B-C50C-407E-A947-70E740481C1C}">
                        <a14:useLocalDpi xmlns=""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a:t>
            </a:r>
            <a:r>
              <a:rPr lang="en-US" sz="8000" b="1" dirty="0">
                <a:blipFill dpi="0" rotWithShape="1">
                  <a:blip r:embed="rId2">
                    <a:extLst>
                      <a:ext uri="{28A0092B-C50C-407E-A947-70E740481C1C}">
                        <a14:useLocalDpi xmlns=""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8000" b="1" dirty="0" err="1">
                <a:blipFill dpi="0" rotWithShape="1">
                  <a:blip r:embed="rId2">
                    <a:extLst>
                      <a:ext uri="{28A0092B-C50C-407E-A947-70E740481C1C}">
                        <a14:useLocalDpi xmlns=""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a:t>
            </a:r>
            <a:endParaRPr lang="en-US" sz="8000" b="1" dirty="0">
              <a:blipFill dpi="0" rotWithShape="1">
                <a:blip r:embed="rId2">
                  <a:extLst>
                    <a:ext uri="{28A0092B-C50C-407E-A947-70E740481C1C}">
                      <a14:useLocalDpi xmlns="" xmlns:a14="http://schemas.microsoft.com/office/drawing/2010/main" val="0"/>
                    </a:ext>
                  </a:extLst>
                </a:blip>
                <a:srcRect/>
                <a:stretch>
                  <a:fillRect/>
                </a:stretch>
              </a:blip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5" name="Group 4"/>
          <p:cNvGrpSpPr/>
          <p:nvPr/>
        </p:nvGrpSpPr>
        <p:grpSpPr>
          <a:xfrm>
            <a:off x="2245223" y="665112"/>
            <a:ext cx="8325496" cy="6685102"/>
            <a:chOff x="1564165" y="500210"/>
            <a:chExt cx="7859426" cy="6692606"/>
          </a:xfrm>
        </p:grpSpPr>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564165" y="500210"/>
              <a:ext cx="7859426" cy="6692606"/>
            </a:xfrm>
            <a:prstGeom prst="rect">
              <a:avLst/>
            </a:prstGeom>
          </p:spPr>
        </p:pic>
        <p:pic>
          <p:nvPicPr>
            <p:cNvPr id="3" name="Picture 2"/>
            <p:cNvPicPr>
              <a:picLocks noChangeAspect="1"/>
            </p:cNvPicPr>
            <p:nvPr/>
          </p:nvPicPr>
          <p:blipFill>
            <a:blip r:embed="rId4">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5181600" y="2057400"/>
              <a:ext cx="1189534" cy="692573"/>
            </a:xfrm>
            <a:prstGeom prst="rect">
              <a:avLst/>
            </a:prstGeom>
          </p:spPr>
        </p:pic>
      </p:grpSp>
      <p:sp>
        <p:nvSpPr>
          <p:cNvPr id="6" name="Frame 5"/>
          <p:cNvSpPr/>
          <p:nvPr/>
        </p:nvSpPr>
        <p:spPr>
          <a:xfrm>
            <a:off x="0" y="0"/>
            <a:ext cx="11430000" cy="6400800"/>
          </a:xfrm>
          <a:prstGeom prst="frame">
            <a:avLst>
              <a:gd name="adj1" fmla="val 2762"/>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srcRect t="6407" r="43220" b="62881"/>
          <a:stretch>
            <a:fillRect/>
          </a:stretch>
        </p:blipFill>
        <p:spPr bwMode="auto">
          <a:xfrm>
            <a:off x="324465" y="1342103"/>
            <a:ext cx="4767792" cy="2934929"/>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5" name="Frame 4"/>
          <p:cNvSpPr/>
          <p:nvPr/>
        </p:nvSpPr>
        <p:spPr>
          <a:xfrm>
            <a:off x="0" y="0"/>
            <a:ext cx="11430000" cy="6400800"/>
          </a:xfrm>
          <a:prstGeom prst="frame">
            <a:avLst>
              <a:gd name="adj1" fmla="val 1653"/>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p:cNvSpPr/>
          <p:nvPr/>
        </p:nvSpPr>
        <p:spPr>
          <a:xfrm>
            <a:off x="262191" y="4652658"/>
            <a:ext cx="10974127" cy="1569660"/>
          </a:xfrm>
          <a:prstGeom prst="rect">
            <a:avLst/>
          </a:prstGeom>
          <a:noFill/>
        </p:spPr>
        <p:txBody>
          <a:bodyPr wrap="square" lIns="91440" tIns="45720" rIns="91440" bIns="45720">
            <a:spAutoFit/>
          </a:bodyPr>
          <a:lstStyle/>
          <a:p>
            <a:r>
              <a:rPr lang="bn-BD" sz="3200" b="1"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২০১৩ সালের ১৫ এপ্রিল তারিখে </a:t>
            </a:r>
            <a:r>
              <a:rPr lang="en-US" sz="3200" b="1"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bn-BD" sz="3200" b="1"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মার্কিন যুক্তরাষ্ট্রের বস্টন শহরে একটি ম্যারাথন</a:t>
            </a:r>
            <a:r>
              <a:rPr lang="en-US" sz="3200" b="1"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bn-BD" sz="3200" b="1"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দৌড়ের শেষে দর্শকের মাঝে একটি বোমা বিষ্ফোরন</a:t>
            </a:r>
            <a:r>
              <a:rPr lang="en-US" sz="3200" b="1"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bn-BD" sz="3200" b="1"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হয়ে ৩ জন মারা যায় এবং আহত হয়</a:t>
            </a:r>
            <a:r>
              <a:rPr lang="bn-BD" sz="3200" b="1" dirty="0" smtClean="0">
                <a:ln w="10541" cmpd="sng">
                  <a:solidFill>
                    <a:srgbClr val="7D7D7D">
                      <a:tint val="100000"/>
                      <a:shade val="100000"/>
                      <a:satMod val="110000"/>
                    </a:srgbClr>
                  </a:solidFill>
                  <a:prstDash val="solid"/>
                </a:ln>
                <a:latin typeface="NikoshBAN" pitchFamily="2" charset="0"/>
                <a:cs typeface="NikoshBAN" pitchFamily="2" charset="0"/>
              </a:rPr>
              <a:t> ২শত</a:t>
            </a:r>
            <a:r>
              <a:rPr lang="en-US" sz="3200" b="1" dirty="0" err="1" smtClean="0">
                <a:ln w="10541" cmpd="sng">
                  <a:solidFill>
                    <a:srgbClr val="7D7D7D">
                      <a:tint val="100000"/>
                      <a:shade val="100000"/>
                      <a:satMod val="110000"/>
                    </a:srgbClr>
                  </a:solidFill>
                  <a:prstDash val="solid"/>
                </a:ln>
                <a:latin typeface="NikoshBAN" pitchFamily="2" charset="0"/>
                <a:cs typeface="NikoshBAN" pitchFamily="2" charset="0"/>
              </a:rPr>
              <a:t>াধিক</a:t>
            </a:r>
            <a:r>
              <a:rPr lang="en-US" sz="3200" b="1"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r>
              <a:rPr lang="bn-BD" sz="3200" b="1" cap="none" spc="0" dirty="0" smtClean="0">
                <a:ln w="10541" cmpd="sng">
                  <a:solidFill>
                    <a:srgbClr val="7D7D7D">
                      <a:tint val="100000"/>
                      <a:shade val="100000"/>
                      <a:satMod val="110000"/>
                    </a:srgbClr>
                  </a:solidFill>
                  <a:prstDash val="solid"/>
                </a:ln>
                <a:effectLst/>
                <a:latin typeface="NikoshBAN" pitchFamily="2" charset="0"/>
                <a:cs typeface="NikoshBAN" pitchFamily="2" charset="0"/>
              </a:rPr>
              <a:t>।  </a:t>
            </a:r>
            <a:endParaRPr lang="en-US" sz="3200" b="1" cap="none" spc="0" dirty="0">
              <a:ln w="10541" cmpd="sng">
                <a:solidFill>
                  <a:srgbClr val="7D7D7D">
                    <a:tint val="100000"/>
                    <a:shade val="100000"/>
                    <a:satMod val="110000"/>
                  </a:srgbClr>
                </a:solidFill>
                <a:prstDash val="solid"/>
              </a:ln>
              <a:effectLst/>
            </a:endParaRPr>
          </a:p>
        </p:txBody>
      </p:sp>
      <p:pic>
        <p:nvPicPr>
          <p:cNvPr id="7" name="Content Placeholder 3"/>
          <p:cNvPicPr>
            <a:picLocks noChangeAspect="1"/>
          </p:cNvPicPr>
          <p:nvPr/>
        </p:nvPicPr>
        <p:blipFill rotWithShape="1">
          <a:blip r:embed="rId4">
            <a:extLst>
              <a:ext uri="{28A0092B-C50C-407E-A947-70E740481C1C}">
                <a14:useLocalDpi xmlns:a14="http://schemas.microsoft.com/office/drawing/2010/main" xmlns="" val="0"/>
              </a:ext>
            </a:extLst>
          </a:blip>
          <a:srcRect t="2180" r="1153" b="12153"/>
          <a:stretch/>
        </p:blipFill>
        <p:spPr>
          <a:xfrm>
            <a:off x="6410890" y="1347453"/>
            <a:ext cx="4576658" cy="2977609"/>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8" name="Rounded Rectangle 7"/>
          <p:cNvSpPr/>
          <p:nvPr/>
        </p:nvSpPr>
        <p:spPr>
          <a:xfrm>
            <a:off x="232476" y="289303"/>
            <a:ext cx="11013483" cy="8245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chemeClr val="tx1"/>
                </a:solidFill>
                <a:latin typeface="NikoshBAN" pitchFamily="2" charset="0"/>
                <a:cs typeface="NikoshBAN" pitchFamily="2" charset="0"/>
              </a:rPr>
              <a:t>সাইবার</a:t>
            </a:r>
            <a:r>
              <a:rPr lang="en-US" sz="5400" b="1" dirty="0" smtClean="0">
                <a:solidFill>
                  <a:schemeClr val="tx1"/>
                </a:solidFill>
                <a:latin typeface="NikoshBAN" pitchFamily="2" charset="0"/>
                <a:cs typeface="NikoshBAN" pitchFamily="2" charset="0"/>
              </a:rPr>
              <a:t>  </a:t>
            </a:r>
            <a:r>
              <a:rPr lang="en-US" sz="5400" b="1" dirty="0" err="1" smtClean="0">
                <a:solidFill>
                  <a:schemeClr val="tx1"/>
                </a:solidFill>
                <a:latin typeface="NikoshBAN" pitchFamily="2" charset="0"/>
                <a:cs typeface="NikoshBAN" pitchFamily="2" charset="0"/>
              </a:rPr>
              <a:t>অপরাধ</a:t>
            </a:r>
            <a:endParaRPr lang="en-US" sz="5400" b="1" dirty="0">
              <a:solidFill>
                <a:schemeClr val="tx1"/>
              </a:solidFill>
              <a:latin typeface="NikoshBAN" pitchFamily="2" charset="0"/>
              <a:cs typeface="NikoshBAN" pitchFamily="2" charset="0"/>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68947" y="1166456"/>
            <a:ext cx="4738537" cy="2666507"/>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81" t="10265" r="6212" b="11854"/>
          <a:stretch/>
        </p:blipFill>
        <p:spPr bwMode="auto">
          <a:xfrm>
            <a:off x="412954" y="1344502"/>
            <a:ext cx="4247535" cy="356153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189590" y="5305653"/>
            <a:ext cx="4985288" cy="954107"/>
          </a:xfrm>
          <a:prstGeom prst="rect">
            <a:avLst/>
          </a:prstGeom>
          <a:no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800" b="1" dirty="0">
                <a:solidFill>
                  <a:schemeClr val="tx1"/>
                </a:solidFill>
                <a:latin typeface="NikoshBAN" panose="02000000000000000000" pitchFamily="2" charset="0"/>
                <a:cs typeface="NikoshBAN" panose="02000000000000000000" pitchFamily="2" charset="0"/>
              </a:rPr>
              <a:t>২০১১ সালের ৯ </a:t>
            </a:r>
            <a:r>
              <a:rPr lang="en-US" sz="2800" b="1" dirty="0" err="1">
                <a:solidFill>
                  <a:schemeClr val="tx1"/>
                </a:solidFill>
                <a:latin typeface="NikoshBAN" panose="02000000000000000000" pitchFamily="2" charset="0"/>
                <a:cs typeface="NikoshBAN" panose="02000000000000000000" pitchFamily="2" charset="0"/>
              </a:rPr>
              <a:t>জুন</a:t>
            </a:r>
            <a:r>
              <a:rPr lang="en-US" sz="2800" b="1" dirty="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নিউইয়র্ক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টাইমস</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a:solidFill>
                  <a:schemeClr val="tx1"/>
                </a:solidFill>
                <a:latin typeface="NikoshBAN" panose="02000000000000000000" pitchFamily="2" charset="0"/>
                <a:cs typeface="NikoshBAN" panose="02000000000000000000" pitchFamily="2" charset="0"/>
              </a:rPr>
              <a:t>পত্রিকায় একটি সংবাদ </a:t>
            </a:r>
            <a:r>
              <a:rPr lang="bn-IN" sz="2800" b="1" dirty="0" smtClean="0">
                <a:solidFill>
                  <a:schemeClr val="tx1"/>
                </a:solidFill>
                <a:latin typeface="NikoshBAN" panose="02000000000000000000" pitchFamily="2" charset="0"/>
                <a:cs typeface="NikoshBAN" panose="02000000000000000000" pitchFamily="2" charset="0"/>
              </a:rPr>
              <a:t>প্রকাশিত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a:solidFill>
                  <a:schemeClr val="tx1"/>
                </a:solidFill>
                <a:latin typeface="NikoshBAN" panose="02000000000000000000" pitchFamily="2" charset="0"/>
                <a:cs typeface="NikoshBAN" panose="02000000000000000000" pitchFamily="2" charset="0"/>
              </a:rPr>
              <a:t>হয়। </a:t>
            </a:r>
            <a:r>
              <a:rPr lang="bn-IN" sz="2800" b="1" dirty="0" smtClean="0">
                <a:solidFill>
                  <a:schemeClr val="tx1"/>
                </a:solidFill>
                <a:latin typeface="NikoshBAN" panose="02000000000000000000" pitchFamily="2" charset="0"/>
                <a:cs typeface="NikoshBAN" panose="02000000000000000000" pitchFamily="2" charset="0"/>
              </a:rPr>
              <a:t> </a:t>
            </a:r>
            <a:endParaRPr lang="en-US" sz="2800" b="1" dirty="0">
              <a:solidFill>
                <a:schemeClr val="tx1"/>
              </a:solidFill>
              <a:latin typeface="NikoshBAN" panose="02000000000000000000" pitchFamily="2" charset="0"/>
              <a:cs typeface="NikoshBAN" panose="02000000000000000000" pitchFamily="2" charset="0"/>
            </a:endParaRPr>
          </a:p>
        </p:txBody>
      </p:sp>
      <p:sp>
        <p:nvSpPr>
          <p:cNvPr id="5" name="Rectangle 4"/>
          <p:cNvSpPr/>
          <p:nvPr/>
        </p:nvSpPr>
        <p:spPr>
          <a:xfrm>
            <a:off x="5892657" y="3995678"/>
            <a:ext cx="5301369" cy="2062103"/>
          </a:xfrm>
          <a:prstGeom prst="rect">
            <a:avLst/>
          </a:prstGeom>
          <a:noFill/>
          <a:effectLst>
            <a:glow rad="228600">
              <a:schemeClr val="accent2">
                <a:satMod val="175000"/>
                <a:alpha val="40000"/>
              </a:schemeClr>
            </a:glow>
          </a:effectLst>
        </p:spPr>
        <p:txBody>
          <a:bodyPr wrap="square">
            <a:spAutoFit/>
          </a:bodyPr>
          <a:lstStyle/>
          <a:p>
            <a:r>
              <a:rPr lang="en-US" sz="3200" b="1" dirty="0">
                <a:latin typeface="NikoshBAN" panose="02000000000000000000" pitchFamily="2" charset="0"/>
                <a:cs typeface="NikoshBAN" panose="02000000000000000000" pitchFamily="2" charset="0"/>
              </a:rPr>
              <a:t>সিটি ব্যাংকের লক্ষ লক্ষ গ্রাহকের  </a:t>
            </a:r>
            <a:r>
              <a:rPr lang="bn-IN" sz="3200" b="1" dirty="0" smtClean="0">
                <a:latin typeface="NikoshBAN" panose="02000000000000000000" pitchFamily="2" charset="0"/>
                <a:cs typeface="NikoshBAN" panose="02000000000000000000" pitchFamily="2" charset="0"/>
              </a:rPr>
              <a:t>ক্রে</a:t>
            </a:r>
            <a:r>
              <a:rPr lang="en-US" sz="3200" b="1" dirty="0" smtClean="0">
                <a:latin typeface="NikoshBAN" panose="02000000000000000000" pitchFamily="2" charset="0"/>
                <a:cs typeface="NikoshBAN" panose="02000000000000000000" pitchFamily="2" charset="0"/>
              </a:rPr>
              <a:t>ডিট </a:t>
            </a:r>
            <a:r>
              <a:rPr lang="en-US" sz="3200" b="1" dirty="0" err="1" smtClean="0">
                <a:latin typeface="NikoshBAN" panose="02000000000000000000" pitchFamily="2" charset="0"/>
                <a:cs typeface="NikoshBAN" panose="02000000000000000000" pitchFamily="2" charset="0"/>
              </a:rPr>
              <a:t>কার্ড</a:t>
            </a:r>
            <a:r>
              <a:rPr lang="bn-IN" sz="3200" b="1" dirty="0" smtClean="0">
                <a:latin typeface="NikoshBAN" panose="02000000000000000000" pitchFamily="2" charset="0"/>
                <a:cs typeface="NikoshBAN" panose="02000000000000000000" pitchFamily="2" charset="0"/>
              </a:rPr>
              <a:t> নম্বর এবং তার</a:t>
            </a:r>
            <a:r>
              <a:rPr lang="en-US" sz="3200" b="1" dirty="0" smtClean="0">
                <a:latin typeface="NikoshBAN" panose="02000000000000000000" pitchFamily="2" charset="0"/>
                <a:cs typeface="NikoshBAN" panose="02000000000000000000" pitchFamily="2" charset="0"/>
              </a:rPr>
              <a:t> গোপন</a:t>
            </a:r>
            <a:r>
              <a:rPr lang="bn-IN" sz="3200" b="1" dirty="0" smtClean="0">
                <a:latin typeface="NikoshBAN" panose="02000000000000000000" pitchFamily="2" charset="0"/>
                <a:cs typeface="NikoshBAN" panose="02000000000000000000" pitchFamily="2" charset="0"/>
              </a:rPr>
              <a:t> তথ্য প্রকাশিত হয়ে গেছে।</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যে</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কারনে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অসংখ্য</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মানুষের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টাকা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পয়সা</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হুমকির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মুখে</a:t>
            </a:r>
            <a:r>
              <a:rPr lang="en-US" sz="3200" b="1" dirty="0" smtClean="0">
                <a:latin typeface="NikoshBAN" panose="02000000000000000000" pitchFamily="2" charset="0"/>
                <a:cs typeface="NikoshBAN" panose="02000000000000000000" pitchFamily="2" charset="0"/>
              </a:rPr>
              <a:t>।</a:t>
            </a:r>
            <a:endParaRPr lang="en-US" sz="3200" b="1" dirty="0">
              <a:latin typeface="NikoshBAN" panose="02000000000000000000" pitchFamily="2" charset="0"/>
              <a:cs typeface="NikoshBAN" panose="02000000000000000000" pitchFamily="2" charset="0"/>
            </a:endParaRPr>
          </a:p>
        </p:txBody>
      </p:sp>
      <p:sp>
        <p:nvSpPr>
          <p:cNvPr id="8" name="Frame 7"/>
          <p:cNvSpPr/>
          <p:nvPr/>
        </p:nvSpPr>
        <p:spPr>
          <a:xfrm>
            <a:off x="0" y="0"/>
            <a:ext cx="11430000" cy="6400800"/>
          </a:xfrm>
          <a:prstGeom prst="frame">
            <a:avLst>
              <a:gd name="adj1" fmla="val 1653"/>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p:cNvSpPr/>
          <p:nvPr/>
        </p:nvSpPr>
        <p:spPr>
          <a:xfrm>
            <a:off x="294892" y="265216"/>
            <a:ext cx="3102131" cy="830997"/>
          </a:xfrm>
          <a:prstGeom prst="rect">
            <a:avLst/>
          </a:prstGeom>
        </p:spPr>
        <p:txBody>
          <a:bodyPr wrap="none">
            <a:spAutoFit/>
          </a:bodyPr>
          <a:lstStyle/>
          <a:p>
            <a:pPr algn="ctr"/>
            <a:r>
              <a:rPr lang="en-US" sz="4800" b="1" dirty="0" err="1" smtClean="0">
                <a:latin typeface="NikoshBAN" pitchFamily="2" charset="0"/>
                <a:cs typeface="NikoshBAN" pitchFamily="2" charset="0"/>
              </a:rPr>
              <a:t>সাইবার</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অপরাধ</a:t>
            </a:r>
            <a:endParaRPr lang="en-US" sz="4800" b="1" dirty="0">
              <a:latin typeface="NikoshBAN" pitchFamily="2" charset="0"/>
              <a:cs typeface="NikoshBAN" pitchFamily="2" charset="0"/>
            </a:endParaRPr>
          </a:p>
        </p:txBody>
      </p:sp>
      <p:sp>
        <p:nvSpPr>
          <p:cNvPr id="10" name="Rectangle 9"/>
          <p:cNvSpPr/>
          <p:nvPr/>
        </p:nvSpPr>
        <p:spPr>
          <a:xfrm>
            <a:off x="3150017" y="350606"/>
            <a:ext cx="7651379" cy="646331"/>
          </a:xfrm>
          <a:prstGeom prst="rect">
            <a:avLst/>
          </a:prstGeom>
        </p:spPr>
        <p:txBody>
          <a:bodyPr wrap="square">
            <a:spAutoFit/>
          </a:bodyPr>
          <a:lstStyle/>
          <a:p>
            <a:r>
              <a:rPr lang="en-US" sz="3600" b="1" dirty="0" smtClean="0">
                <a:latin typeface="NikoshBAN" pitchFamily="2" charset="0"/>
                <a:cs typeface="NikoshBAN" pitchFamily="2" charset="0"/>
              </a:rPr>
              <a:t>-</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xmlns="" val="2492990112"/>
      </p:ext>
    </p:extLst>
  </p:cSld>
  <p:clrMapOvr>
    <a:masterClrMapping/>
  </p:clrMapOvr>
  <p:transition>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hlinkClick r:id="rId2" action="ppaction://hlinkfile"/>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30165" y="1527934"/>
            <a:ext cx="7012441" cy="3565177"/>
          </a:xfrm>
          <a:prstGeom prst="rect">
            <a:avLst/>
          </a:prstGeom>
        </p:spPr>
      </p:pic>
      <p:sp>
        <p:nvSpPr>
          <p:cNvPr id="3" name="Rectangle 2"/>
          <p:cNvSpPr/>
          <p:nvPr/>
        </p:nvSpPr>
        <p:spPr>
          <a:xfrm>
            <a:off x="608372" y="371369"/>
            <a:ext cx="10259346" cy="923330"/>
          </a:xfrm>
          <a:prstGeom prst="rect">
            <a:avLst/>
          </a:prstGeom>
        </p:spPr>
        <p:txBody>
          <a:bodyPr wrap="square">
            <a:spAutoFit/>
          </a:bodyPr>
          <a:lstStyle/>
          <a:p>
            <a:r>
              <a:rPr lang="bn-BD" sz="5400" b="1" dirty="0" smtClean="0">
                <a:latin typeface="NikoshBAN" pitchFamily="2" charset="0"/>
                <a:cs typeface="NikoshBAN" pitchFamily="2" charset="0"/>
              </a:rPr>
              <a:t>কার্ড জালি</a:t>
            </a:r>
            <a:r>
              <a:rPr lang="en-US" sz="5400" b="1" dirty="0" err="1" smtClean="0">
                <a:latin typeface="NikoshBAN" pitchFamily="2" charset="0"/>
                <a:cs typeface="NikoshBAN" pitchFamily="2" charset="0"/>
              </a:rPr>
              <a:t>য়া</a:t>
            </a:r>
            <a:r>
              <a:rPr lang="bn-BD" sz="5400" b="1" dirty="0" smtClean="0">
                <a:latin typeface="NikoshBAN" pitchFamily="2" charset="0"/>
                <a:cs typeface="NikoshBAN" pitchFamily="2" charset="0"/>
              </a:rPr>
              <a:t>তি চক্রের মূল নেতা</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গ্রেফতার</a:t>
            </a:r>
            <a:r>
              <a:rPr lang="bn-BD" sz="5400" b="1" dirty="0" smtClean="0">
                <a:latin typeface="NikoshBAN" pitchFamily="2" charset="0"/>
                <a:cs typeface="NikoshBAN" pitchFamily="2" charset="0"/>
              </a:rPr>
              <a:t> </a:t>
            </a:r>
            <a:endParaRPr lang="en-US" sz="5400" dirty="0">
              <a:latin typeface="NikoshBAN" pitchFamily="2" charset="0"/>
              <a:cs typeface="NikoshBAN" pitchFamily="2" charset="0"/>
            </a:endParaRPr>
          </a:p>
        </p:txBody>
      </p:sp>
      <p:sp>
        <p:nvSpPr>
          <p:cNvPr id="4" name="Frame 3"/>
          <p:cNvSpPr/>
          <p:nvPr/>
        </p:nvSpPr>
        <p:spPr>
          <a:xfrm>
            <a:off x="0" y="0"/>
            <a:ext cx="11430000" cy="6400800"/>
          </a:xfrm>
          <a:prstGeom prst="frame">
            <a:avLst>
              <a:gd name="adj1" fmla="val 1653"/>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1430000" cy="6400800"/>
          </a:xfrm>
          <a:prstGeom prst="frame">
            <a:avLst>
              <a:gd name="adj1" fmla="val 1653"/>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p:cNvSpPr/>
          <p:nvPr/>
        </p:nvSpPr>
        <p:spPr>
          <a:xfrm>
            <a:off x="2182761" y="368710"/>
            <a:ext cx="5810864" cy="1371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smtClean="0">
                <a:solidFill>
                  <a:schemeClr val="tx1"/>
                </a:solidFill>
                <a:latin typeface="NikoshBAN" pitchFamily="2" charset="0"/>
                <a:cs typeface="NikoshBAN" pitchFamily="2" charset="0"/>
              </a:rPr>
              <a:t>একক</a:t>
            </a:r>
            <a:r>
              <a:rPr lang="en-US" sz="6000" b="1" dirty="0" smtClean="0">
                <a:solidFill>
                  <a:schemeClr val="tx1"/>
                </a:solidFill>
                <a:latin typeface="NikoshBAN" pitchFamily="2" charset="0"/>
                <a:cs typeface="NikoshBAN" pitchFamily="2" charset="0"/>
              </a:rPr>
              <a:t> </a:t>
            </a:r>
            <a:r>
              <a:rPr lang="en-US" sz="6000" b="1" dirty="0" err="1" smtClean="0">
                <a:solidFill>
                  <a:schemeClr val="tx1"/>
                </a:solidFill>
                <a:latin typeface="NikoshBAN" pitchFamily="2" charset="0"/>
                <a:cs typeface="NikoshBAN" pitchFamily="2" charset="0"/>
              </a:rPr>
              <a:t>কাজ</a:t>
            </a:r>
            <a:endParaRPr lang="en-US" sz="6000" b="1" dirty="0">
              <a:solidFill>
                <a:schemeClr val="tx1"/>
              </a:solidFill>
              <a:latin typeface="NikoshBAN" pitchFamily="2" charset="0"/>
              <a:cs typeface="NikoshBAN" pitchFamily="2" charset="0"/>
            </a:endParaRPr>
          </a:p>
        </p:txBody>
      </p:sp>
      <p:sp>
        <p:nvSpPr>
          <p:cNvPr id="5" name="Rectangle 4"/>
          <p:cNvSpPr/>
          <p:nvPr/>
        </p:nvSpPr>
        <p:spPr>
          <a:xfrm>
            <a:off x="324465" y="2890684"/>
            <a:ext cx="10604089" cy="10766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NikoshBAN" pitchFamily="2" charset="0"/>
                <a:cs typeface="NikoshBAN" pitchFamily="2" charset="0"/>
              </a:rPr>
              <a:t>১)</a:t>
            </a:r>
            <a:r>
              <a:rPr lang="en-US" sz="4400" b="1" dirty="0" err="1" smtClean="0">
                <a:solidFill>
                  <a:schemeClr val="tx1"/>
                </a:solidFill>
                <a:latin typeface="NikoshBAN" pitchFamily="2" charset="0"/>
                <a:cs typeface="NikoshBAN" pitchFamily="2" charset="0"/>
              </a:rPr>
              <a:t>সাইবার</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অপরাধ</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কী</a:t>
            </a:r>
            <a:r>
              <a:rPr lang="en-US" sz="4400" b="1" dirty="0" smtClean="0">
                <a:solidFill>
                  <a:schemeClr val="tx1"/>
                </a:solidFill>
                <a:latin typeface="NikoshBAN" pitchFamily="2" charset="0"/>
                <a:cs typeface="NikoshBAN" pitchFamily="2" charset="0"/>
              </a:rPr>
              <a:t>?</a:t>
            </a:r>
            <a:endParaRPr lang="en-US" sz="4400" b="1" dirty="0">
              <a:solidFill>
                <a:schemeClr val="tx1"/>
              </a:solidFill>
              <a:latin typeface="NikoshBAN" pitchFamily="2" charset="0"/>
              <a:cs typeface="NikoshBAN"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53836" y="578604"/>
            <a:ext cx="10156233" cy="51495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itchFamily="2" charset="0"/>
                <a:cs typeface="NikoshBAN" pitchFamily="2" charset="0"/>
              </a:rPr>
              <a:t>উপরের</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তিনটি</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ঘটনার</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একটির</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সাথে</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আরেকটির</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মিল</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নেই</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মনে</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হলেও</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প্রত্যেকটি</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কাজের</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পিছনে</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কাজ</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করছে</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সাইবার</a:t>
            </a:r>
            <a:r>
              <a:rPr lang="en-US" sz="3600" b="1" dirty="0" smtClean="0">
                <a:solidFill>
                  <a:schemeClr val="tx1"/>
                </a:solidFill>
                <a:latin typeface="NikoshBAN" pitchFamily="2" charset="0"/>
                <a:cs typeface="NikoshBAN" pitchFamily="2" charset="0"/>
              </a:rPr>
              <a:t> </a:t>
            </a:r>
            <a:r>
              <a:rPr lang="en-US" sz="3600" b="1" dirty="0" err="1" smtClean="0">
                <a:solidFill>
                  <a:schemeClr val="tx1"/>
                </a:solidFill>
                <a:latin typeface="NikoshBAN" pitchFamily="2" charset="0"/>
                <a:cs typeface="NikoshBAN" pitchFamily="2" charset="0"/>
              </a:rPr>
              <a:t>অপরাধ</a:t>
            </a:r>
            <a:r>
              <a:rPr lang="en-US" sz="3600" b="1" dirty="0" smtClean="0">
                <a:solidFill>
                  <a:schemeClr val="tx1"/>
                </a:solidFill>
                <a:latin typeface="NikoshBAN" pitchFamily="2" charset="0"/>
                <a:cs typeface="NikoshBAN" pitchFamily="2" charset="0"/>
              </a:rPr>
              <a:t>।</a:t>
            </a:r>
          </a:p>
          <a:p>
            <a:pPr algn="ctr"/>
            <a:endParaRPr lang="en-US" sz="3200" dirty="0" smtClean="0">
              <a:solidFill>
                <a:schemeClr val="tx1"/>
              </a:solidFill>
            </a:endParaRPr>
          </a:p>
          <a:p>
            <a:pPr>
              <a:buFont typeface="Wingdings" pitchFamily="2" charset="2"/>
              <a:buChar char="q"/>
            </a:pPr>
            <a:r>
              <a:rPr lang="bn-BD" sz="3200" b="1" dirty="0" smtClean="0">
                <a:ln w="0"/>
                <a:solidFill>
                  <a:schemeClr val="tx1"/>
                </a:solidFill>
                <a:latin typeface="NikoshBAN" panose="02000000000000000000" pitchFamily="2" charset="0"/>
                <a:cs typeface="NikoshBAN" panose="02000000000000000000" pitchFamily="2" charset="0"/>
              </a:rPr>
              <a:t>বৌদ্ধবিহার </a:t>
            </a:r>
            <a:r>
              <a:rPr lang="en-US" sz="3200" b="1" dirty="0" err="1" smtClean="0">
                <a:ln w="0"/>
                <a:solidFill>
                  <a:schemeClr val="tx1"/>
                </a:solidFill>
                <a:latin typeface="NikoshBAN" panose="02000000000000000000" pitchFamily="2" charset="0"/>
                <a:cs typeface="NikoshBAN" panose="02000000000000000000" pitchFamily="2" charset="0"/>
              </a:rPr>
              <a:t>রামুর</a:t>
            </a:r>
            <a:r>
              <a:rPr lang="en-US" sz="3200" b="1" dirty="0" smtClean="0">
                <a:ln w="0"/>
                <a:solidFill>
                  <a:schemeClr val="tx1"/>
                </a:solidFill>
                <a:latin typeface="NikoshBAN" panose="02000000000000000000" pitchFamily="2" charset="0"/>
                <a:cs typeface="NikoshBAN" panose="02000000000000000000" pitchFamily="2" charset="0"/>
              </a:rPr>
              <a:t> </a:t>
            </a:r>
            <a:r>
              <a:rPr lang="bn-BD" sz="3200" b="1" dirty="0" smtClean="0">
                <a:ln w="0"/>
                <a:solidFill>
                  <a:schemeClr val="tx1"/>
                </a:solidFill>
                <a:latin typeface="NikoshBAN" panose="02000000000000000000" pitchFamily="2" charset="0"/>
                <a:cs typeface="NikoshBAN" panose="02000000000000000000" pitchFamily="2" charset="0"/>
              </a:rPr>
              <a:t> বৌদ্ধবিহার</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ধ্বংস</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করার</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জন্য</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মানুষের</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মাঝে</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ধর্মবিদ্বেষী</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মনোভাব</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তৈরী</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করার</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উদ্দেশ্যে</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একটি</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আপওিকর</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ছবি</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ছড়িয়ে</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দেয়া</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হয়েছিল</a:t>
            </a:r>
            <a:r>
              <a:rPr lang="en-US" sz="3200" b="1" dirty="0" smtClean="0">
                <a:ln w="0"/>
                <a:solidFill>
                  <a:schemeClr val="tx1"/>
                </a:solidFill>
                <a:latin typeface="NikoshBAN" panose="02000000000000000000" pitchFamily="2" charset="0"/>
                <a:cs typeface="NikoshBAN" panose="02000000000000000000" pitchFamily="2" charset="0"/>
              </a:rPr>
              <a:t>।</a:t>
            </a:r>
          </a:p>
          <a:p>
            <a:pPr>
              <a:buFont typeface="Wingdings" pitchFamily="2" charset="2"/>
              <a:buChar char="q"/>
            </a:pPr>
            <a:r>
              <a:rPr lang="en-US" sz="3200" b="1" dirty="0" err="1" smtClean="0">
                <a:ln w="0"/>
                <a:solidFill>
                  <a:schemeClr val="tx1"/>
                </a:solidFill>
                <a:latin typeface="NikoshBAN" panose="02000000000000000000" pitchFamily="2" charset="0"/>
                <a:cs typeface="NikoshBAN" panose="02000000000000000000" pitchFamily="2" charset="0"/>
              </a:rPr>
              <a:t>বস্টনের</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বোমা</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হামলা</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জন্য</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ঘরে</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বসে</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হামলাকারীরা</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বোমা</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তৈরী</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ইন্টারনেট</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থেকে</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শিখে</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নেয়</a:t>
            </a:r>
            <a:r>
              <a:rPr lang="en-US" sz="3200" b="1" dirty="0" smtClean="0">
                <a:ln w="0"/>
                <a:solidFill>
                  <a:schemeClr val="tx1"/>
                </a:solidFill>
                <a:latin typeface="NikoshBAN" panose="02000000000000000000" pitchFamily="2" charset="0"/>
                <a:cs typeface="NikoshBAN" panose="02000000000000000000" pitchFamily="2" charset="0"/>
              </a:rPr>
              <a:t>।</a:t>
            </a:r>
          </a:p>
          <a:p>
            <a:pPr>
              <a:buFont typeface="Wingdings" pitchFamily="2" charset="2"/>
              <a:buChar char="q"/>
            </a:pPr>
            <a:r>
              <a:rPr lang="en-US" sz="3200" b="1" dirty="0" err="1" smtClean="0">
                <a:ln w="0"/>
                <a:solidFill>
                  <a:schemeClr val="tx1"/>
                </a:solidFill>
                <a:latin typeface="NikoshBAN" panose="02000000000000000000" pitchFamily="2" charset="0"/>
                <a:cs typeface="NikoshBAN" panose="02000000000000000000" pitchFamily="2" charset="0"/>
              </a:rPr>
              <a:t>ক্রেডিট</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কার্ড</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নন্মর</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বের</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করার</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জন্য</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দুর্বৃওরা</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একটি</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ব্যাংকের</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তথ্য</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ভান্ডারকে</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হ্যাক</a:t>
            </a:r>
            <a:r>
              <a:rPr lang="en-US" sz="3200" b="1" dirty="0" smtClean="0">
                <a:ln w="0"/>
                <a:solidFill>
                  <a:schemeClr val="tx1"/>
                </a:solidFill>
                <a:latin typeface="NikoshBAN" panose="02000000000000000000" pitchFamily="2" charset="0"/>
                <a:cs typeface="NikoshBAN" panose="02000000000000000000" pitchFamily="2" charset="0"/>
              </a:rPr>
              <a:t> </a:t>
            </a:r>
            <a:r>
              <a:rPr lang="en-US" sz="3200" b="1" dirty="0" err="1" smtClean="0">
                <a:ln w="0"/>
                <a:solidFill>
                  <a:schemeClr val="tx1"/>
                </a:solidFill>
                <a:latin typeface="NikoshBAN" panose="02000000000000000000" pitchFamily="2" charset="0"/>
                <a:cs typeface="NikoshBAN" panose="02000000000000000000" pitchFamily="2" charset="0"/>
              </a:rPr>
              <a:t>করেছে</a:t>
            </a:r>
            <a:r>
              <a:rPr lang="en-US" sz="3200" b="1" dirty="0" smtClean="0">
                <a:ln w="0"/>
                <a:solidFill>
                  <a:schemeClr val="tx1"/>
                </a:solidFill>
                <a:latin typeface="NikoshBAN" panose="02000000000000000000" pitchFamily="2" charset="0"/>
                <a:cs typeface="NikoshBAN" panose="02000000000000000000" pitchFamily="2" charset="0"/>
              </a:rPr>
              <a:t>।</a:t>
            </a:r>
            <a:endParaRPr lang="en-US" sz="3200" b="1" dirty="0">
              <a:solidFill>
                <a:schemeClr val="tx1"/>
              </a:solidFill>
            </a:endParaRPr>
          </a:p>
        </p:txBody>
      </p:sp>
      <p:sp>
        <p:nvSpPr>
          <p:cNvPr id="3" name="Frame 2"/>
          <p:cNvSpPr/>
          <p:nvPr/>
        </p:nvSpPr>
        <p:spPr>
          <a:xfrm>
            <a:off x="0" y="0"/>
            <a:ext cx="11430000" cy="6400800"/>
          </a:xfrm>
          <a:prstGeom prst="frame">
            <a:avLst>
              <a:gd name="adj1" fmla="val 1653"/>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1430000" cy="6400800"/>
          </a:xfrm>
          <a:prstGeom prst="frame">
            <a:avLst>
              <a:gd name="adj1" fmla="val 1653"/>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p:cNvSpPr/>
          <p:nvPr/>
        </p:nvSpPr>
        <p:spPr>
          <a:xfrm>
            <a:off x="206477" y="1345253"/>
            <a:ext cx="11017045" cy="3283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pPr>
            <a:r>
              <a:rPr lang="en-US" sz="4400" b="1" dirty="0" err="1" smtClean="0">
                <a:solidFill>
                  <a:schemeClr val="tx1"/>
                </a:solidFill>
                <a:latin typeface="NikoshBAN" pitchFamily="2" charset="0"/>
                <a:cs typeface="NikoshBAN" pitchFamily="2" charset="0"/>
              </a:rPr>
              <a:t>তথ্য</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প্রযুক্তি</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এবং</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ইন্টারনেট</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এর</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কারনে</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আমাদের</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জীবনে</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অসংখ্য</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নতুন</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নতুন</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সুযোগ</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সুবিধার</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সৃস্টি</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হয়েছে</a:t>
            </a:r>
            <a:r>
              <a:rPr lang="en-US" sz="4400" b="1" dirty="0" smtClean="0">
                <a:solidFill>
                  <a:schemeClr val="tx1"/>
                </a:solidFill>
                <a:latin typeface="NikoshBAN" pitchFamily="2" charset="0"/>
                <a:cs typeface="NikoshBAN" pitchFamily="2" charset="0"/>
              </a:rPr>
              <a:t>। </a:t>
            </a:r>
          </a:p>
          <a:p>
            <a:pPr>
              <a:buFont typeface="Wingdings" pitchFamily="2" charset="2"/>
              <a:buChar char="v"/>
            </a:pPr>
            <a:r>
              <a:rPr lang="en-US" sz="4400" b="1" dirty="0" err="1" smtClean="0">
                <a:solidFill>
                  <a:schemeClr val="tx1"/>
                </a:solidFill>
                <a:latin typeface="NikoshBAN" pitchFamily="2" charset="0"/>
                <a:cs typeface="NikoshBAN" pitchFamily="2" charset="0"/>
              </a:rPr>
              <a:t>তেমনি</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সাইবার</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অপরাধ</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নামে</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সম্পূর্ন</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নতুন</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এক</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ধরনের</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অপরাধের</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জন্ম</a:t>
            </a:r>
            <a:r>
              <a:rPr lang="en-US" sz="4400" b="1" dirty="0" smtClean="0">
                <a:solidFill>
                  <a:schemeClr val="tx1"/>
                </a:solidFill>
                <a:latin typeface="NikoshBAN" pitchFamily="2" charset="0"/>
                <a:cs typeface="NikoshBAN" pitchFamily="2" charset="0"/>
              </a:rPr>
              <a:t> </a:t>
            </a:r>
            <a:r>
              <a:rPr lang="en-US" sz="4400" b="1" dirty="0" err="1" smtClean="0">
                <a:solidFill>
                  <a:schemeClr val="tx1"/>
                </a:solidFill>
                <a:latin typeface="NikoshBAN" pitchFamily="2" charset="0"/>
                <a:cs typeface="NikoshBAN" pitchFamily="2" charset="0"/>
              </a:rPr>
              <a:t>হয়েছে</a:t>
            </a:r>
            <a:r>
              <a:rPr lang="en-US" sz="4400" b="1" dirty="0" smtClean="0">
                <a:solidFill>
                  <a:schemeClr val="tx1"/>
                </a:solidFill>
                <a:latin typeface="NikoshBAN" pitchFamily="2" charset="0"/>
                <a:cs typeface="NikoshBAN" pitchFamily="2" charset="0"/>
              </a:rPr>
              <a:t>।</a:t>
            </a:r>
            <a:endParaRPr lang="en-US" sz="4400" b="1" dirty="0">
              <a:solidFill>
                <a:schemeClr val="tx1"/>
              </a:solidFill>
              <a:latin typeface="NikoshBAN" pitchFamily="2" charset="0"/>
              <a:cs typeface="NikoshBAN" pitchFamily="2" charset="0"/>
            </a:endParaRPr>
          </a:p>
        </p:txBody>
      </p:sp>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882" y="270501"/>
            <a:ext cx="5926917" cy="1200329"/>
          </a:xfrm>
          <a:prstGeom prst="rect">
            <a:avLst/>
          </a:prstGeom>
          <a:noFill/>
          <a:scene3d>
            <a:camera prst="orthographicFront"/>
            <a:lightRig rig="threePt" dir="t"/>
          </a:scene3d>
          <a:sp3d>
            <a:bevelT prst="relaxedInset"/>
          </a:sp3d>
        </p:spPr>
        <p:txBody>
          <a:bodyPr wrap="square">
            <a:spAutoFit/>
          </a:bodyPr>
          <a:lstStyle/>
          <a:p>
            <a:pPr algn="just" fontAlgn="base">
              <a:spcBef>
                <a:spcPct val="0"/>
              </a:spcBef>
              <a:spcAft>
                <a:spcPct val="0"/>
              </a:spcAft>
            </a:pPr>
            <a:r>
              <a:rPr lang="en-US" sz="7200" b="1" dirty="0" smtClean="0">
                <a:latin typeface="NikoshBAN" pitchFamily="2" charset="0"/>
                <a:cs typeface="NikoshBAN" pitchFamily="2" charset="0"/>
              </a:rPr>
              <a:t> </a:t>
            </a:r>
            <a:r>
              <a:rPr lang="en-US" sz="7200" b="1" dirty="0" err="1" smtClean="0">
                <a:latin typeface="NikoshBAN" pitchFamily="2" charset="0"/>
                <a:cs typeface="NikoshBAN" pitchFamily="2" charset="0"/>
              </a:rPr>
              <a:t>দলীয়</a:t>
            </a:r>
            <a:r>
              <a:rPr lang="en-US" sz="7200" b="1" dirty="0" smtClean="0">
                <a:latin typeface="NikoshBAN" pitchFamily="2" charset="0"/>
                <a:cs typeface="NikoshBAN" pitchFamily="2" charset="0"/>
              </a:rPr>
              <a:t> </a:t>
            </a:r>
            <a:r>
              <a:rPr lang="en-US" sz="7200" b="1" dirty="0" err="1" smtClean="0">
                <a:latin typeface="NikoshBAN" pitchFamily="2" charset="0"/>
                <a:cs typeface="NikoshBAN" pitchFamily="2" charset="0"/>
              </a:rPr>
              <a:t>কাজঃ</a:t>
            </a:r>
            <a:r>
              <a:rPr lang="en-US" sz="7200" b="1" dirty="0" smtClean="0">
                <a:latin typeface="NikoshBAN" pitchFamily="2" charset="0"/>
                <a:cs typeface="NikoshBAN" pitchFamily="2" charset="0"/>
              </a:rPr>
              <a:t>-</a:t>
            </a:r>
            <a:endParaRPr lang="en-US" sz="7200" b="1" dirty="0">
              <a:latin typeface="Arial" pitchFamily="34" charset="0"/>
              <a:cs typeface="Arial" pitchFamily="34" charset="0"/>
            </a:endParaRPr>
          </a:p>
        </p:txBody>
      </p:sp>
      <p:sp>
        <p:nvSpPr>
          <p:cNvPr id="4" name="TextBox 3"/>
          <p:cNvSpPr txBox="1"/>
          <p:nvPr/>
        </p:nvSpPr>
        <p:spPr>
          <a:xfrm>
            <a:off x="247004" y="2523007"/>
            <a:ext cx="10998953" cy="1938992"/>
          </a:xfrm>
          <a:prstGeom prst="rect">
            <a:avLst/>
          </a:prstGeom>
          <a:noFill/>
          <a:scene3d>
            <a:camera prst="perspectiveAbove"/>
            <a:lightRig rig="threePt" dir="t"/>
          </a:scene3d>
          <a:sp3d>
            <a:bevelT prst="relaxedInset"/>
          </a:sp3d>
        </p:spPr>
        <p:txBody>
          <a:bodyPr wrap="square" rtlCol="0">
            <a:spAutoFit/>
          </a:bodyPr>
          <a:lstStyle/>
          <a:p>
            <a:r>
              <a:rPr lang="bn-IN" sz="4000" b="1" dirty="0" smtClean="0">
                <a:ln w="0"/>
                <a:latin typeface="NikoshBAN" panose="02000000000000000000" pitchFamily="2" charset="0"/>
                <a:cs typeface="NikoshBAN" panose="02000000000000000000" pitchFamily="2" charset="0"/>
              </a:rPr>
              <a:t>১) তথ্য প্রযুক্তি ও ইন্টারনেটে সম্পাদিত অপরাধকে কী বলে? </a:t>
            </a:r>
            <a:r>
              <a:rPr lang="bn-BD" sz="4000" b="1" dirty="0" smtClean="0">
                <a:latin typeface="NikoshBAN" pitchFamily="2" charset="0"/>
                <a:cs typeface="NikoshBAN" pitchFamily="2" charset="0"/>
              </a:rPr>
              <a:t>সাইবার </a:t>
            </a:r>
            <a:r>
              <a:rPr lang="bn-BD" sz="4000" b="1" dirty="0" smtClean="0">
                <a:latin typeface="NikoshBAN" pitchFamily="2" charset="0"/>
                <a:cs typeface="NikoshBAN" pitchFamily="2" charset="0"/>
              </a:rPr>
              <a:t>অপরাধের কুফল</a:t>
            </a:r>
            <a:r>
              <a:rPr lang="en-US" sz="4000" b="1" dirty="0" smtClean="0">
                <a:latin typeface="NikoshBAN" pitchFamily="2" charset="0"/>
                <a:cs typeface="NikoshBAN" pitchFamily="2" charset="0"/>
              </a:rPr>
              <a:t> </a:t>
            </a:r>
            <a:r>
              <a:rPr lang="bn-BD" sz="4000" b="1" dirty="0" smtClean="0">
                <a:latin typeface="NikoshBAN" pitchFamily="2" charset="0"/>
                <a:cs typeface="NikoshBAN" pitchFamily="2" charset="0"/>
              </a:rPr>
              <a:t>গুলি লিখ।</a:t>
            </a:r>
          </a:p>
          <a:p>
            <a:endParaRPr lang="en-US" sz="4000" b="1" dirty="0">
              <a:ln w="0"/>
              <a:latin typeface="NikoshBAN" panose="02000000000000000000" pitchFamily="2" charset="0"/>
              <a:cs typeface="NikoshBAN" panose="02000000000000000000" pitchFamily="2" charset="0"/>
            </a:endParaRPr>
          </a:p>
        </p:txBody>
      </p:sp>
      <p:sp>
        <p:nvSpPr>
          <p:cNvPr id="5" name="Frame 4"/>
          <p:cNvSpPr/>
          <p:nvPr/>
        </p:nvSpPr>
        <p:spPr>
          <a:xfrm>
            <a:off x="0" y="0"/>
            <a:ext cx="11430000" cy="6400800"/>
          </a:xfrm>
          <a:prstGeom prst="frame">
            <a:avLst>
              <a:gd name="adj1" fmla="val 2331"/>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802797329"/>
      </p:ext>
    </p:extLst>
  </p:cSld>
  <p:clrMapOvr>
    <a:masterClrMapping/>
  </p:clrMapOvr>
  <p:transition>
    <p:wipe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707" y="4079673"/>
            <a:ext cx="10936851" cy="1938992"/>
          </a:xfrm>
          <a:prstGeom prst="rect">
            <a:avLst/>
          </a:prstGeom>
          <a:noFill/>
        </p:spPr>
        <p:txBody>
          <a:bodyPr wrap="square">
            <a:spAutoFit/>
          </a:bodyPr>
          <a:lstStyle/>
          <a:p>
            <a:r>
              <a:rPr lang="en-US" sz="4000" b="1" spc="-150" dirty="0" smtClean="0">
                <a:latin typeface="NikoshBAN" panose="02000000000000000000" pitchFamily="2" charset="0"/>
                <a:cs typeface="NikoshBAN" panose="02000000000000000000" pitchFamily="2" charset="0"/>
              </a:rPr>
              <a:t>যন্ত্র দিয়ে তৈরি করা অপ্রয়োজনীয়</a:t>
            </a:r>
            <a:r>
              <a:rPr lang="en-US" sz="4000" b="1" spc="-150" dirty="0">
                <a:latin typeface="NikoshBAN" panose="02000000000000000000" pitchFamily="2" charset="0"/>
                <a:cs typeface="NikoshBAN" panose="02000000000000000000" pitchFamily="2" charset="0"/>
              </a:rPr>
              <a:t>, </a:t>
            </a:r>
            <a:r>
              <a:rPr lang="en-US" sz="4000" b="1" spc="-150" dirty="0" smtClean="0">
                <a:latin typeface="NikoshBAN" panose="02000000000000000000" pitchFamily="2" charset="0"/>
                <a:cs typeface="NikoshBAN" panose="02000000000000000000" pitchFamily="2" charset="0"/>
              </a:rPr>
              <a:t>উদ্দেশ্যমূলক </a:t>
            </a:r>
            <a:r>
              <a:rPr lang="bn-IN" sz="4000" b="1" spc="-150" dirty="0" smtClean="0">
                <a:latin typeface="NikoshBAN" panose="02000000000000000000" pitchFamily="2" charset="0"/>
                <a:cs typeface="NikoshBAN" panose="02000000000000000000" pitchFamily="2" charset="0"/>
              </a:rPr>
              <a:t>কিংবা</a:t>
            </a:r>
            <a:r>
              <a:rPr lang="en-US" sz="4000" b="1" spc="-150" dirty="0" smtClean="0">
                <a:latin typeface="NikoshBAN" panose="02000000000000000000" pitchFamily="2" charset="0"/>
                <a:cs typeface="NikoshBAN" panose="02000000000000000000" pitchFamily="2" charset="0"/>
              </a:rPr>
              <a:t> </a:t>
            </a:r>
            <a:r>
              <a:rPr lang="en-US" sz="4000" b="1" spc="-150" dirty="0" err="1" smtClean="0">
                <a:latin typeface="NikoshBAN" panose="02000000000000000000" pitchFamily="2" charset="0"/>
                <a:cs typeface="NikoshBAN" panose="02000000000000000000" pitchFamily="2" charset="0"/>
              </a:rPr>
              <a:t>আপত্তিকর</a:t>
            </a:r>
            <a:r>
              <a:rPr lang="en-US" sz="4000" b="1" spc="-150" dirty="0" smtClean="0">
                <a:latin typeface="NikoshBAN" panose="02000000000000000000" pitchFamily="2" charset="0"/>
                <a:cs typeface="NikoshBAN" panose="02000000000000000000" pitchFamily="2" charset="0"/>
              </a:rPr>
              <a:t>  ই-</a:t>
            </a:r>
            <a:r>
              <a:rPr lang="en-US" sz="4000" b="1" spc="-150" dirty="0" err="1" smtClean="0">
                <a:latin typeface="NikoshBAN" panose="02000000000000000000" pitchFamily="2" charset="0"/>
                <a:cs typeface="NikoshBAN" panose="02000000000000000000" pitchFamily="2" charset="0"/>
              </a:rPr>
              <a:t>মেইল</a:t>
            </a:r>
            <a:r>
              <a:rPr lang="en-US" sz="4000" b="1" spc="-150" dirty="0" smtClean="0">
                <a:latin typeface="NikoshBAN" panose="02000000000000000000" pitchFamily="2" charset="0"/>
                <a:cs typeface="NikoshBAN" panose="02000000000000000000" pitchFamily="2" charset="0"/>
              </a:rPr>
              <a:t> </a:t>
            </a:r>
            <a:r>
              <a:rPr lang="en-US" sz="4000" b="1" spc="-150" dirty="0" err="1" smtClean="0">
                <a:latin typeface="NikoshBAN" panose="02000000000000000000" pitchFamily="2" charset="0"/>
                <a:cs typeface="NikoshBAN" panose="02000000000000000000" pitchFamily="2" charset="0"/>
              </a:rPr>
              <a:t>যা</a:t>
            </a:r>
            <a:r>
              <a:rPr lang="bn-IN" sz="4000" b="1" spc="-150" dirty="0" smtClean="0">
                <a:latin typeface="NikoshBAN" panose="02000000000000000000" pitchFamily="2" charset="0"/>
                <a:cs typeface="NikoshBAN" panose="02000000000000000000" pitchFamily="2" charset="0"/>
              </a:rPr>
              <a:t> </a:t>
            </a:r>
            <a:r>
              <a:rPr lang="en-US" sz="4000" b="1" spc="-150" dirty="0" err="1" smtClean="0">
                <a:latin typeface="NikoshBAN" panose="02000000000000000000" pitchFamily="2" charset="0"/>
                <a:cs typeface="NikoshBAN" panose="02000000000000000000" pitchFamily="2" charset="0"/>
              </a:rPr>
              <a:t>থেকে</a:t>
            </a:r>
            <a:r>
              <a:rPr lang="en-US" sz="4000" b="1" spc="-150" dirty="0" smtClean="0">
                <a:latin typeface="NikoshBAN" panose="02000000000000000000" pitchFamily="2" charset="0"/>
                <a:cs typeface="NikoshBAN" panose="02000000000000000000" pitchFamily="2" charset="0"/>
              </a:rPr>
              <a:t> </a:t>
            </a:r>
            <a:r>
              <a:rPr lang="en-US" sz="4000" b="1" spc="-150" dirty="0" err="1" smtClean="0">
                <a:latin typeface="NikoshBAN" panose="02000000000000000000" pitchFamily="2" charset="0"/>
                <a:cs typeface="NikoshBAN" panose="02000000000000000000" pitchFamily="2" charset="0"/>
              </a:rPr>
              <a:t>রক্ষা</a:t>
            </a:r>
            <a:r>
              <a:rPr lang="en-US" sz="4000" b="1" spc="-150" dirty="0" smtClean="0">
                <a:latin typeface="NikoshBAN" panose="02000000000000000000" pitchFamily="2" charset="0"/>
                <a:cs typeface="NikoshBAN" panose="02000000000000000000" pitchFamily="2" charset="0"/>
              </a:rPr>
              <a:t> </a:t>
            </a:r>
            <a:r>
              <a:rPr lang="en-US" sz="4000" b="1" spc="-150" dirty="0" err="1" smtClean="0">
                <a:latin typeface="NikoshBAN" panose="02000000000000000000" pitchFamily="2" charset="0"/>
                <a:cs typeface="NikoshBAN" panose="02000000000000000000" pitchFamily="2" charset="0"/>
              </a:rPr>
              <a:t>করার</a:t>
            </a:r>
            <a:r>
              <a:rPr lang="en-US" sz="4000" b="1" spc="-150" dirty="0" smtClean="0">
                <a:latin typeface="NikoshBAN" panose="02000000000000000000" pitchFamily="2" charset="0"/>
                <a:cs typeface="NikoshBAN" panose="02000000000000000000" pitchFamily="2" charset="0"/>
              </a:rPr>
              <a:t> </a:t>
            </a:r>
            <a:r>
              <a:rPr lang="en-US" sz="4000" b="1" spc="-150" dirty="0" err="1" smtClean="0">
                <a:latin typeface="NikoshBAN" panose="02000000000000000000" pitchFamily="2" charset="0"/>
                <a:cs typeface="NikoshBAN" panose="02000000000000000000" pitchFamily="2" charset="0"/>
              </a:rPr>
              <a:t>জন্য</a:t>
            </a:r>
            <a:r>
              <a:rPr lang="en-US" sz="4000" b="1" spc="-150" dirty="0" smtClean="0">
                <a:latin typeface="NikoshBAN" panose="02000000000000000000" pitchFamily="2" charset="0"/>
                <a:cs typeface="NikoshBAN" panose="02000000000000000000" pitchFamily="2" charset="0"/>
              </a:rPr>
              <a:t> </a:t>
            </a:r>
            <a:r>
              <a:rPr lang="en-US" sz="4000" b="1" spc="-150" dirty="0" err="1" smtClean="0">
                <a:latin typeface="NikoshBAN" panose="02000000000000000000" pitchFamily="2" charset="0"/>
                <a:cs typeface="NikoshBAN" panose="02000000000000000000" pitchFamily="2" charset="0"/>
              </a:rPr>
              <a:t>নানা</a:t>
            </a:r>
            <a:r>
              <a:rPr lang="en-US" sz="4000" b="1" spc="-150" dirty="0" smtClean="0">
                <a:latin typeface="NikoshBAN" panose="02000000000000000000" pitchFamily="2" charset="0"/>
                <a:cs typeface="NikoshBAN" panose="02000000000000000000" pitchFamily="2" charset="0"/>
              </a:rPr>
              <a:t> </a:t>
            </a:r>
            <a:r>
              <a:rPr lang="en-US" sz="4000" b="1" spc="-150" dirty="0" err="1" smtClean="0">
                <a:latin typeface="NikoshBAN" panose="02000000000000000000" pitchFamily="2" charset="0"/>
                <a:cs typeface="NikoshBAN" panose="02000000000000000000" pitchFamily="2" charset="0"/>
              </a:rPr>
              <a:t>ধরনের</a:t>
            </a:r>
            <a:r>
              <a:rPr lang="en-US" sz="4000" b="1" spc="-150" dirty="0" smtClean="0">
                <a:latin typeface="NikoshBAN" panose="02000000000000000000" pitchFamily="2" charset="0"/>
                <a:cs typeface="NikoshBAN" panose="02000000000000000000" pitchFamily="2" charset="0"/>
              </a:rPr>
              <a:t> </a:t>
            </a:r>
            <a:r>
              <a:rPr lang="en-US" sz="4000" b="1" spc="-150" dirty="0" err="1" smtClean="0">
                <a:latin typeface="NikoshBAN" panose="02000000000000000000" pitchFamily="2" charset="0"/>
                <a:cs typeface="NikoshBAN" panose="02000000000000000000" pitchFamily="2" charset="0"/>
              </a:rPr>
              <a:t>ব্যবস্থা</a:t>
            </a:r>
            <a:r>
              <a:rPr lang="en-US" sz="4000" b="1" spc="-150" dirty="0" smtClean="0">
                <a:latin typeface="NikoshBAN" panose="02000000000000000000" pitchFamily="2" charset="0"/>
                <a:cs typeface="NikoshBAN" panose="02000000000000000000" pitchFamily="2" charset="0"/>
              </a:rPr>
              <a:t> </a:t>
            </a:r>
            <a:r>
              <a:rPr lang="en-US" sz="4000" b="1" spc="-150" dirty="0" err="1" smtClean="0">
                <a:latin typeface="NikoshBAN" panose="02000000000000000000" pitchFamily="2" charset="0"/>
                <a:cs typeface="NikoshBAN" panose="02000000000000000000" pitchFamily="2" charset="0"/>
              </a:rPr>
              <a:t>নিতে</a:t>
            </a:r>
            <a:r>
              <a:rPr lang="en-US" sz="4000" b="1" spc="-150" dirty="0" smtClean="0">
                <a:latin typeface="NikoshBAN" panose="02000000000000000000" pitchFamily="2" charset="0"/>
                <a:cs typeface="NikoshBAN" panose="02000000000000000000" pitchFamily="2" charset="0"/>
              </a:rPr>
              <a:t> </a:t>
            </a:r>
            <a:r>
              <a:rPr lang="en-US" sz="4000" b="1" spc="-150" dirty="0" err="1" smtClean="0">
                <a:latin typeface="NikoshBAN" panose="02000000000000000000" pitchFamily="2" charset="0"/>
                <a:cs typeface="NikoshBAN" panose="02000000000000000000" pitchFamily="2" charset="0"/>
              </a:rPr>
              <a:t>গিয়ে</a:t>
            </a:r>
            <a:r>
              <a:rPr lang="en-US" sz="4000" b="1" spc="-150" dirty="0" smtClean="0">
                <a:latin typeface="NikoshBAN" panose="02000000000000000000" pitchFamily="2" charset="0"/>
                <a:cs typeface="NikoshBAN" panose="02000000000000000000" pitchFamily="2" charset="0"/>
              </a:rPr>
              <a:t> </a:t>
            </a:r>
            <a:r>
              <a:rPr lang="bn-IN" sz="4000" b="1" spc="-150" dirty="0" smtClean="0">
                <a:latin typeface="NikoshBAN" panose="02000000000000000000" pitchFamily="2" charset="0"/>
                <a:cs typeface="NikoshBAN" panose="02000000000000000000" pitchFamily="2" charset="0"/>
              </a:rPr>
              <a:t> </a:t>
            </a:r>
            <a:r>
              <a:rPr lang="en-US" sz="4000" b="1" spc="-150" dirty="0" smtClean="0">
                <a:latin typeface="NikoshBAN" panose="02000000000000000000" pitchFamily="2" charset="0"/>
                <a:cs typeface="NikoshBAN" panose="02000000000000000000" pitchFamily="2" charset="0"/>
              </a:rPr>
              <a:t>সময় </a:t>
            </a:r>
            <a:r>
              <a:rPr lang="en-US" sz="4000" b="1" spc="-150" dirty="0">
                <a:latin typeface="NikoshBAN" panose="02000000000000000000" pitchFamily="2" charset="0"/>
                <a:cs typeface="NikoshBAN" panose="02000000000000000000" pitchFamily="2" charset="0"/>
              </a:rPr>
              <a:t>ও </a:t>
            </a:r>
            <a:r>
              <a:rPr lang="en-US" sz="4000" b="1" spc="-150" dirty="0" err="1" smtClean="0">
                <a:latin typeface="NikoshBAN" panose="02000000000000000000" pitchFamily="2" charset="0"/>
                <a:cs typeface="NikoshBAN" panose="02000000000000000000" pitchFamily="2" charset="0"/>
              </a:rPr>
              <a:t>সম্পদের</a:t>
            </a:r>
            <a:r>
              <a:rPr lang="en-US" sz="4000" b="1" spc="-150" dirty="0" smtClean="0">
                <a:latin typeface="NikoshBAN" panose="02000000000000000000" pitchFamily="2" charset="0"/>
                <a:cs typeface="NikoshBAN" panose="02000000000000000000" pitchFamily="2" charset="0"/>
              </a:rPr>
              <a:t> </a:t>
            </a:r>
            <a:r>
              <a:rPr lang="en-US" sz="4000" b="1" spc="-150" dirty="0">
                <a:latin typeface="NikoshBAN" panose="02000000000000000000" pitchFamily="2" charset="0"/>
                <a:cs typeface="NikoshBAN" panose="02000000000000000000" pitchFamily="2" charset="0"/>
              </a:rPr>
              <a:t>অপচয় করে।</a:t>
            </a:r>
          </a:p>
        </p:txBody>
      </p:sp>
      <p:sp>
        <p:nvSpPr>
          <p:cNvPr id="5" name="Rectangle 4"/>
          <p:cNvSpPr/>
          <p:nvPr/>
        </p:nvSpPr>
        <p:spPr>
          <a:xfrm>
            <a:off x="292664" y="254344"/>
            <a:ext cx="2092534" cy="923330"/>
          </a:xfrm>
          <a:prstGeom prst="rect">
            <a:avLst/>
          </a:prstGeom>
          <a:noFill/>
          <a:effectLst>
            <a:glow rad="228600">
              <a:schemeClr val="accent2">
                <a:satMod val="175000"/>
                <a:alpha val="40000"/>
              </a:schemeClr>
            </a:glow>
          </a:effectLst>
          <a:scene3d>
            <a:camera prst="orthographicFront"/>
            <a:lightRig rig="threePt" dir="t"/>
          </a:scene3d>
          <a:sp3d>
            <a:bevelT w="165100" prst="coolSlant"/>
          </a:sp3d>
        </p:spPr>
        <p:txBody>
          <a:bodyPr wrap="square">
            <a:spAutoFit/>
          </a:bodyPr>
          <a:lstStyle/>
          <a:p>
            <a:pPr algn="ctr"/>
            <a:r>
              <a:rPr lang="bn-IN" sz="5400" dirty="0" smtClean="0">
                <a:latin typeface="NikoshBAN" pitchFamily="2" charset="0"/>
                <a:cs typeface="NikoshBAN" pitchFamily="2" charset="0"/>
              </a:rPr>
              <a:t>স্প্যাম</a:t>
            </a:r>
            <a:r>
              <a:rPr lang="en-US" sz="5400" dirty="0" smtClean="0">
                <a:latin typeface="NikoshBAN" pitchFamily="2" charset="0"/>
                <a:cs typeface="NikoshBAN" pitchFamily="2" charset="0"/>
              </a:rPr>
              <a:t>:-</a:t>
            </a:r>
            <a:endParaRPr lang="en-US" sz="5400" dirty="0"/>
          </a:p>
        </p:txBody>
      </p:sp>
      <p:sp>
        <p:nvSpPr>
          <p:cNvPr id="6" name="Frame 5"/>
          <p:cNvSpPr/>
          <p:nvPr/>
        </p:nvSpPr>
        <p:spPr>
          <a:xfrm>
            <a:off x="0" y="0"/>
            <a:ext cx="11430000" cy="6400800"/>
          </a:xfrm>
          <a:prstGeom prst="frame">
            <a:avLst>
              <a:gd name="adj1" fmla="val 2331"/>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266" name="Picture 2" descr="How to Unsubscribe from Spam Emails - PEAK Blog"/>
          <p:cNvPicPr>
            <a:picLocks noChangeAspect="1" noChangeArrowheads="1"/>
          </p:cNvPicPr>
          <p:nvPr/>
        </p:nvPicPr>
        <p:blipFill>
          <a:blip r:embed="rId3"/>
          <a:srcRect/>
          <a:stretch>
            <a:fillRect/>
          </a:stretch>
        </p:blipFill>
        <p:spPr bwMode="auto">
          <a:xfrm>
            <a:off x="2875937" y="715790"/>
            <a:ext cx="6188565" cy="323696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xmlns="" val="541210885"/>
      </p:ext>
    </p:extLst>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3351" y="4530070"/>
            <a:ext cx="11023859" cy="1569660"/>
          </a:xfrm>
          <a:prstGeom prst="rect">
            <a:avLst/>
          </a:prstGeom>
          <a:noFill/>
        </p:spPr>
        <p:txBody>
          <a:bodyPr wrap="square">
            <a:spAutoFit/>
          </a:bodyPr>
          <a:lstStyle/>
          <a:p>
            <a:r>
              <a:rPr lang="en-US" sz="3200" b="1" dirty="0" err="1" smtClean="0">
                <a:latin typeface="NikoshBAN" panose="02000000000000000000" pitchFamily="2" charset="0"/>
                <a:cs typeface="NikoshBAN" panose="02000000000000000000" pitchFamily="2" charset="0"/>
              </a:rPr>
              <a:t>সাইবার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অপরাধের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একটি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অংশ</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প্রতারনা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ভুল</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পরিচয়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ভুল</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তথ্য</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দিয়ে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সাধারন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মানুষের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কাছে</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নানা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ভাবে</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প্রতরণা</a:t>
            </a:r>
            <a:r>
              <a:rPr lang="en-US" sz="3200" b="1" dirty="0" smtClean="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যেমন</a:t>
            </a:r>
            <a:r>
              <a:rPr lang="en-US" sz="3200" b="1" dirty="0" smtClean="0">
                <a:latin typeface="NikoshBAN" panose="02000000000000000000" pitchFamily="2" charset="0"/>
                <a:cs typeface="NikoshBAN" panose="02000000000000000000" pitchFamily="2" charset="0"/>
              </a:rPr>
              <a:t> –ই-</a:t>
            </a:r>
            <a:r>
              <a:rPr lang="en-US" sz="3200" b="1" dirty="0" err="1" smtClean="0">
                <a:latin typeface="NikoshBAN" panose="02000000000000000000" pitchFamily="2" charset="0"/>
                <a:cs typeface="NikoshBAN" panose="02000000000000000000" pitchFamily="2" charset="0"/>
              </a:rPr>
              <a:t>মেইল</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এস</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এম</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এস</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এর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মাধ্যমে</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অর্থ</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প্রাপ্তির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ঘোষনা</a:t>
            </a:r>
            <a:endParaRPr lang="en-US" sz="3200" b="1" dirty="0">
              <a:latin typeface="NikoshBAN" panose="02000000000000000000" pitchFamily="2" charset="0"/>
              <a:cs typeface="NikoshBAN" panose="02000000000000000000" pitchFamily="2" charset="0"/>
            </a:endParaRPr>
          </a:p>
        </p:txBody>
      </p:sp>
      <p:sp>
        <p:nvSpPr>
          <p:cNvPr id="4" name="Rectangle 3"/>
          <p:cNvSpPr/>
          <p:nvPr/>
        </p:nvSpPr>
        <p:spPr>
          <a:xfrm>
            <a:off x="345669" y="352951"/>
            <a:ext cx="2751495" cy="923330"/>
          </a:xfrm>
          <a:prstGeom prst="rect">
            <a:avLst/>
          </a:prstGeom>
          <a:noFill/>
          <a:effectLst>
            <a:glow rad="228600">
              <a:schemeClr val="accent5">
                <a:satMod val="175000"/>
                <a:alpha val="40000"/>
              </a:schemeClr>
            </a:glow>
          </a:effectLst>
          <a:scene3d>
            <a:camera prst="orthographicFront"/>
            <a:lightRig rig="threePt" dir="t"/>
          </a:scene3d>
          <a:sp3d>
            <a:bevelT w="114300" prst="hardEdge"/>
          </a:sp3d>
        </p:spPr>
        <p:txBody>
          <a:bodyPr wrap="square">
            <a:spAutoFit/>
          </a:bodyPr>
          <a:lstStyle/>
          <a:p>
            <a:pPr algn="ctr"/>
            <a:r>
              <a:rPr lang="bn-IN" sz="5400" b="1" dirty="0" smtClean="0">
                <a:latin typeface="NikoshBAN" pitchFamily="2" charset="0"/>
                <a:cs typeface="NikoshBAN" pitchFamily="2" charset="0"/>
              </a:rPr>
              <a:t>প্রতারণা</a:t>
            </a:r>
            <a:endParaRPr lang="en-US" sz="5400" b="1" dirty="0"/>
          </a:p>
        </p:txBody>
      </p:sp>
      <p:sp>
        <p:nvSpPr>
          <p:cNvPr id="5" name="Frame 4"/>
          <p:cNvSpPr/>
          <p:nvPr/>
        </p:nvSpPr>
        <p:spPr>
          <a:xfrm>
            <a:off x="0" y="0"/>
            <a:ext cx="11430000" cy="6400800"/>
          </a:xfrm>
          <a:prstGeom prst="frame">
            <a:avLst>
              <a:gd name="adj1" fmla="val 2331"/>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42" name="Picture 2" descr="র‌্যাবের জালে লটারি-বোনাস দেয়ার ..."/>
          <p:cNvPicPr>
            <a:picLocks noChangeAspect="1" noChangeArrowheads="1"/>
          </p:cNvPicPr>
          <p:nvPr/>
        </p:nvPicPr>
        <p:blipFill>
          <a:blip r:embed="rId3"/>
          <a:srcRect t="2122" r="5906"/>
          <a:stretch>
            <a:fillRect/>
          </a:stretch>
        </p:blipFill>
        <p:spPr bwMode="auto">
          <a:xfrm>
            <a:off x="6299882" y="1356853"/>
            <a:ext cx="4481189" cy="289068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10244" name="Picture 4" descr="মোবাইলে লটারির নামে প্রতারনা করতে ..."/>
          <p:cNvPicPr>
            <a:picLocks noChangeAspect="1" noChangeArrowheads="1"/>
          </p:cNvPicPr>
          <p:nvPr/>
        </p:nvPicPr>
        <p:blipFill>
          <a:blip r:embed="rId4"/>
          <a:srcRect/>
          <a:stretch>
            <a:fillRect/>
          </a:stretch>
        </p:blipFill>
        <p:spPr bwMode="auto">
          <a:xfrm>
            <a:off x="516194" y="1338898"/>
            <a:ext cx="4342478" cy="303773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xmlns="" val="2202518688"/>
      </p:ext>
    </p:extLst>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019" y="3444804"/>
            <a:ext cx="10902510" cy="2554545"/>
          </a:xfrm>
          <a:prstGeom prst="rect">
            <a:avLst/>
          </a:prstGeom>
          <a:noFill/>
        </p:spPr>
        <p:txBody>
          <a:bodyPr wrap="square">
            <a:spAutoFit/>
          </a:bodyPr>
          <a:lstStyle/>
          <a:p>
            <a:r>
              <a:rPr lang="en-US" sz="3200" b="1" dirty="0">
                <a:latin typeface="NikoshBAN" panose="02000000000000000000" pitchFamily="2" charset="0"/>
                <a:cs typeface="NikoshBAN" panose="02000000000000000000" pitchFamily="2" charset="0"/>
              </a:rPr>
              <a:t>ইন্টারনেটে ভুল করে </a:t>
            </a:r>
            <a:r>
              <a:rPr lang="en-US" sz="3200" b="1" dirty="0" err="1">
                <a:latin typeface="NikoshBAN" panose="02000000000000000000" pitchFamily="2" charset="0"/>
                <a:cs typeface="NikoshBAN" panose="02000000000000000000" pitchFamily="2" charset="0"/>
              </a:rPr>
              <a:t>বা</a:t>
            </a:r>
            <a:r>
              <a:rPr lang="en-US" sz="3200" b="1" dirty="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ইচ্ছাকৃত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শত্রুতামূলক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ভাবে</a:t>
            </a:r>
            <a:r>
              <a:rPr lang="en-US" sz="3200" b="1" dirty="0" smtClean="0">
                <a:latin typeface="NikoshBAN" panose="02000000000000000000" pitchFamily="2" charset="0"/>
                <a:cs typeface="NikoshBAN" panose="02000000000000000000" pitchFamily="2" charset="0"/>
              </a:rPr>
              <a:t> </a:t>
            </a:r>
            <a:r>
              <a:rPr lang="en-US" sz="3200" b="1" dirty="0">
                <a:latin typeface="NikoshBAN" panose="02000000000000000000" pitchFamily="2" charset="0"/>
                <a:cs typeface="NikoshBAN" panose="02000000000000000000" pitchFamily="2" charset="0"/>
              </a:rPr>
              <a:t>অথবা রাজনৈতিক </a:t>
            </a:r>
            <a:r>
              <a:rPr lang="en-US" sz="3200" b="1" dirty="0" err="1">
                <a:latin typeface="NikoshBAN" panose="02000000000000000000" pitchFamily="2" charset="0"/>
                <a:cs typeface="NikoshBAN" panose="02000000000000000000" pitchFamily="2" charset="0"/>
              </a:rPr>
              <a:t>উদ্দেশ্যে</a:t>
            </a:r>
            <a:r>
              <a:rPr lang="en-US" sz="3200" b="1" dirty="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কিংবা</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অন্য</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যে</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অস</a:t>
            </a:r>
            <a:r>
              <a:rPr lang="en-US" sz="3200" b="1" dirty="0" smtClean="0">
                <a:latin typeface="NikoshBAN" panose="02000000000000000000" pitchFamily="2" charset="0"/>
                <a:cs typeface="NikoshBAN" panose="02000000000000000000" pitchFamily="2" charset="0"/>
              </a:rPr>
              <a:t>ৎ </a:t>
            </a:r>
            <a:r>
              <a:rPr lang="en-US" sz="3200" b="1" dirty="0" err="1" smtClean="0">
                <a:latin typeface="NikoshBAN" panose="02000000000000000000" pitchFamily="2" charset="0"/>
                <a:cs typeface="NikoshBAN" panose="02000000000000000000" pitchFamily="2" charset="0"/>
              </a:rPr>
              <a:t>উদ্দেশ্যে</a:t>
            </a:r>
            <a:r>
              <a:rPr lang="en-US" sz="3200" b="1" dirty="0" smtClean="0">
                <a:latin typeface="NikoshBAN" panose="02000000000000000000" pitchFamily="2" charset="0"/>
                <a:cs typeface="NikoshBAN" panose="02000000000000000000" pitchFamily="2" charset="0"/>
              </a:rPr>
              <a:t>  </a:t>
            </a:r>
            <a:r>
              <a:rPr lang="en-US" sz="3200" b="1" dirty="0">
                <a:latin typeface="NikoshBAN" panose="02000000000000000000" pitchFamily="2" charset="0"/>
                <a:cs typeface="NikoshBAN" panose="02000000000000000000" pitchFamily="2" charset="0"/>
              </a:rPr>
              <a:t>নানা  প্রকার আপত্তিকর তথ্য </a:t>
            </a:r>
            <a:r>
              <a:rPr lang="en-US" sz="3200" b="1" dirty="0" err="1">
                <a:latin typeface="NikoshBAN" panose="02000000000000000000" pitchFamily="2" charset="0"/>
                <a:cs typeface="NikoshBAN" panose="02000000000000000000" pitchFamily="2" charset="0"/>
              </a:rPr>
              <a:t>প্রকাশ</a:t>
            </a:r>
            <a:r>
              <a:rPr lang="en-US" sz="3200" b="1" dirty="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হয়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এটা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অভিযোগ</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বন্ধ</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দেয়া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যায়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অনেক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সময়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অজ্ঞাত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পরিচয়ে</a:t>
            </a:r>
            <a:r>
              <a:rPr lang="en-US" sz="3200" b="1" dirty="0" smtClean="0">
                <a:latin typeface="NikoshBAN" panose="02000000000000000000" pitchFamily="2" charset="0"/>
                <a:cs typeface="NikoshBAN" panose="02000000000000000000" pitchFamily="2" charset="0"/>
              </a:rPr>
              <a:t> এ </a:t>
            </a:r>
            <a:r>
              <a:rPr lang="en-US" sz="3200" b="1" dirty="0" err="1" smtClean="0">
                <a:latin typeface="NikoshBAN" panose="02000000000000000000" pitchFamily="2" charset="0"/>
                <a:cs typeface="NikoshBAN" panose="02000000000000000000" pitchFamily="2" charset="0"/>
              </a:rPr>
              <a:t>সব</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কাজ</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করলে</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বন্ধ</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কঠিন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হয়ে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পড়ে</a:t>
            </a:r>
            <a:r>
              <a:rPr lang="en-US" sz="3200" b="1" dirty="0" smtClean="0">
                <a:latin typeface="NikoshBAN" panose="02000000000000000000" pitchFamily="2" charset="0"/>
                <a:cs typeface="NikoshBAN" panose="02000000000000000000" pitchFamily="2" charset="0"/>
              </a:rPr>
              <a:t>। </a:t>
            </a:r>
            <a:r>
              <a:rPr lang="en-US" sz="3200" b="1" dirty="0">
                <a:latin typeface="NikoshBAN" panose="02000000000000000000" pitchFamily="2" charset="0"/>
                <a:cs typeface="NikoshBAN" panose="02000000000000000000" pitchFamily="2" charset="0"/>
              </a:rPr>
              <a:t>ফলে বাংলাদেশে কয়েকবার </a:t>
            </a:r>
            <a:r>
              <a:rPr lang="bn-IN" sz="3200" b="1" dirty="0" smtClean="0">
                <a:latin typeface="NikoshBAN" panose="02000000000000000000" pitchFamily="2" charset="0"/>
                <a:cs typeface="NikoshBAN" panose="02000000000000000000" pitchFamily="2" charset="0"/>
              </a:rPr>
              <a:t>ইন্টারনেটে </a:t>
            </a:r>
            <a:r>
              <a:rPr lang="en-US" sz="3200" b="1" dirty="0" smtClean="0">
                <a:latin typeface="NikoshBAN" panose="02000000000000000000" pitchFamily="2" charset="0"/>
                <a:cs typeface="NikoshBAN" panose="02000000000000000000" pitchFamily="2" charset="0"/>
              </a:rPr>
              <a:t>ফেসবুক</a:t>
            </a:r>
            <a:r>
              <a:rPr lang="bn-IN" sz="3200" b="1" dirty="0" smtClean="0">
                <a:latin typeface="NikoshBAN" panose="02000000000000000000" pitchFamily="2" charset="0"/>
                <a:cs typeface="NikoshBAN" panose="02000000000000000000" pitchFamily="2" charset="0"/>
              </a:rPr>
              <a:t> বা </a:t>
            </a:r>
            <a:r>
              <a:rPr lang="en-US" sz="3200" b="1" dirty="0" smtClean="0">
                <a:latin typeface="NikoshBAN" panose="02000000000000000000" pitchFamily="2" charset="0"/>
                <a:cs typeface="NikoshBAN" panose="02000000000000000000" pitchFamily="2" charset="0"/>
              </a:rPr>
              <a:t>ইউটিউবের </a:t>
            </a:r>
            <a:r>
              <a:rPr lang="en-US" sz="3200" b="1" dirty="0">
                <a:latin typeface="NikoshBAN" panose="02000000000000000000" pitchFamily="2" charset="0"/>
                <a:cs typeface="NikoshBAN" panose="02000000000000000000" pitchFamily="2" charset="0"/>
              </a:rPr>
              <a:t>মতো জনপ্রিয় সেবা বন্ধ </a:t>
            </a:r>
            <a:r>
              <a:rPr lang="en-US" sz="3200" b="1" dirty="0" smtClean="0">
                <a:latin typeface="NikoshBAN" panose="02000000000000000000" pitchFamily="2" charset="0"/>
                <a:cs typeface="NikoshBAN" panose="02000000000000000000" pitchFamily="2" charset="0"/>
              </a:rPr>
              <a:t> </a:t>
            </a:r>
            <a:r>
              <a:rPr lang="en-US" sz="3200" b="1" dirty="0">
                <a:latin typeface="NikoshBAN" panose="02000000000000000000" pitchFamily="2" charset="0"/>
                <a:cs typeface="NikoshBAN" panose="02000000000000000000" pitchFamily="2" charset="0"/>
              </a:rPr>
              <a:t>রাখতে </a:t>
            </a:r>
            <a:r>
              <a:rPr lang="bn-IN" sz="3200" b="1" dirty="0" smtClean="0">
                <a:latin typeface="NikoshBAN" panose="02000000000000000000" pitchFamily="2" charset="0"/>
                <a:cs typeface="NikoshBAN" panose="02000000000000000000" pitchFamily="2" charset="0"/>
              </a:rPr>
              <a:t>হয়েছিল</a:t>
            </a:r>
            <a:r>
              <a:rPr lang="en-US" sz="3200" b="1" dirty="0" smtClean="0">
                <a:latin typeface="NikoshBAN" panose="02000000000000000000" pitchFamily="2" charset="0"/>
                <a:cs typeface="NikoshBAN" panose="02000000000000000000" pitchFamily="2" charset="0"/>
              </a:rPr>
              <a:t>।</a:t>
            </a:r>
            <a:r>
              <a:rPr lang="bn-IN"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
        <p:nvSpPr>
          <p:cNvPr id="4" name="Rectangle 3"/>
          <p:cNvSpPr/>
          <p:nvPr/>
        </p:nvSpPr>
        <p:spPr>
          <a:xfrm>
            <a:off x="261534" y="207135"/>
            <a:ext cx="10911776" cy="923330"/>
          </a:xfrm>
          <a:prstGeom prst="rect">
            <a:avLst/>
          </a:prstGeom>
          <a:noFill/>
          <a:effectLst>
            <a:glow rad="228600">
              <a:schemeClr val="accent2">
                <a:satMod val="175000"/>
                <a:alpha val="40000"/>
              </a:schemeClr>
            </a:glow>
          </a:effectLst>
          <a:scene3d>
            <a:camera prst="orthographicFront"/>
            <a:lightRig rig="threePt" dir="t"/>
          </a:scene3d>
          <a:sp3d>
            <a:bevelT w="114300" prst="artDeco"/>
          </a:sp3d>
        </p:spPr>
        <p:txBody>
          <a:bodyPr wrap="square">
            <a:spAutoFit/>
          </a:bodyPr>
          <a:lstStyle/>
          <a:p>
            <a:r>
              <a:rPr lang="bn-IN" sz="5400" b="1" dirty="0" smtClean="0">
                <a:latin typeface="NikoshBAN" pitchFamily="2" charset="0"/>
                <a:cs typeface="NikoshBAN" pitchFamily="2" charset="0"/>
              </a:rPr>
              <a:t>আপত্তিকর তথ্য প্রকাশ</a:t>
            </a:r>
            <a:endParaRPr lang="en-US" sz="5400" b="1" dirty="0"/>
          </a:p>
        </p:txBody>
      </p:sp>
      <p:sp>
        <p:nvSpPr>
          <p:cNvPr id="6" name="Frame 5"/>
          <p:cNvSpPr/>
          <p:nvPr/>
        </p:nvSpPr>
        <p:spPr>
          <a:xfrm>
            <a:off x="0" y="0"/>
            <a:ext cx="11430000" cy="6400800"/>
          </a:xfrm>
          <a:prstGeom prst="frame">
            <a:avLst>
              <a:gd name="adj1" fmla="val 2331"/>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218" name="Picture 2" descr="ফেসবুকে হয়রানি: প্রতিকার মিলবে ..."/>
          <p:cNvPicPr>
            <a:picLocks noChangeAspect="1" noChangeArrowheads="1"/>
          </p:cNvPicPr>
          <p:nvPr/>
        </p:nvPicPr>
        <p:blipFill>
          <a:blip r:embed="rId3"/>
          <a:srcRect/>
          <a:stretch>
            <a:fillRect/>
          </a:stretch>
        </p:blipFill>
        <p:spPr bwMode="auto">
          <a:xfrm>
            <a:off x="7093975" y="386187"/>
            <a:ext cx="3894496" cy="239339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xmlns="" val="2628173099"/>
      </p:ext>
    </p:extLst>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descr="C:\Users\user\Desktop\shobnom.jpg"/>
          <p:cNvPicPr>
            <a:picLocks noChangeAspect="1" noChangeArrowheads="1"/>
          </p:cNvPicPr>
          <p:nvPr/>
        </p:nvPicPr>
        <p:blipFill>
          <a:blip r:embed="rId2" cstate="email">
            <a:extLst>
              <a:ext uri="{28A0092B-C50C-407E-A947-70E740481C1C}">
                <a14:useLocalDpi xmlns="" xmlns:a14="http://schemas.microsoft.com/office/drawing/2010/main"/>
              </a:ext>
            </a:extLst>
          </a:blip>
          <a:srcRect/>
          <a:stretch>
            <a:fillRect/>
          </a:stretch>
        </p:blipFill>
        <p:spPr bwMode="auto">
          <a:xfrm>
            <a:off x="359899" y="306349"/>
            <a:ext cx="2442295" cy="2526324"/>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381000" y="2915920"/>
            <a:ext cx="4220497" cy="2246769"/>
          </a:xfrm>
          <a:prstGeom prst="rect">
            <a:avLst/>
          </a:prstGeom>
        </p:spPr>
        <p:txBody>
          <a:bodyPr wrap="square">
            <a:spAutoFit/>
          </a:bodyPr>
          <a:lstStyle/>
          <a:p>
            <a:pPr fontAlgn="t"/>
            <a:r>
              <a:rPr lang="en-US" sz="2400" b="1" dirty="0" err="1">
                <a:effectLst>
                  <a:outerShdw blurRad="38100" dist="38100" dir="2700000" algn="tl">
                    <a:srgbClr val="000000">
                      <a:alpha val="43137"/>
                    </a:srgbClr>
                  </a:outerShdw>
                </a:effectLst>
                <a:latin typeface="NikoshBAN" pitchFamily="2" charset="0"/>
                <a:cs typeface="NikoshBAN" pitchFamily="2" charset="0"/>
              </a:rPr>
              <a:t>শবনম</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মোস্তারী</a:t>
            </a:r>
            <a:endParaRPr lang="en-US" sz="2400" b="1" dirty="0">
              <a:effectLst>
                <a:outerShdw blurRad="38100" dist="38100" dir="2700000" algn="tl">
                  <a:srgbClr val="000000">
                    <a:alpha val="43137"/>
                  </a:srgbClr>
                </a:outerShdw>
              </a:effectLst>
              <a:latin typeface="NikoshBAN" pitchFamily="2" charset="0"/>
              <a:cs typeface="NikoshBAN" pitchFamily="2" charset="0"/>
            </a:endParaRPr>
          </a:p>
          <a:p>
            <a:pPr fontAlgn="t"/>
            <a:r>
              <a:rPr lang="en-US" sz="2400" b="1" dirty="0" err="1">
                <a:effectLst>
                  <a:outerShdw blurRad="38100" dist="38100" dir="2700000" algn="tl">
                    <a:srgbClr val="000000">
                      <a:alpha val="43137"/>
                    </a:srgbClr>
                  </a:outerShdw>
                </a:effectLst>
                <a:latin typeface="NikoshBAN" pitchFamily="2" charset="0"/>
                <a:cs typeface="NikoshBAN" pitchFamily="2" charset="0"/>
              </a:rPr>
              <a:t>সহকারি</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শিক্ষক</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আই</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সি</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টি</a:t>
            </a:r>
            <a:r>
              <a:rPr lang="en-US" sz="2400" b="1" dirty="0">
                <a:effectLst>
                  <a:outerShdw blurRad="38100" dist="38100" dir="2700000" algn="tl">
                    <a:srgbClr val="000000">
                      <a:alpha val="43137"/>
                    </a:srgbClr>
                  </a:outerShdw>
                </a:effectLst>
                <a:latin typeface="NikoshBAN" pitchFamily="2" charset="0"/>
                <a:cs typeface="NikoshBAN" pitchFamily="2" charset="0"/>
              </a:rPr>
              <a:t>)</a:t>
            </a:r>
          </a:p>
          <a:p>
            <a:pPr fontAlgn="t"/>
            <a:r>
              <a:rPr lang="en-US" sz="2400" b="1" dirty="0" err="1" smtClean="0">
                <a:effectLst>
                  <a:outerShdw blurRad="38100" dist="38100" dir="2700000" algn="tl">
                    <a:srgbClr val="000000">
                      <a:alpha val="43137"/>
                    </a:srgbClr>
                  </a:outerShdw>
                </a:effectLst>
                <a:latin typeface="NikoshBAN" pitchFamily="2" charset="0"/>
                <a:cs typeface="NikoshBAN" pitchFamily="2" charset="0"/>
              </a:rPr>
              <a:t>শের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-ই-</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বাংলা</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বালিকা</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মাধ্যমিক</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বিদ্যালয়</a:t>
            </a:r>
            <a:endParaRPr lang="en-US" sz="2400" b="1" dirty="0">
              <a:effectLst>
                <a:outerShdw blurRad="38100" dist="38100" dir="2700000" algn="tl">
                  <a:srgbClr val="000000">
                    <a:alpha val="43137"/>
                  </a:srgbClr>
                </a:outerShdw>
              </a:effectLst>
              <a:latin typeface="NikoshBAN" pitchFamily="2" charset="0"/>
              <a:cs typeface="NikoshBAN" pitchFamily="2" charset="0"/>
            </a:endParaRPr>
          </a:p>
          <a:p>
            <a:pPr fontAlgn="t"/>
            <a:r>
              <a:rPr lang="en-US" sz="2400" b="1" dirty="0" err="1">
                <a:effectLst>
                  <a:outerShdw blurRad="38100" dist="38100" dir="2700000" algn="tl">
                    <a:srgbClr val="000000">
                      <a:alpha val="43137"/>
                    </a:srgbClr>
                  </a:outerShdw>
                </a:effectLst>
                <a:latin typeface="NikoshBAN" pitchFamily="2" charset="0"/>
                <a:cs typeface="NikoshBAN" pitchFamily="2" charset="0"/>
              </a:rPr>
              <a:t>কলেজ</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রোড</a:t>
            </a:r>
            <a:r>
              <a:rPr lang="en-US" sz="2400" b="1" dirty="0">
                <a:effectLst>
                  <a:outerShdw blurRad="38100" dist="38100" dir="2700000" algn="tl">
                    <a:srgbClr val="000000">
                      <a:alpha val="43137"/>
                    </a:srgbClr>
                  </a:outerShdw>
                </a:effectLst>
                <a:latin typeface="NikoshBAN" pitchFamily="2" charset="0"/>
                <a:cs typeface="NikoshBAN" pitchFamily="2" charset="0"/>
              </a:rPr>
              <a:t>, </a:t>
            </a:r>
            <a:r>
              <a:rPr lang="en-US" sz="2400" b="1" dirty="0" err="1">
                <a:effectLst>
                  <a:outerShdw blurRad="38100" dist="38100" dir="2700000" algn="tl">
                    <a:srgbClr val="000000">
                      <a:alpha val="43137"/>
                    </a:srgbClr>
                  </a:outerShdw>
                </a:effectLst>
                <a:latin typeface="NikoshBAN" pitchFamily="2" charset="0"/>
                <a:cs typeface="NikoshBAN" pitchFamily="2" charset="0"/>
              </a:rPr>
              <a:t>বরিশাল</a:t>
            </a:r>
            <a:r>
              <a:rPr lang="en-US" sz="2400" b="1" dirty="0">
                <a:effectLst>
                  <a:outerShdw blurRad="38100" dist="38100" dir="2700000" algn="tl">
                    <a:srgbClr val="000000">
                      <a:alpha val="43137"/>
                    </a:srgbClr>
                  </a:outerShdw>
                </a:effectLst>
                <a:latin typeface="NikoshBAN" pitchFamily="2" charset="0"/>
                <a:cs typeface="NikoshBAN" pitchFamily="2" charset="0"/>
              </a:rPr>
              <a:t>।</a:t>
            </a:r>
          </a:p>
          <a:p>
            <a:pPr fontAlgn="t"/>
            <a:r>
              <a:rPr lang="en-US" sz="2400" b="1" dirty="0">
                <a:effectLst>
                  <a:outerShdw blurRad="38100" dist="38100" dir="2700000" algn="tl">
                    <a:srgbClr val="000000">
                      <a:alpha val="43137"/>
                    </a:srgbClr>
                  </a:outerShdw>
                </a:effectLst>
                <a:latin typeface="NikoshBAN" pitchFamily="2" charset="0"/>
                <a:cs typeface="NikoshBAN" pitchFamily="2" charset="0"/>
              </a:rPr>
              <a:t>মোবাইল-০১৭১৮৫৬০৪০১</a:t>
            </a:r>
          </a:p>
          <a:p>
            <a:pPr fontAlgn="t"/>
            <a:r>
              <a:rPr lang="en-US" sz="2000" b="1" dirty="0" smtClean="0">
                <a:effectLst>
                  <a:outerShdw blurRad="38100" dist="38100" dir="2700000" algn="tl">
                    <a:srgbClr val="000000">
                      <a:alpha val="43137"/>
                    </a:srgbClr>
                  </a:outerShdw>
                </a:effectLst>
                <a:latin typeface="NikoshBAN" pitchFamily="2" charset="0"/>
                <a:cs typeface="NikoshBAN" pitchFamily="2" charset="0"/>
              </a:rPr>
              <a:t>Mail-shobnoma</a:t>
            </a:r>
            <a:r>
              <a:rPr lang="en-US"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391</a:t>
            </a:r>
            <a:r>
              <a:rPr lang="en-US" sz="2000" b="1" dirty="0" smtClean="0">
                <a:effectLst>
                  <a:outerShdw blurRad="38100" dist="38100" dir="2700000" algn="tl">
                    <a:srgbClr val="000000">
                      <a:alpha val="43137"/>
                    </a:srgbClr>
                  </a:outerShdw>
                </a:effectLst>
                <a:latin typeface="NikoshBAN" pitchFamily="2" charset="0"/>
                <a:cs typeface="NikoshBAN" pitchFamily="2" charset="0"/>
              </a:rPr>
              <a:t>@gmail.com</a:t>
            </a:r>
            <a:endParaRPr lang="en-US" sz="2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4" name="Frame 3"/>
          <p:cNvSpPr/>
          <p:nvPr/>
        </p:nvSpPr>
        <p:spPr>
          <a:xfrm>
            <a:off x="0" y="0"/>
            <a:ext cx="11430000" cy="6400800"/>
          </a:xfrm>
          <a:prstGeom prst="frame">
            <a:avLst>
              <a:gd name="adj1" fmla="val 2331"/>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xmlns="" val="0"/>
              </a:ext>
            </a:extLst>
          </a:blip>
          <a:srcRect l="8148" t="4296" r="3904" b="7474"/>
          <a:stretch/>
        </p:blipFill>
        <p:spPr>
          <a:xfrm rot="16200000">
            <a:off x="8594743" y="493270"/>
            <a:ext cx="2429553" cy="212930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6" name="Rectangle 5"/>
          <p:cNvSpPr/>
          <p:nvPr/>
        </p:nvSpPr>
        <p:spPr>
          <a:xfrm>
            <a:off x="7197213" y="3185652"/>
            <a:ext cx="3926757" cy="2246769"/>
          </a:xfrm>
          <a:prstGeom prst="rect">
            <a:avLst/>
          </a:prstGeom>
        </p:spPr>
        <p:txBody>
          <a:bodyPr wrap="square">
            <a:spAutoFit/>
          </a:bodyPr>
          <a:lstStyle/>
          <a:p>
            <a:pPr algn="ctr"/>
            <a:r>
              <a:rPr lang="en-US" sz="2800" b="1" dirty="0" err="1" smtClean="0">
                <a:latin typeface="NikoshBAN" panose="02000000000000000000" pitchFamily="2" charset="0"/>
                <a:cs typeface="NikoshBAN" panose="02000000000000000000" pitchFamily="2" charset="0"/>
              </a:rPr>
              <a:t>শ্রেনী</a:t>
            </a:r>
            <a:r>
              <a:rPr lang="bn-IN" sz="2800" b="1" dirty="0" smtClean="0">
                <a:latin typeface="NikoshBAN" panose="02000000000000000000" pitchFamily="2" charset="0"/>
                <a:cs typeface="NikoshBAN" panose="02000000000000000000" pitchFamily="2" charset="0"/>
              </a:rPr>
              <a:t>ঃ</a:t>
            </a:r>
            <a:r>
              <a:rPr lang="en-US" sz="2800" b="1" dirty="0" smtClean="0">
                <a:latin typeface="NikoshBAN" panose="02000000000000000000" pitchFamily="2" charset="0"/>
                <a:cs typeface="NikoshBAN" panose="02000000000000000000" pitchFamily="2" charset="0"/>
              </a:rPr>
              <a:t>-</a:t>
            </a:r>
            <a:r>
              <a:rPr lang="bn-IN" sz="2800" b="1" dirty="0" smtClean="0">
                <a:latin typeface="NikoshBAN" panose="02000000000000000000" pitchFamily="2" charset="0"/>
                <a:cs typeface="NikoshBAN" panose="02000000000000000000" pitchFamily="2" charset="0"/>
              </a:rPr>
              <a:t> </a:t>
            </a:r>
            <a:r>
              <a:rPr lang="en-US" sz="2800" b="1" dirty="0" smtClean="0">
                <a:latin typeface="NikoshBAN" panose="02000000000000000000" pitchFamily="2" charset="0"/>
                <a:cs typeface="NikoshBAN" panose="02000000000000000000" pitchFamily="2" charset="0"/>
              </a:rPr>
              <a:t>৮ম </a:t>
            </a:r>
            <a:endParaRPr lang="bn-IN" sz="2800" b="1" dirty="0" smtClean="0">
              <a:latin typeface="NikoshBAN" panose="02000000000000000000" pitchFamily="2" charset="0"/>
              <a:cs typeface="NikoshBAN" panose="02000000000000000000" pitchFamily="2" charset="0"/>
            </a:endParaRPr>
          </a:p>
          <a:p>
            <a:pPr algn="ctr"/>
            <a:r>
              <a:rPr lang="en-US" sz="2800" b="1" dirty="0" err="1" smtClean="0">
                <a:latin typeface="NikoshBAN" panose="02000000000000000000" pitchFamily="2" charset="0"/>
                <a:cs typeface="NikoshBAN" panose="02000000000000000000" pitchFamily="2" charset="0"/>
              </a:rPr>
              <a:t>বিষয়ঃ</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তথ্য</a:t>
            </a:r>
            <a:r>
              <a:rPr lang="en-US" sz="2800" b="1" dirty="0" smtClean="0">
                <a:latin typeface="NikoshBAN" panose="02000000000000000000" pitchFamily="2" charset="0"/>
                <a:cs typeface="NikoshBAN" panose="02000000000000000000" pitchFamily="2" charset="0"/>
              </a:rPr>
              <a:t> ও </a:t>
            </a:r>
            <a:r>
              <a:rPr lang="en-US" sz="2800" b="1" dirty="0" err="1" smtClean="0">
                <a:latin typeface="NikoshBAN" panose="02000000000000000000" pitchFamily="2" charset="0"/>
                <a:cs typeface="NikoshBAN" panose="02000000000000000000" pitchFamily="2" charset="0"/>
              </a:rPr>
              <a:t>যোগাযোগ</a:t>
            </a:r>
            <a:r>
              <a:rPr lang="en-US" sz="2800" b="1" dirty="0" smtClean="0">
                <a:latin typeface="NikoshBAN" panose="02000000000000000000" pitchFamily="2" charset="0"/>
                <a:cs typeface="NikoshBAN" panose="02000000000000000000" pitchFamily="2" charset="0"/>
              </a:rPr>
              <a:t> </a:t>
            </a:r>
            <a:r>
              <a:rPr lang="en-US" sz="2800" b="1" dirty="0" err="1" smtClean="0">
                <a:latin typeface="NikoshBAN" panose="02000000000000000000" pitchFamily="2" charset="0"/>
                <a:cs typeface="NikoshBAN" panose="02000000000000000000" pitchFamily="2" charset="0"/>
              </a:rPr>
              <a:t>প্রযুক্তি</a:t>
            </a:r>
            <a:endParaRPr lang="en-US" sz="2800" b="1" dirty="0" smtClean="0">
              <a:latin typeface="NikoshBAN" panose="02000000000000000000" pitchFamily="2" charset="0"/>
              <a:cs typeface="NikoshBAN" panose="02000000000000000000" pitchFamily="2" charset="0"/>
            </a:endParaRPr>
          </a:p>
          <a:p>
            <a:pPr algn="ctr"/>
            <a:r>
              <a:rPr lang="en-US" sz="2800" b="1" dirty="0" err="1" smtClean="0">
                <a:latin typeface="NikoshBAN" panose="02000000000000000000" pitchFamily="2" charset="0"/>
                <a:cs typeface="NikoshBAN" panose="02000000000000000000" pitchFamily="2" charset="0"/>
              </a:rPr>
              <a:t>অধ্যায়ঃ</a:t>
            </a:r>
            <a:r>
              <a:rPr lang="en-US" sz="2800" b="1" dirty="0" smtClean="0">
                <a:latin typeface="NikoshBAN" panose="02000000000000000000" pitchFamily="2" charset="0"/>
                <a:cs typeface="NikoshBAN" panose="02000000000000000000" pitchFamily="2" charset="0"/>
              </a:rPr>
              <a:t>- </a:t>
            </a:r>
            <a:r>
              <a:rPr lang="bn-IN" sz="2800" b="1" dirty="0" smtClean="0">
                <a:latin typeface="NikoshBAN" panose="02000000000000000000" pitchFamily="2" charset="0"/>
                <a:cs typeface="NikoshBAN" panose="02000000000000000000" pitchFamily="2" charset="0"/>
              </a:rPr>
              <a:t>3</a:t>
            </a:r>
            <a:r>
              <a:rPr lang="en-US" sz="2800" b="1" dirty="0" smtClean="0">
                <a:latin typeface="NikoshBAN" panose="02000000000000000000" pitchFamily="2" charset="0"/>
                <a:cs typeface="NikoshBAN" panose="02000000000000000000" pitchFamily="2" charset="0"/>
              </a:rPr>
              <a:t>য়  </a:t>
            </a:r>
            <a:r>
              <a:rPr lang="bn-IN" sz="2800" b="1" dirty="0" smtClean="0">
                <a:latin typeface="NikoshBAN" panose="02000000000000000000" pitchFamily="2" charset="0"/>
                <a:cs typeface="NikoshBAN" panose="02000000000000000000" pitchFamily="2" charset="0"/>
              </a:rPr>
              <a:t>(</a:t>
            </a:r>
            <a:r>
              <a:rPr lang="en-US" sz="2800" b="1" dirty="0" err="1" smtClean="0">
                <a:latin typeface="NikoshBAN" panose="02000000000000000000" pitchFamily="2" charset="0"/>
                <a:cs typeface="NikoshBAN" panose="02000000000000000000" pitchFamily="2" charset="0"/>
              </a:rPr>
              <a:t>পাঠঃ</a:t>
            </a:r>
            <a:r>
              <a:rPr lang="en-US" sz="2800" b="1" dirty="0" smtClean="0">
                <a:latin typeface="NikoshBAN" panose="02000000000000000000" pitchFamily="2" charset="0"/>
                <a:cs typeface="NikoshBAN" panose="02000000000000000000" pitchFamily="2" charset="0"/>
              </a:rPr>
              <a:t> ১9</a:t>
            </a:r>
            <a:r>
              <a:rPr lang="bn-IN" sz="2800" b="1" dirty="0" smtClean="0">
                <a:latin typeface="NikoshBAN" panose="02000000000000000000" pitchFamily="2" charset="0"/>
                <a:cs typeface="NikoshBAN" panose="02000000000000000000" pitchFamily="2" charset="0"/>
              </a:rPr>
              <a:t>) </a:t>
            </a:r>
            <a:endParaRPr lang="en-US" sz="2800" b="1" dirty="0" smtClean="0">
              <a:latin typeface="NikoshBAN" panose="02000000000000000000" pitchFamily="2" charset="0"/>
              <a:cs typeface="NikoshBAN" panose="02000000000000000000" pitchFamily="2" charset="0"/>
            </a:endParaRPr>
          </a:p>
          <a:p>
            <a:pPr algn="ctr"/>
            <a:r>
              <a:rPr lang="en-US" sz="2800" b="1" dirty="0" smtClean="0">
                <a:latin typeface="NikoshBAN" panose="02000000000000000000" pitchFamily="2" charset="0"/>
                <a:cs typeface="NikoshBAN" panose="02000000000000000000" pitchFamily="2" charset="0"/>
              </a:rPr>
              <a:t>সময়-৫০মি:</a:t>
            </a:r>
            <a:r>
              <a:rPr lang="en-US" sz="2800" b="1" dirty="0" smtClean="0">
                <a:latin typeface="NikoshBAN" panose="02000000000000000000" pitchFamily="2" charset="0"/>
                <a:cs typeface="NikoshBAN" panose="02000000000000000000" pitchFamily="2" charset="0"/>
              </a:rPr>
              <a:t>  </a:t>
            </a:r>
            <a:endParaRPr lang="en-US" sz="2800" b="1" dirty="0" smtClean="0">
              <a:latin typeface="NikoshBAN" panose="02000000000000000000" pitchFamily="2" charset="0"/>
              <a:cs typeface="NikoshBAN" panose="02000000000000000000" pitchFamily="2" charset="0"/>
            </a:endParaRPr>
          </a:p>
          <a:p>
            <a:pPr algn="ctr"/>
            <a:endParaRPr lang="en-US" sz="2800" b="1" dirty="0">
              <a:latin typeface="NikoshBAN" panose="02000000000000000000" pitchFamily="2" charset="0"/>
              <a:cs typeface="NikoshBAN" panose="02000000000000000000" pitchFamily="2" charset="0"/>
            </a:endParaRPr>
          </a:p>
        </p:txBody>
      </p:sp>
    </p:spTree>
  </p:cSld>
  <p:clrMapOvr>
    <a:masterClrMapping/>
  </p:clrMapOvr>
  <p:transition spd="slow">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6176" y="4449060"/>
            <a:ext cx="10955364" cy="1754326"/>
          </a:xfrm>
          <a:prstGeom prst="rect">
            <a:avLst/>
          </a:prstGeom>
          <a:noFill/>
          <a:effectLst>
            <a:glow rad="228600">
              <a:schemeClr val="accent5">
                <a:satMod val="175000"/>
                <a:alpha val="40000"/>
              </a:schemeClr>
            </a:glow>
          </a:effectLst>
          <a:scene3d>
            <a:camera prst="orthographicFront"/>
            <a:lightRig rig="threePt" dir="t"/>
          </a:scene3d>
          <a:sp3d>
            <a:bevelT w="165100" prst="coolSlant"/>
          </a:sp3d>
        </p:spPr>
        <p:txBody>
          <a:bodyPr wrap="square">
            <a:spAutoFit/>
          </a:bodyPr>
          <a:lstStyle/>
          <a:p>
            <a:r>
              <a:rPr lang="bn-IN" sz="3600" b="1" dirty="0" smtClean="0">
                <a:latin typeface="NikoshBAN" panose="02000000000000000000" pitchFamily="2" charset="0"/>
                <a:cs typeface="NikoshBAN" panose="02000000000000000000" pitchFamily="2" charset="0"/>
              </a:rPr>
              <a:t>ইন্টারনেট,</a:t>
            </a:r>
            <a:r>
              <a:rPr lang="en-US" sz="3600" b="1" dirty="0" smtClean="0">
                <a:latin typeface="NikoshBAN" panose="02000000000000000000" pitchFamily="2" charset="0"/>
                <a:cs typeface="NikoshBAN" panose="02000000000000000000" pitchFamily="2" charset="0"/>
              </a:rPr>
              <a:t>ই-মেইল</a:t>
            </a:r>
            <a:r>
              <a:rPr lang="en-US" sz="3600" b="1" dirty="0">
                <a:latin typeface="NikoshBAN" panose="02000000000000000000" pitchFamily="2" charset="0"/>
                <a:cs typeface="NikoshBAN" panose="02000000000000000000" pitchFamily="2" charset="0"/>
              </a:rPr>
              <a:t>, ফেসবুক, মোবাইলসহ নানা সামাজিক যোগাযোগ মাধ্যম ব্যবহার করে হুমকি প্রদর্শন </a:t>
            </a:r>
            <a:r>
              <a:rPr lang="en-US" sz="3600" b="1" dirty="0" err="1">
                <a:latin typeface="NikoshBAN" panose="02000000000000000000" pitchFamily="2" charset="0"/>
                <a:cs typeface="NikoshBAN" panose="02000000000000000000" pitchFamily="2" charset="0"/>
              </a:rPr>
              <a:t>করা</a:t>
            </a:r>
            <a:r>
              <a:rPr lang="en-US" sz="3600" b="1" dirty="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নানা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ভাবে</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হয়রানি</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করা</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এক</a:t>
            </a:r>
            <a:r>
              <a:rPr lang="en-US" sz="3600" b="1" dirty="0" smtClean="0">
                <a:latin typeface="NikoshBAN" panose="02000000000000000000" pitchFamily="2" charset="0"/>
                <a:cs typeface="NikoshBAN" panose="02000000000000000000" pitchFamily="2" charset="0"/>
              </a:rPr>
              <a:t> </a:t>
            </a:r>
            <a:r>
              <a:rPr lang="en-US" sz="3600" b="1" dirty="0">
                <a:latin typeface="NikoshBAN" panose="02000000000000000000" pitchFamily="2" charset="0"/>
                <a:cs typeface="NikoshBAN" panose="02000000000000000000" pitchFamily="2" charset="0"/>
              </a:rPr>
              <a:t>ধরনের সাইবার </a:t>
            </a:r>
            <a:r>
              <a:rPr lang="bn-IN" sz="3600" b="1" dirty="0" smtClean="0">
                <a:latin typeface="NikoshBAN" panose="02000000000000000000" pitchFamily="2" charset="0"/>
                <a:cs typeface="NikoshBAN" panose="02000000000000000000" pitchFamily="2" charset="0"/>
              </a:rPr>
              <a:t>অপরাধ</a:t>
            </a:r>
            <a:r>
              <a:rPr lang="en-US" sz="3600" b="1" dirty="0" smtClean="0">
                <a:latin typeface="NikoshBAN" panose="02000000000000000000" pitchFamily="2" charset="0"/>
                <a:cs typeface="NikoshBAN" panose="02000000000000000000" pitchFamily="2" charset="0"/>
              </a:rPr>
              <a:t>।</a:t>
            </a:r>
            <a:r>
              <a:rPr lang="bn-IN" sz="36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sp>
        <p:nvSpPr>
          <p:cNvPr id="4" name="Rectangle 3"/>
          <p:cNvSpPr/>
          <p:nvPr/>
        </p:nvSpPr>
        <p:spPr>
          <a:xfrm>
            <a:off x="217947" y="202511"/>
            <a:ext cx="10998953" cy="923330"/>
          </a:xfrm>
          <a:prstGeom prst="rect">
            <a:avLst/>
          </a:prstGeom>
          <a:noFill/>
          <a:effectLst>
            <a:glow rad="228600">
              <a:schemeClr val="accent1">
                <a:satMod val="175000"/>
                <a:alpha val="40000"/>
              </a:schemeClr>
            </a:glow>
          </a:effectLst>
          <a:scene3d>
            <a:camera prst="orthographicFront"/>
            <a:lightRig rig="threePt" dir="t"/>
          </a:scene3d>
          <a:sp3d>
            <a:bevelT w="114300" prst="artDeco"/>
          </a:sp3d>
        </p:spPr>
        <p:txBody>
          <a:bodyPr wrap="square">
            <a:spAutoFit/>
          </a:bodyPr>
          <a:lstStyle/>
          <a:p>
            <a:pPr algn="ctr"/>
            <a:r>
              <a:rPr lang="bn-IN" sz="5400" b="1" dirty="0" smtClean="0">
                <a:latin typeface="NikoshBAN" pitchFamily="2" charset="0"/>
                <a:cs typeface="NikoshBAN" pitchFamily="2" charset="0"/>
              </a:rPr>
              <a:t>হুমকি প্রদর্শন</a:t>
            </a:r>
            <a:endParaRPr lang="en-US" sz="5400" b="1" dirty="0"/>
          </a:p>
        </p:txBody>
      </p:sp>
      <p:sp>
        <p:nvSpPr>
          <p:cNvPr id="6" name="Frame 5"/>
          <p:cNvSpPr/>
          <p:nvPr/>
        </p:nvSpPr>
        <p:spPr>
          <a:xfrm>
            <a:off x="0" y="0"/>
            <a:ext cx="11430000" cy="6400800"/>
          </a:xfrm>
          <a:prstGeom prst="frame">
            <a:avLst>
              <a:gd name="adj1" fmla="val 2331"/>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194" name="Picture 2" descr="কম্পিউটার হ্যাকিং , হ্যাকার, সাইবার ..."/>
          <p:cNvPicPr>
            <a:picLocks noChangeAspect="1" noChangeArrowheads="1"/>
          </p:cNvPicPr>
          <p:nvPr/>
        </p:nvPicPr>
        <p:blipFill>
          <a:blip r:embed="rId3"/>
          <a:srcRect t="37654" r="-2419"/>
          <a:stretch>
            <a:fillRect/>
          </a:stretch>
        </p:blipFill>
        <p:spPr bwMode="auto">
          <a:xfrm>
            <a:off x="2389239" y="1156275"/>
            <a:ext cx="5644024" cy="310495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xmlns="" val="2146863492"/>
      </p:ext>
    </p:extLst>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9242" y="292981"/>
            <a:ext cx="3422602" cy="1015663"/>
          </a:xfrm>
          <a:prstGeom prst="rect">
            <a:avLst/>
          </a:prstGeom>
          <a:noFill/>
          <a:effectLst>
            <a:glow rad="228600">
              <a:schemeClr val="accent2">
                <a:satMod val="175000"/>
                <a:alpha val="40000"/>
              </a:schemeClr>
            </a:glow>
          </a:effectLst>
          <a:scene3d>
            <a:camera prst="orthographicFront"/>
            <a:lightRig rig="threePt" dir="t"/>
          </a:scene3d>
          <a:sp3d>
            <a:bevelT prst="convex"/>
          </a:sp3d>
        </p:spPr>
        <p:txBody>
          <a:bodyPr wrap="square" rtlCol="0">
            <a:spAutoFit/>
          </a:bodyPr>
          <a:lstStyle/>
          <a:p>
            <a:pPr algn="ctr"/>
            <a:r>
              <a:rPr lang="bn-IN" sz="6000" b="1" dirty="0" smtClean="0">
                <a:latin typeface="NikoshBAN" panose="02000000000000000000" pitchFamily="2" charset="0"/>
                <a:cs typeface="NikoshBAN" panose="02000000000000000000" pitchFamily="2" charset="0"/>
              </a:rPr>
              <a:t>সাইবার যুদ্ধ </a:t>
            </a:r>
            <a:endParaRPr lang="en-US" sz="6000" b="1" dirty="0">
              <a:latin typeface="NikoshBAN" panose="02000000000000000000" pitchFamily="2" charset="0"/>
              <a:cs typeface="NikoshBAN" panose="02000000000000000000" pitchFamily="2" charset="0"/>
            </a:endParaRPr>
          </a:p>
        </p:txBody>
      </p:sp>
      <p:sp>
        <p:nvSpPr>
          <p:cNvPr id="5" name="TextBox 4"/>
          <p:cNvSpPr txBox="1"/>
          <p:nvPr/>
        </p:nvSpPr>
        <p:spPr>
          <a:xfrm>
            <a:off x="260832" y="4603581"/>
            <a:ext cx="10924898" cy="1692771"/>
          </a:xfrm>
          <a:prstGeom prst="rect">
            <a:avLst/>
          </a:prstGeom>
          <a:noFill/>
          <a:scene3d>
            <a:camera prst="orthographicFront"/>
            <a:lightRig rig="threePt" dir="t"/>
          </a:scene3d>
          <a:sp3d>
            <a:bevelT prst="slope"/>
          </a:sp3d>
        </p:spPr>
        <p:txBody>
          <a:bodyPr wrap="square" rtlCol="0">
            <a:spAutoFit/>
          </a:bodyPr>
          <a:lstStyle/>
          <a:p>
            <a:r>
              <a:rPr lang="en-US" sz="3200" b="1" dirty="0" err="1" smtClean="0">
                <a:latin typeface="NikoshBAN" panose="02000000000000000000" pitchFamily="2" charset="0"/>
                <a:cs typeface="NikoshBAN" panose="02000000000000000000" pitchFamily="2" charset="0"/>
              </a:rPr>
              <a:t>ব্যক্তিগত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পর্যায়ে</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একজন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আরেক</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জনের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সাথে</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সংঘাত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বড়</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আকার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নিতে</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পারে</a:t>
            </a:r>
            <a:r>
              <a:rPr lang="en-US" sz="3200" b="1" dirty="0" smtClean="0">
                <a:latin typeface="NikoshBAN" panose="02000000000000000000" pitchFamily="2" charset="0"/>
                <a:cs typeface="NikoshBAN" panose="02000000000000000000" pitchFamily="2" charset="0"/>
              </a:rPr>
              <a:t>। </a:t>
            </a:r>
            <a:r>
              <a:rPr lang="bn-IN" sz="3200" b="1" dirty="0" smtClean="0">
                <a:latin typeface="NikoshBAN" panose="02000000000000000000" pitchFamily="2" charset="0"/>
                <a:cs typeface="NikoshBAN" panose="02000000000000000000" pitchFamily="2" charset="0"/>
              </a:rPr>
              <a:t>একটি দল বা গোষ্ঠী এমন কি একটি দেশ নানা কারনে সংঘবদ্ধ হয়ে  ভিন্ন</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দল</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গোষ্ঠী</a:t>
            </a:r>
            <a:r>
              <a:rPr lang="en-US" sz="3200" b="1" dirty="0" smtClean="0">
                <a:latin typeface="NikoshBAN" panose="02000000000000000000" pitchFamily="2" charset="0"/>
                <a:cs typeface="NikoshBAN" panose="02000000000000000000" pitchFamily="2" charset="0"/>
              </a:rPr>
              <a:t> </a:t>
            </a:r>
            <a:r>
              <a:rPr lang="bn-IN" sz="3200" b="1" dirty="0" smtClean="0">
                <a:latin typeface="NikoshBAN" panose="02000000000000000000" pitchFamily="2" charset="0"/>
                <a:cs typeface="NikoshBAN" panose="02000000000000000000" pitchFamily="2" charset="0"/>
              </a:rPr>
              <a:t> বা</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দেশের</a:t>
            </a:r>
            <a:r>
              <a:rPr lang="en-US"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বিরুদ্ধে</a:t>
            </a:r>
            <a:r>
              <a:rPr lang="en-US" sz="3200" b="1" dirty="0" smtClean="0">
                <a:latin typeface="NikoshBAN" panose="02000000000000000000" pitchFamily="2" charset="0"/>
                <a:cs typeface="NikoshBAN" panose="02000000000000000000" pitchFamily="2" charset="0"/>
              </a:rPr>
              <a:t> </a:t>
            </a:r>
            <a:r>
              <a:rPr lang="bn-IN" sz="3200" b="1" dirty="0" smtClean="0">
                <a:latin typeface="NikoshBAN" panose="02000000000000000000" pitchFamily="2" charset="0"/>
                <a:cs typeface="NikoshBAN" panose="02000000000000000000" pitchFamily="2" charset="0"/>
              </a:rPr>
              <a:t> ভিন্ন রাজনৈতিক সংঘাতে জড়িয়ে পরে তাই এক ধরনের সাইবার যুদ্ধ</a:t>
            </a:r>
            <a:r>
              <a:rPr lang="bn-IN" sz="4000" b="1"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
        <p:nvSpPr>
          <p:cNvPr id="6" name="Frame 5"/>
          <p:cNvSpPr/>
          <p:nvPr/>
        </p:nvSpPr>
        <p:spPr>
          <a:xfrm>
            <a:off x="0" y="0"/>
            <a:ext cx="11430000" cy="6400800"/>
          </a:xfrm>
          <a:prstGeom prst="frame">
            <a:avLst>
              <a:gd name="adj1" fmla="val 2331"/>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170" name="Picture 2" descr="আফগান যুদ্ধ : যেভাবে হারল আমেরিকা"/>
          <p:cNvPicPr>
            <a:picLocks noChangeAspect="1" noChangeArrowheads="1"/>
          </p:cNvPicPr>
          <p:nvPr/>
        </p:nvPicPr>
        <p:blipFill>
          <a:blip r:embed="rId3"/>
          <a:srcRect/>
          <a:stretch>
            <a:fillRect/>
          </a:stretch>
        </p:blipFill>
        <p:spPr bwMode="auto">
          <a:xfrm>
            <a:off x="336644" y="1452225"/>
            <a:ext cx="5017020" cy="288380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7172" name="Picture 4" descr="যুদ্ধ শুরু হলে ইরানকে ধ্বংস করতে ৮ ..."/>
          <p:cNvPicPr>
            <a:picLocks noChangeAspect="1" noChangeArrowheads="1"/>
          </p:cNvPicPr>
          <p:nvPr/>
        </p:nvPicPr>
        <p:blipFill>
          <a:blip r:embed="rId4"/>
          <a:srcRect/>
          <a:stretch>
            <a:fillRect/>
          </a:stretch>
        </p:blipFill>
        <p:spPr bwMode="auto">
          <a:xfrm>
            <a:off x="5914104" y="1356851"/>
            <a:ext cx="4984955" cy="291446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xmlns="" val="545508312"/>
      </p:ext>
    </p:extLst>
  </p:cSld>
  <p:clrMapOvr>
    <a:masterClrMapping/>
  </p:clrMapOvr>
  <p:transition>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397" y="1858297"/>
            <a:ext cx="10046010" cy="4031873"/>
          </a:xfrm>
          <a:prstGeom prst="rect">
            <a:avLst/>
          </a:prstGeom>
          <a:noFill/>
        </p:spPr>
        <p:txBody>
          <a:bodyPr wrap="square">
            <a:spAutoFit/>
          </a:bodyPr>
          <a:lstStyle/>
          <a:p>
            <a:pPr algn="just"/>
            <a:r>
              <a:rPr lang="bn-IN" sz="3200" b="1" dirty="0" smtClean="0">
                <a:latin typeface="NikoshBAN" panose="02000000000000000000" pitchFamily="2" charset="0"/>
                <a:cs typeface="NikoshBAN" panose="02000000000000000000" pitchFamily="2" charset="0"/>
              </a:rPr>
              <a:t>তথ্য প্রযুক্তি ও ইন্টারনেট ব্যবহার করে অনলাইনে যে অপরাধসমূহ হয় তাকে বলা হয় সাইবার অপরাধ।</a:t>
            </a:r>
            <a:r>
              <a:rPr lang="as-IN" sz="3200" b="1" dirty="0" smtClean="0">
                <a:latin typeface="NikoshBAN" panose="02000000000000000000" pitchFamily="2" charset="0"/>
                <a:cs typeface="NikoshBAN" panose="02000000000000000000" pitchFamily="2" charset="0"/>
              </a:rPr>
              <a:t>ফেসবুকে </a:t>
            </a:r>
            <a:r>
              <a:rPr lang="as-IN" sz="3200" b="1" dirty="0">
                <a:latin typeface="NikoshBAN" panose="02000000000000000000" pitchFamily="2" charset="0"/>
                <a:cs typeface="NikoshBAN" panose="02000000000000000000" pitchFamily="2" charset="0"/>
              </a:rPr>
              <a:t>বা কোনো গণমাধ্যমে কাউকে নিয়ে মানহানিকর বা বিভ্রান্তিমূলক কিছু পোস্ট করলে, ছবি বা ভিডিও আপলোড করলে, কারও নামে অ্যাকাউন্ট খুলে বিভ্রান্তমূলক পোস্ট দিলে, কোনো স্ট্যাটাস দিলে কিংবা শেয়ার বা লাইক দিলেও সাইবার অপরাধ হতে পারে। </a:t>
            </a:r>
            <a:r>
              <a:rPr lang="as-IN" sz="3200" b="1" dirty="0" smtClean="0">
                <a:latin typeface="NikoshBAN" panose="02000000000000000000" pitchFamily="2" charset="0"/>
                <a:cs typeface="NikoshBAN" panose="02000000000000000000" pitchFamily="2" charset="0"/>
              </a:rPr>
              <a:t>এ </a:t>
            </a:r>
            <a:r>
              <a:rPr lang="as-IN" sz="3200" b="1" dirty="0">
                <a:latin typeface="NikoshBAN" panose="02000000000000000000" pitchFamily="2" charset="0"/>
                <a:cs typeface="NikoshBAN" panose="02000000000000000000" pitchFamily="2" charset="0"/>
              </a:rPr>
              <a:t>ছাড়া অনলাইনে যেকোনো অপরাধমূলক কর্মকাণ্ডে জড়িত হলে তা-ও সাইবার </a:t>
            </a:r>
            <a:r>
              <a:rPr lang="as-IN" sz="3200" b="1" dirty="0" smtClean="0">
                <a:latin typeface="NikoshBAN" panose="02000000000000000000" pitchFamily="2" charset="0"/>
                <a:cs typeface="NikoshBAN" panose="02000000000000000000" pitchFamily="2" charset="0"/>
              </a:rPr>
              <a:t>অপরাধ</a:t>
            </a:r>
            <a:r>
              <a:rPr lang="bn-IN" sz="3200" b="1" dirty="0" smtClean="0">
                <a:latin typeface="NikoshBAN" panose="02000000000000000000" pitchFamily="2" charset="0"/>
                <a:cs typeface="NikoshBAN" panose="02000000000000000000" pitchFamily="2" charset="0"/>
              </a:rPr>
              <a:t>।যা আইনের দৃষ্টিতে অপরাধমূলক কর্মকান্ড।কোন ধরনের অপরাধ হলে কোন ধরনের শাস্তি দিতে হবে,সেই বিষয়গুলো নিয়ে এখন গবেষণা চলছে। </a:t>
            </a:r>
            <a:endParaRPr lang="en-US" sz="3200" b="1" dirty="0">
              <a:latin typeface="NikoshBAN" panose="02000000000000000000" pitchFamily="2" charset="0"/>
              <a:cs typeface="NikoshBAN" panose="02000000000000000000" pitchFamily="2" charset="0"/>
            </a:endParaRPr>
          </a:p>
        </p:txBody>
      </p:sp>
      <p:sp>
        <p:nvSpPr>
          <p:cNvPr id="3" name="Rectangle 2"/>
          <p:cNvSpPr/>
          <p:nvPr/>
        </p:nvSpPr>
        <p:spPr>
          <a:xfrm>
            <a:off x="287370" y="302097"/>
            <a:ext cx="10950901" cy="1446550"/>
          </a:xfrm>
          <a:prstGeom prst="rect">
            <a:avLst/>
          </a:prstGeom>
          <a:noFill/>
        </p:spPr>
        <p:txBody>
          <a:bodyPr wrap="square">
            <a:spAutoFit/>
          </a:bodyPr>
          <a:lstStyle/>
          <a:p>
            <a:r>
              <a:rPr lang="bn-IN" sz="4400" b="1" dirty="0" smtClean="0">
                <a:latin typeface="NikoshBAN" panose="02000000000000000000" pitchFamily="2" charset="0"/>
                <a:cs typeface="NikoshBAN" panose="02000000000000000000" pitchFamily="2" charset="0"/>
              </a:rPr>
              <a:t>সাইবার </a:t>
            </a:r>
            <a:r>
              <a:rPr lang="bn-IN" sz="4400" b="1" dirty="0">
                <a:latin typeface="NikoshBAN" panose="02000000000000000000" pitchFamily="2" charset="0"/>
                <a:cs typeface="NikoshBAN" panose="02000000000000000000" pitchFamily="2" charset="0"/>
              </a:rPr>
              <a:t>অপরাধ একটি শাস্তিযোগ্য অপরাধ”-তা ব্যাখ্যা </a:t>
            </a:r>
            <a:r>
              <a:rPr lang="en-US" sz="4400" b="1" dirty="0" smtClean="0">
                <a:latin typeface="NikoshBAN" panose="02000000000000000000" pitchFamily="2" charset="0"/>
                <a:cs typeface="NikoshBAN" panose="02000000000000000000" pitchFamily="2" charset="0"/>
              </a:rPr>
              <a:t>ক</a:t>
            </a:r>
            <a:r>
              <a:rPr lang="bn-IN" sz="4400" b="1" dirty="0" smtClean="0">
                <a:latin typeface="NikoshBAN" panose="02000000000000000000" pitchFamily="2" charset="0"/>
                <a:cs typeface="NikoshBAN" panose="02000000000000000000" pitchFamily="2" charset="0"/>
              </a:rPr>
              <a:t>রা</a:t>
            </a:r>
            <a:r>
              <a:rPr lang="en-US" sz="4400" b="1" dirty="0" smtClean="0">
                <a:latin typeface="NikoshBAN" panose="02000000000000000000" pitchFamily="2" charset="0"/>
                <a:cs typeface="NikoshBAN" panose="02000000000000000000" pitchFamily="2" charset="0"/>
              </a:rPr>
              <a:t> </a:t>
            </a:r>
            <a:r>
              <a:rPr lang="bn-IN" sz="4400" b="1" dirty="0" smtClean="0">
                <a:latin typeface="NikoshBAN" panose="02000000000000000000" pitchFamily="2" charset="0"/>
                <a:cs typeface="NikoshBAN" panose="02000000000000000000" pitchFamily="2" charset="0"/>
              </a:rPr>
              <a:t>হলো</a:t>
            </a:r>
            <a:r>
              <a:rPr lang="bn-IN" sz="4400" b="1" dirty="0" smtClean="0">
                <a:latin typeface="NikoshBAN" panose="02000000000000000000" pitchFamily="2" charset="0"/>
                <a:cs typeface="NikoshBAN" panose="02000000000000000000" pitchFamily="2" charset="0"/>
              </a:rPr>
              <a:t>।</a:t>
            </a:r>
            <a:endParaRPr lang="en-US" sz="4400" b="1" dirty="0">
              <a:latin typeface="NikoshBAN" panose="02000000000000000000" pitchFamily="2" charset="0"/>
              <a:cs typeface="NikoshBAN" panose="02000000000000000000" pitchFamily="2" charset="0"/>
            </a:endParaRPr>
          </a:p>
        </p:txBody>
      </p:sp>
      <p:sp>
        <p:nvSpPr>
          <p:cNvPr id="4" name="Frame 3"/>
          <p:cNvSpPr/>
          <p:nvPr/>
        </p:nvSpPr>
        <p:spPr>
          <a:xfrm>
            <a:off x="0" y="0"/>
            <a:ext cx="11430000" cy="6400800"/>
          </a:xfrm>
          <a:prstGeom prst="frame">
            <a:avLst>
              <a:gd name="adj1" fmla="val 2331"/>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926281616"/>
      </p:ext>
    </p:extLst>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66459" y="605668"/>
            <a:ext cx="7844748" cy="5230761"/>
            <a:chOff x="1828799" y="433006"/>
            <a:chExt cx="8256895" cy="6175612"/>
          </a:xfrm>
        </p:grpSpPr>
        <p:sp>
          <p:nvSpPr>
            <p:cNvPr id="3" name="TextBox 2"/>
            <p:cNvSpPr txBox="1"/>
            <p:nvPr/>
          </p:nvSpPr>
          <p:spPr>
            <a:xfrm>
              <a:off x="1828799" y="433006"/>
              <a:ext cx="8256895" cy="6175612"/>
            </a:xfrm>
            <a:prstGeom prst="rect">
              <a:avLst/>
            </a:prstGeom>
          </p:spPr>
          <p:style>
            <a:lnRef idx="2">
              <a:schemeClr val="dk1"/>
            </a:lnRef>
            <a:fillRef idx="1">
              <a:schemeClr val="lt1"/>
            </a:fillRef>
            <a:effectRef idx="0">
              <a:schemeClr val="dk1"/>
            </a:effectRef>
            <a:fontRef idx="minor">
              <a:schemeClr val="dk1"/>
            </a:fontRef>
          </p:style>
          <p:txBody>
            <a:bodyPr wrap="square" rtlCol="0">
              <a:prstTxWarp prst="textCirclePour">
                <a:avLst/>
              </a:prstTxWarp>
              <a:spAutoFit/>
            </a:bodyPr>
            <a:lstStyle/>
            <a:p>
              <a:r>
                <a:rPr lang="bn-IN" sz="3600" dirty="0" smtClean="0">
                  <a:latin typeface="NikoshBAN" panose="02000000000000000000" pitchFamily="2" charset="0"/>
                  <a:cs typeface="NikoshBAN" panose="02000000000000000000" pitchFamily="2" charset="0"/>
                </a:rPr>
                <a:t> </a:t>
              </a:r>
              <a:r>
                <a:rPr lang="bn-IN" sz="3600" dirty="0" smtClean="0">
                  <a:solidFill>
                    <a:schemeClr val="accent5">
                      <a:lumMod val="75000"/>
                    </a:schemeClr>
                  </a:solidFill>
                  <a:latin typeface="NikoshBAN" panose="02000000000000000000" pitchFamily="2" charset="0"/>
                  <a:cs typeface="NikoshBAN" panose="02000000000000000000" pitchFamily="2" charset="0"/>
                </a:rPr>
                <a:t>এসো আমরা সবাই সাইবার অপরাধের বিরুদ্ধে রুখে দাঁড়াই</a:t>
              </a:r>
              <a:r>
                <a:rPr lang="bn-IN"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4" name="Picture 3" descr="wi-mortgage-calculator.jpg"/>
            <p:cNvPicPr>
              <a:picLocks noChangeAspect="1"/>
            </p:cNvPicPr>
            <p:nvPr/>
          </p:nvPicPr>
          <p:blipFill>
            <a:blip r:embed="rId2"/>
            <a:stretch>
              <a:fillRect/>
            </a:stretch>
          </p:blipFill>
          <p:spPr>
            <a:xfrm>
              <a:off x="4022510" y="1869330"/>
              <a:ext cx="3869475" cy="285238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sp>
        <p:nvSpPr>
          <p:cNvPr id="5" name="Frame 4"/>
          <p:cNvSpPr/>
          <p:nvPr/>
        </p:nvSpPr>
        <p:spPr>
          <a:xfrm>
            <a:off x="0" y="0"/>
            <a:ext cx="11430000" cy="6400800"/>
          </a:xfrm>
          <a:prstGeom prst="frame">
            <a:avLst>
              <a:gd name="adj1" fmla="val 2331"/>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890170059"/>
      </p:ext>
    </p:extLst>
  </p:cSld>
  <p:clrMapOvr>
    <a:masterClrMapping/>
  </p:clrMapOvr>
  <p:transition spd="slow">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46114" y="2787739"/>
            <a:ext cx="10969894" cy="1265264"/>
          </a:xfrm>
          <a:prstGeom prst="rect">
            <a:avLst/>
          </a:prstGeom>
          <a:noFill/>
          <a:scene3d>
            <a:camera prst="orthographicFront"/>
            <a:lightRig rig="threePt" dir="t"/>
          </a:scene3d>
          <a:sp3d>
            <a:bevelT w="139700" h="139700" prst="divot"/>
          </a:sp3d>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smtClean="0">
                <a:latin typeface="NikoshBAN" pitchFamily="2" charset="0"/>
                <a:cs typeface="NikoshBAN" pitchFamily="2" charset="0"/>
              </a:rPr>
              <a:t>সাইবার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অপরাধ</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থেকে</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রক্ষা</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পাওয়ার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জন্য</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কি</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করা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দরকার</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সে</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সম্পর্কে</a:t>
            </a:r>
            <a:r>
              <a:rPr lang="en-US" sz="4400" b="1" dirty="0" smtClean="0">
                <a:latin typeface="NikoshBAN" pitchFamily="2" charset="0"/>
                <a:cs typeface="NikoshBAN" pitchFamily="2" charset="0"/>
              </a:rPr>
              <a:t> ১০ </a:t>
            </a:r>
            <a:r>
              <a:rPr lang="en-US" sz="4400" b="1" dirty="0" err="1" smtClean="0">
                <a:latin typeface="NikoshBAN" pitchFamily="2" charset="0"/>
                <a:cs typeface="NikoshBAN" pitchFamily="2" charset="0"/>
              </a:rPr>
              <a:t>টি</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বাক্য</a:t>
            </a:r>
            <a:r>
              <a:rPr lang="en-US" sz="4400" b="1" dirty="0" smtClean="0">
                <a:latin typeface="NikoshBAN" pitchFamily="2" charset="0"/>
                <a:cs typeface="NikoshBAN" pitchFamily="2" charset="0"/>
              </a:rPr>
              <a:t> </a:t>
            </a:r>
            <a:r>
              <a:rPr lang="en-US" sz="4400" b="1" dirty="0" err="1" smtClean="0">
                <a:latin typeface="NikoshBAN" pitchFamily="2" charset="0"/>
                <a:cs typeface="NikoshBAN" pitchFamily="2" charset="0"/>
              </a:rPr>
              <a:t>লিখবে</a:t>
            </a:r>
            <a:r>
              <a:rPr lang="en-US" sz="4400" b="1" dirty="0" smtClean="0">
                <a:latin typeface="NikoshBAN" pitchFamily="2" charset="0"/>
                <a:cs typeface="NikoshBAN" pitchFamily="2" charset="0"/>
              </a:rPr>
              <a:t> ?</a:t>
            </a:r>
            <a:endParaRPr lang="en-US" sz="4400" b="1" dirty="0">
              <a:latin typeface="NikoshBAN" pitchFamily="2" charset="0"/>
              <a:cs typeface="NikoshBAN" pitchFamily="2" charset="0"/>
            </a:endParaRPr>
          </a:p>
        </p:txBody>
      </p:sp>
      <p:sp>
        <p:nvSpPr>
          <p:cNvPr id="11" name="Frame 10"/>
          <p:cNvSpPr/>
          <p:nvPr/>
        </p:nvSpPr>
        <p:spPr>
          <a:xfrm>
            <a:off x="0" y="0"/>
            <a:ext cx="11430000" cy="6400800"/>
          </a:xfrm>
          <a:prstGeom prst="frame">
            <a:avLst>
              <a:gd name="adj1" fmla="val 2331"/>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p:cNvSpPr/>
          <p:nvPr/>
        </p:nvSpPr>
        <p:spPr>
          <a:xfrm>
            <a:off x="222398" y="590185"/>
            <a:ext cx="10935678" cy="1015663"/>
          </a:xfrm>
          <a:prstGeom prst="rect">
            <a:avLst/>
          </a:prstGeom>
          <a:noFill/>
        </p:spPr>
        <p:txBody>
          <a:bodyPr wrap="square" lIns="91440" tIns="45720" rIns="91440" bIns="45720">
            <a:spAutoFit/>
          </a:bodyPr>
          <a:lstStyle/>
          <a:p>
            <a:pPr algn="ctr"/>
            <a:r>
              <a:rPr lang="bn-BD" sz="6000" b="1" u="dbl" cap="none" spc="0" dirty="0">
                <a:ln w="17780" cmpd="sng">
                  <a:solidFill>
                    <a:srgbClr val="FFFFFF"/>
                  </a:solidFill>
                  <a:prstDash val="solid"/>
                  <a:miter lim="800000"/>
                </a:ln>
                <a:effectLst>
                  <a:outerShdw blurRad="50800" algn="tl" rotWithShape="0">
                    <a:srgbClr val="000000"/>
                  </a:outerShdw>
                </a:effectLst>
                <a:uFill>
                  <a:solidFill>
                    <a:schemeClr val="accent6">
                      <a:lumMod val="75000"/>
                    </a:schemeClr>
                  </a:solidFill>
                </a:uFill>
                <a:latin typeface="NikoshBAN" pitchFamily="2" charset="0"/>
                <a:cs typeface="NikoshBAN" pitchFamily="2" charset="0"/>
              </a:rPr>
              <a:t>বাড়ির কাজ</a:t>
            </a:r>
            <a:endParaRPr lang="en-US" sz="6000" b="1" cap="none" spc="0" dirty="0">
              <a:ln w="17780" cmpd="sng">
                <a:solidFill>
                  <a:srgbClr val="FFFFFF"/>
                </a:solidFill>
                <a:prstDash val="solid"/>
                <a:miter lim="800000"/>
              </a:ln>
              <a:effectLst>
                <a:outerShdw blurRad="50800" algn="tl" rotWithShape="0">
                  <a:srgbClr val="000000"/>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66434" y="220243"/>
            <a:ext cx="1338517" cy="10095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020524602"/>
      </p:ext>
    </p:extLst>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ame 5"/>
          <p:cNvSpPr/>
          <p:nvPr/>
        </p:nvSpPr>
        <p:spPr>
          <a:xfrm>
            <a:off x="0" y="0"/>
            <a:ext cx="11430000" cy="6400800"/>
          </a:xfrm>
          <a:prstGeom prst="frame">
            <a:avLst>
              <a:gd name="adj1" fmla="val 1879"/>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p:cNvSpPr/>
          <p:nvPr/>
        </p:nvSpPr>
        <p:spPr>
          <a:xfrm>
            <a:off x="1696065" y="589935"/>
            <a:ext cx="8318089" cy="1107996"/>
          </a:xfrm>
          <a:prstGeom prst="rect">
            <a:avLst/>
          </a:prstGeom>
        </p:spPr>
        <p:txBody>
          <a:bodyPr wrap="square">
            <a:spAutoFit/>
          </a:bodyPr>
          <a:lstStyle/>
          <a:p>
            <a:pPr algn="ctr"/>
            <a:r>
              <a:rPr lang="en-US" sz="6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a:t>
            </a:r>
            <a:r>
              <a:rPr lang="en-US"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ধন্যবাদ</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026" name="Picture 2" descr="Email Security ⋆ 3 Tactics That Will Give Your Business Better ..."/>
          <p:cNvPicPr>
            <a:picLocks noChangeAspect="1" noChangeArrowheads="1"/>
          </p:cNvPicPr>
          <p:nvPr/>
        </p:nvPicPr>
        <p:blipFill>
          <a:blip r:embed="rId3"/>
          <a:srcRect/>
          <a:stretch>
            <a:fillRect/>
          </a:stretch>
        </p:blipFill>
        <p:spPr bwMode="auto">
          <a:xfrm>
            <a:off x="2742492" y="1904508"/>
            <a:ext cx="6154053" cy="355141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xmlns="" val="1577097833"/>
      </p:ext>
    </p:extLst>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8511" y="94861"/>
            <a:ext cx="3704684" cy="1350113"/>
          </a:xfrm>
          <a:prstGeom prst="rect">
            <a:avLst/>
          </a:prstGeom>
          <a:noFill/>
          <a:effectLst>
            <a:glow rad="228600">
              <a:schemeClr val="accent5">
                <a:satMod val="175000"/>
                <a:alpha val="40000"/>
              </a:schemeClr>
            </a:glow>
          </a:effectLst>
          <a:scene3d>
            <a:camera prst="orthographicFront"/>
            <a:lightRig rig="threePt" dir="t"/>
          </a:scene3d>
          <a:sp3d>
            <a:bevelT prst="angle"/>
          </a:sp3d>
        </p:spPr>
        <p:txBody>
          <a:bodyPr wrap="square" rtlCol="0">
            <a:prstTxWarp prst="textTriangleInverted">
              <a:avLst/>
            </a:prstTxWarp>
            <a:spAutoFit/>
          </a:bodyPr>
          <a:lstStyle/>
          <a:p>
            <a:pPr algn="ctr"/>
            <a:r>
              <a:rPr lang="en-US" sz="6600" dirty="0" smtClean="0">
                <a:latin typeface="NikoshBAN" panose="02000000000000000000" pitchFamily="2" charset="0"/>
                <a:cs typeface="NikoshBAN" panose="02000000000000000000" pitchFamily="2" charset="0"/>
              </a:rPr>
              <a:t> </a:t>
            </a:r>
            <a:r>
              <a:rPr lang="en-US" sz="8800" b="1" dirty="0" smtClean="0">
                <a:solidFill>
                  <a:schemeClr val="bg1"/>
                </a:solidFill>
                <a:latin typeface="NikoshBAN" panose="02000000000000000000" pitchFamily="2" charset="0"/>
                <a:cs typeface="NikoshBAN" panose="02000000000000000000" pitchFamily="2" charset="0"/>
              </a:rPr>
              <a:t>পরিচিতি</a:t>
            </a:r>
            <a:endParaRPr lang="en-US" sz="6000" b="1" dirty="0">
              <a:solidFill>
                <a:schemeClr val="bg1"/>
              </a:solidFill>
              <a:latin typeface="NikoshBAN" pitchFamily="2" charset="0"/>
              <a:cs typeface="NikoshBAN" pitchFamily="2" charset="0"/>
            </a:endParaRPr>
          </a:p>
        </p:txBody>
      </p:sp>
      <p:sp>
        <p:nvSpPr>
          <p:cNvPr id="5" name="Frame 4"/>
          <p:cNvSpPr/>
          <p:nvPr/>
        </p:nvSpPr>
        <p:spPr>
          <a:xfrm>
            <a:off x="0" y="0"/>
            <a:ext cx="11430000" cy="6400800"/>
          </a:xfrm>
          <a:prstGeom prst="frame">
            <a:avLst>
              <a:gd name="adj1" fmla="val 2331"/>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6" name="Picture 2" descr="C:\Users\user\Desktop\ROSE\oporad 2.jpeg"/>
          <p:cNvPicPr>
            <a:picLocks noChangeAspect="1" noChangeArrowheads="1"/>
          </p:cNvPicPr>
          <p:nvPr/>
        </p:nvPicPr>
        <p:blipFill>
          <a:blip r:embed="rId3"/>
          <a:srcRect/>
          <a:stretch>
            <a:fillRect/>
          </a:stretch>
        </p:blipFill>
        <p:spPr bwMode="auto">
          <a:xfrm>
            <a:off x="307105" y="2227007"/>
            <a:ext cx="4604108" cy="3819831"/>
          </a:xfrm>
          <a:prstGeom prst="rect">
            <a:avLst/>
          </a:prstGeom>
          <a:noFill/>
        </p:spPr>
      </p:pic>
      <p:pic>
        <p:nvPicPr>
          <p:cNvPr id="1027" name="Picture 3" descr="C:\Users\user\Desktop\ROSE\OPORAD.jpeg"/>
          <p:cNvPicPr>
            <a:picLocks noChangeAspect="1" noChangeArrowheads="1"/>
          </p:cNvPicPr>
          <p:nvPr/>
        </p:nvPicPr>
        <p:blipFill>
          <a:blip r:embed="rId4"/>
          <a:srcRect/>
          <a:stretch>
            <a:fillRect/>
          </a:stretch>
        </p:blipFill>
        <p:spPr bwMode="auto">
          <a:xfrm>
            <a:off x="6157452" y="2212258"/>
            <a:ext cx="4920737" cy="3805084"/>
          </a:xfrm>
          <a:prstGeom prst="rect">
            <a:avLst/>
          </a:prstGeom>
          <a:noFill/>
        </p:spPr>
      </p:pic>
      <p:sp>
        <p:nvSpPr>
          <p:cNvPr id="6" name="Rectangle 5"/>
          <p:cNvSpPr/>
          <p:nvPr/>
        </p:nvSpPr>
        <p:spPr>
          <a:xfrm>
            <a:off x="327709" y="508509"/>
            <a:ext cx="10822072" cy="923330"/>
          </a:xfrm>
          <a:prstGeom prst="rect">
            <a:avLst/>
          </a:prstGeom>
        </p:spPr>
        <p:txBody>
          <a:bodyPr wrap="square">
            <a:spAutoFit/>
          </a:bodyPr>
          <a:lstStyle/>
          <a:p>
            <a:r>
              <a:rPr lang="bn-BD" sz="5400" b="1" dirty="0" smtClean="0">
                <a:latin typeface="NikoshBAN" pitchFamily="2" charset="0"/>
                <a:cs typeface="NikoshBAN" pitchFamily="2" charset="0"/>
              </a:rPr>
              <a:t>ছবি</a:t>
            </a:r>
            <a:r>
              <a:rPr lang="en-US" sz="5400" b="1" dirty="0" smtClean="0">
                <a:latin typeface="NikoshBAN" pitchFamily="2" charset="0"/>
                <a:cs typeface="NikoshBAN" pitchFamily="2" charset="0"/>
              </a:rPr>
              <a:t> </a:t>
            </a:r>
            <a:r>
              <a:rPr lang="bn-BD" sz="5400" b="1" dirty="0" smtClean="0">
                <a:latin typeface="NikoshBAN" pitchFamily="2" charset="0"/>
                <a:cs typeface="NikoshBAN" pitchFamily="2" charset="0"/>
              </a:rPr>
              <a:t>গুলো </a:t>
            </a:r>
            <a:r>
              <a:rPr lang="bn-BD" sz="5400" b="1" dirty="0" smtClean="0">
                <a:latin typeface="NikoshBAN" pitchFamily="2" charset="0"/>
                <a:cs typeface="NikoshBAN" pitchFamily="2" charset="0"/>
              </a:rPr>
              <a:t>লক্ষ্য কর</a:t>
            </a:r>
            <a:endParaRPr lang="en-US" sz="5400" b="1" dirty="0"/>
          </a:p>
        </p:txBody>
      </p:sp>
    </p:spTree>
    <p:extLst>
      <p:ext uri="{BB962C8B-B14F-4D97-AF65-F5344CB8AC3E}">
        <p14:creationId xmlns:p14="http://schemas.microsoft.com/office/powerpoint/2010/main" xmlns="" val="3687385069"/>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শাওমি ও স্যামসাং ফোন হ্যাক করে কোটি ..."/>
          <p:cNvPicPr>
            <a:picLocks noChangeAspect="1" noChangeArrowheads="1"/>
          </p:cNvPicPr>
          <p:nvPr/>
        </p:nvPicPr>
        <p:blipFill>
          <a:blip r:embed="rId2"/>
          <a:srcRect/>
          <a:stretch>
            <a:fillRect/>
          </a:stretch>
        </p:blipFill>
        <p:spPr bwMode="auto">
          <a:xfrm>
            <a:off x="5892014" y="2038877"/>
            <a:ext cx="5196775" cy="355826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4" name="Frame 3"/>
          <p:cNvSpPr/>
          <p:nvPr/>
        </p:nvSpPr>
        <p:spPr>
          <a:xfrm>
            <a:off x="0" y="0"/>
            <a:ext cx="11430000" cy="6400800"/>
          </a:xfrm>
          <a:prstGeom prst="frame">
            <a:avLst>
              <a:gd name="adj1" fmla="val 2105"/>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30" name="Picture 6" descr="সাইবার অপরাধ :থাকুন বিপদমুক্ত"/>
          <p:cNvPicPr>
            <a:picLocks noChangeAspect="1" noChangeArrowheads="1"/>
          </p:cNvPicPr>
          <p:nvPr/>
        </p:nvPicPr>
        <p:blipFill>
          <a:blip r:embed="rId4"/>
          <a:srcRect/>
          <a:stretch>
            <a:fillRect/>
          </a:stretch>
        </p:blipFill>
        <p:spPr bwMode="auto">
          <a:xfrm>
            <a:off x="377772" y="2068508"/>
            <a:ext cx="4779555" cy="351501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6" name="Rectangle 5"/>
          <p:cNvSpPr/>
          <p:nvPr/>
        </p:nvSpPr>
        <p:spPr>
          <a:xfrm>
            <a:off x="195950" y="263232"/>
            <a:ext cx="10939082" cy="1015663"/>
          </a:xfrm>
          <a:prstGeom prst="rect">
            <a:avLst/>
          </a:prstGeom>
        </p:spPr>
        <p:txBody>
          <a:bodyPr wrap="square">
            <a:spAutoFit/>
          </a:bodyPr>
          <a:lstStyle/>
          <a:p>
            <a:r>
              <a:rPr lang="bn-BD" sz="6000" b="1" dirty="0" smtClean="0">
                <a:latin typeface="NikoshBAN" pitchFamily="2" charset="0"/>
                <a:cs typeface="NikoshBAN" pitchFamily="2" charset="0"/>
              </a:rPr>
              <a:t>ছবি</a:t>
            </a:r>
            <a:r>
              <a:rPr lang="en-US" sz="6000" b="1" dirty="0" smtClean="0">
                <a:latin typeface="NikoshBAN" pitchFamily="2" charset="0"/>
                <a:cs typeface="NikoshBAN" pitchFamily="2" charset="0"/>
              </a:rPr>
              <a:t>  </a:t>
            </a:r>
            <a:r>
              <a:rPr lang="bn-BD" sz="6000" b="1" dirty="0" smtClean="0">
                <a:latin typeface="NikoshBAN" pitchFamily="2" charset="0"/>
                <a:cs typeface="NikoshBAN" pitchFamily="2" charset="0"/>
              </a:rPr>
              <a:t>গুলো </a:t>
            </a:r>
            <a:r>
              <a:rPr lang="bn-BD" sz="6000" b="1" dirty="0" smtClean="0">
                <a:latin typeface="NikoshBAN" pitchFamily="2" charset="0"/>
                <a:cs typeface="NikoshBAN" pitchFamily="2" charset="0"/>
              </a:rPr>
              <a:t>লক্ষ্য কর</a:t>
            </a:r>
            <a:endParaRPr lang="en-US" sz="6000" b="1" dirty="0">
              <a:latin typeface="NikoshBAN" pitchFamily="2" charset="0"/>
              <a:cs typeface="NikoshBAN" pitchFamily="2" charset="0"/>
            </a:endParaRPr>
          </a:p>
        </p:txBody>
      </p:sp>
    </p:spTree>
  </p:cSld>
  <p:clrMapOvr>
    <a:masterClrMapping/>
  </p:clrMapOvr>
  <p:transition>
    <p:pull dir="l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56833" y="1709122"/>
            <a:ext cx="6697267" cy="3467100"/>
          </a:xfrm>
          <a:prstGeom prst="rect">
            <a:avLst/>
          </a:prstGeom>
          <a:ln>
            <a:noFill/>
          </a:ln>
          <a:effectLst>
            <a:glow rad="63500">
              <a:schemeClr val="accent2">
                <a:satMod val="175000"/>
                <a:alpha val="40000"/>
              </a:schemeClr>
            </a:glow>
            <a:outerShdw blurRad="292100" dist="139700" dir="2700000" algn="tl" rotWithShape="0">
              <a:srgbClr val="333333">
                <a:alpha val="65000"/>
              </a:srgbClr>
            </a:outerShdw>
          </a:effectLst>
          <a:scene3d>
            <a:camera prst="orthographicFront"/>
            <a:lightRig rig="threePt" dir="t"/>
          </a:scene3d>
          <a:sp3d>
            <a:bevelT/>
          </a:sp3d>
        </p:spPr>
      </p:pic>
      <p:sp>
        <p:nvSpPr>
          <p:cNvPr id="4" name="Frame 3"/>
          <p:cNvSpPr/>
          <p:nvPr/>
        </p:nvSpPr>
        <p:spPr>
          <a:xfrm>
            <a:off x="0" y="0"/>
            <a:ext cx="11430000" cy="6400800"/>
          </a:xfrm>
          <a:prstGeom prst="frame">
            <a:avLst>
              <a:gd name="adj1" fmla="val 2331"/>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247007" y="448417"/>
            <a:ext cx="10312838" cy="923330"/>
          </a:xfrm>
          <a:prstGeom prst="rect">
            <a:avLst/>
          </a:prstGeom>
          <a:noFill/>
        </p:spPr>
        <p:txBody>
          <a:bodyPr wrap="square" lIns="91440" tIns="45720" rIns="91440" bIns="45720">
            <a:spAutoFit/>
          </a:bodyPr>
          <a:lstStyle/>
          <a:p>
            <a:pPr algn="ctr"/>
            <a:r>
              <a:rPr lang="bn-BD" sz="54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Nikosh" pitchFamily="2" charset="0"/>
                <a:cs typeface="Nikosh" pitchFamily="2" charset="0"/>
              </a:rPr>
              <a:t>আজকের</a:t>
            </a:r>
            <a:r>
              <a:rPr lang="en-US" sz="54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Nikosh" pitchFamily="2" charset="0"/>
                <a:cs typeface="Nikosh" pitchFamily="2" charset="0"/>
              </a:rPr>
              <a:t> </a:t>
            </a:r>
            <a:r>
              <a:rPr lang="en-US" sz="5400" b="1" dirty="0" err="1" smtClean="0">
                <a:ln w="18000">
                  <a:solidFill>
                    <a:schemeClr val="accent2">
                      <a:satMod val="140000"/>
                    </a:schemeClr>
                  </a:solidFill>
                  <a:prstDash val="solid"/>
                  <a:miter lim="800000"/>
                </a:ln>
                <a:effectLst>
                  <a:outerShdw blurRad="25500" dist="23000" dir="7020000" algn="tl">
                    <a:srgbClr val="000000">
                      <a:alpha val="50000"/>
                    </a:srgbClr>
                  </a:outerShdw>
                </a:effectLst>
                <a:latin typeface="Nikosh" pitchFamily="2" charset="0"/>
                <a:cs typeface="Nikosh" pitchFamily="2" charset="0"/>
              </a:rPr>
              <a:t>পাঠ</a:t>
            </a:r>
            <a:r>
              <a:rPr lang="en-US" sz="5400" b="1" dirty="0" smtClean="0">
                <a:ln w="18000">
                  <a:solidFill>
                    <a:schemeClr val="accent2">
                      <a:satMod val="140000"/>
                    </a:schemeClr>
                  </a:solidFill>
                  <a:prstDash val="solid"/>
                  <a:miter lim="800000"/>
                </a:ln>
                <a:effectLst>
                  <a:outerShdw blurRad="25500" dist="23000" dir="7020000" algn="tl">
                    <a:srgbClr val="000000">
                      <a:alpha val="50000"/>
                    </a:srgbClr>
                  </a:outerShdw>
                </a:effectLst>
                <a:latin typeface="Nikosh" pitchFamily="2" charset="0"/>
                <a:cs typeface="Nikosh" pitchFamily="2" charset="0"/>
              </a:rPr>
              <a:t>……</a:t>
            </a:r>
            <a:endParaRPr lang="en-US" sz="5400" b="1"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xmlns="" val="4146487960"/>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32475" y="248133"/>
            <a:ext cx="4300778" cy="1326115"/>
          </a:xfrm>
          <a:prstGeom prst="rect">
            <a:avLst/>
          </a:prstGeom>
          <a:noFill/>
          <a:ln>
            <a:noFill/>
          </a:ln>
          <a:effectLst>
            <a:glow rad="228600">
              <a:schemeClr val="accent1">
                <a:satMod val="175000"/>
                <a:alpha val="40000"/>
              </a:schemeClr>
            </a:glow>
          </a:effectLst>
          <a:scene3d>
            <a:camera prst="orthographicFront"/>
            <a:lightRig rig="soft" dir="tl">
              <a:rot lat="0" lon="0" rev="0"/>
            </a:lightRig>
          </a:scene3d>
          <a:sp3d>
            <a:bevelT w="139700" h="139700" prst="divot"/>
          </a:sp3d>
          <a:extLst/>
        </p:spPr>
        <p:txBody>
          <a:bodyPr vert="horz" wrap="square" lIns="91440" tIns="45720" rIns="91440" bIns="45720" numCol="1" anchor="ctr" anchorCtr="0" compatLnSpc="1">
            <a:prstTxWarp prst="textNoShape">
              <a:avLst/>
            </a:prstTxWarp>
            <a:sp3d contourW="25400" prstMaterial="matte">
              <a:bevelT w="25400" h="55880" prst="artDeco"/>
              <a:contourClr>
                <a:schemeClr val="accent2">
                  <a:tint val="20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spc="50" dirty="0" err="1" smtClean="0">
                <a:ln w="11430"/>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শিখনফল</a:t>
            </a:r>
            <a:endParaRPr lang="en-US" sz="9600" b="1" spc="50" dirty="0">
              <a:ln w="11430"/>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3" name="Rectangle 3"/>
          <p:cNvSpPr txBox="1">
            <a:spLocks noChangeArrowheads="1"/>
          </p:cNvSpPr>
          <p:nvPr/>
        </p:nvSpPr>
        <p:spPr>
          <a:xfrm>
            <a:off x="261535" y="3401590"/>
            <a:ext cx="9209581" cy="2316661"/>
          </a:xfrm>
          <a:prstGeom prst="rect">
            <a:avLst/>
          </a:prstGeom>
          <a:noFill/>
          <a:effectLst>
            <a:glow rad="228600">
              <a:schemeClr val="accent2">
                <a:satMod val="175000"/>
                <a:alpha val="40000"/>
              </a:schemeClr>
            </a:glow>
          </a:effectLst>
          <a:scene3d>
            <a:camera prst="orthographicFront"/>
            <a:lightRig rig="threePt" dir="t"/>
          </a:scene3d>
          <a:sp3d>
            <a:bevelT w="152400" h="50800" prst="softRound"/>
          </a:sp3d>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smtClean="0">
                <a:latin typeface="NikoshBAN" panose="02000000000000000000" pitchFamily="2" charset="0"/>
                <a:cs typeface="NikoshBAN" panose="02000000000000000000" pitchFamily="2" charset="0"/>
              </a:rPr>
              <a:t>সাইবার অপরাধ কি তা </a:t>
            </a:r>
            <a:r>
              <a:rPr lang="en-US" sz="3600" b="1" dirty="0" err="1" smtClean="0">
                <a:latin typeface="NikoshBAN" panose="02000000000000000000" pitchFamily="2" charset="0"/>
                <a:cs typeface="NikoshBAN" panose="02000000000000000000" pitchFamily="2" charset="0"/>
              </a:rPr>
              <a:t>বলতে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পারবে</a:t>
            </a:r>
            <a:r>
              <a:rPr lang="en-US" sz="3600" b="1" dirty="0" smtClean="0">
                <a:latin typeface="NikoshBAN" panose="02000000000000000000" pitchFamily="2" charset="0"/>
                <a:cs typeface="NikoshBAN" panose="02000000000000000000" pitchFamily="2" charset="0"/>
              </a:rPr>
              <a:t>.</a:t>
            </a:r>
          </a:p>
          <a:p>
            <a:r>
              <a:rPr lang="bn-IN" sz="3600" b="1" dirty="0" smtClean="0">
                <a:latin typeface="NikoshBAN" panose="02000000000000000000" pitchFamily="2" charset="0"/>
                <a:cs typeface="NikoshBAN" panose="02000000000000000000" pitchFamily="2" charset="0"/>
              </a:rPr>
              <a:t>প্রচলিত কিছু সাইবার অপরাধ</a:t>
            </a:r>
            <a:r>
              <a:rPr lang="en-US" sz="3600" b="1" dirty="0" smtClean="0">
                <a:latin typeface="NikoshBAN" panose="02000000000000000000" pitchFamily="2" charset="0"/>
                <a:cs typeface="NikoshBAN" panose="02000000000000000000" pitchFamily="2" charset="0"/>
              </a:rPr>
              <a:t> চিহ্নিত </a:t>
            </a:r>
            <a:r>
              <a:rPr lang="en-US" sz="3600" b="1" dirty="0" err="1" smtClean="0">
                <a:latin typeface="NikoshBAN" panose="02000000000000000000" pitchFamily="2" charset="0"/>
                <a:cs typeface="NikoshBAN" panose="02000000000000000000" pitchFamily="2" charset="0"/>
              </a:rPr>
              <a:t>করতে</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পারবে</a:t>
            </a:r>
            <a:r>
              <a:rPr lang="en-US" sz="3600" b="1" dirty="0" smtClean="0">
                <a:latin typeface="NikoshBAN" panose="02000000000000000000" pitchFamily="2" charset="0"/>
                <a:cs typeface="NikoshBAN" panose="02000000000000000000" pitchFamily="2" charset="0"/>
              </a:rPr>
              <a:t>, </a:t>
            </a:r>
          </a:p>
          <a:p>
            <a:r>
              <a:rPr lang="bn-IN" sz="3600" b="1" dirty="0" smtClean="0">
                <a:latin typeface="NikoshBAN" panose="02000000000000000000" pitchFamily="2" charset="0"/>
                <a:cs typeface="NikoshBAN" panose="02000000000000000000" pitchFamily="2" charset="0"/>
              </a:rPr>
              <a:t>“সাইবার অপরাধ একটি শাস্তিযোগ্য অপরাধ”-তা ব্যাখ্যা </a:t>
            </a:r>
            <a:r>
              <a:rPr lang="en-US" sz="3600" b="1" dirty="0" smtClean="0">
                <a:latin typeface="NikoshBAN" panose="02000000000000000000" pitchFamily="2" charset="0"/>
                <a:cs typeface="NikoshBAN" panose="02000000000000000000" pitchFamily="2" charset="0"/>
              </a:rPr>
              <a:t>করতে পারবে।</a:t>
            </a:r>
            <a:endParaRPr lang="en-US" sz="3600" b="1" dirty="0">
              <a:latin typeface="NikoshBAN" panose="02000000000000000000" pitchFamily="2" charset="0"/>
              <a:cs typeface="NikoshBAN" panose="02000000000000000000" pitchFamily="2" charset="0"/>
            </a:endParaRPr>
          </a:p>
        </p:txBody>
      </p:sp>
      <p:sp>
        <p:nvSpPr>
          <p:cNvPr id="4" name="Rectangle 2"/>
          <p:cNvSpPr txBox="1">
            <a:spLocks noChangeArrowheads="1"/>
          </p:cNvSpPr>
          <p:nvPr/>
        </p:nvSpPr>
        <p:spPr bwMode="auto">
          <a:xfrm>
            <a:off x="203415" y="1622537"/>
            <a:ext cx="10955364" cy="1129167"/>
          </a:xfrm>
          <a:prstGeom prst="rect">
            <a:avLst/>
          </a:prstGeom>
          <a:noFill/>
          <a:ln>
            <a:noFill/>
          </a:ln>
          <a:effectLst>
            <a:glow rad="228600">
              <a:schemeClr val="accent2">
                <a:satMod val="175000"/>
                <a:alpha val="40000"/>
              </a:schemeClr>
            </a:glow>
          </a:effectLst>
          <a:scene3d>
            <a:camera prst="orthographicFront"/>
            <a:lightRig rig="soft" dir="tl">
              <a:rot lat="0" lon="0" rev="0"/>
            </a:lightRig>
          </a:scene3d>
          <a:sp3d>
            <a:bevelT w="139700" h="139700" prst="divot"/>
          </a:sp3d>
          <a:extLst/>
        </p:spPr>
        <p:txBody>
          <a:bodyPr vert="horz" wrap="square" lIns="91440" tIns="45720" rIns="91440" bIns="45720" numCol="1" anchor="ctr" anchorCtr="0" compatLnSpc="1">
            <a:prstTxWarp prst="textNoShape">
              <a:avLst/>
            </a:prstTxWarp>
            <a:sp3d contourW="25400" prstMaterial="matte">
              <a:bevelT w="25400" h="55880" prst="artDeco"/>
              <a:contourClr>
                <a:schemeClr val="accent2">
                  <a:tint val="20000"/>
                </a:schemeClr>
              </a:contourClr>
            </a:sp3d>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buNone/>
            </a:pPr>
            <a:r>
              <a:rPr lang="en-US" sz="6000" b="1" spc="50" dirty="0" smtClean="0">
                <a:ln w="11430"/>
                <a:solidFill>
                  <a:schemeClr val="tx1"/>
                </a:solidFill>
                <a:effectLst>
                  <a:glow rad="63500">
                    <a:schemeClr val="accent3">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এই পাঠ শেষে শিক্ষার্থীরা…</a:t>
            </a:r>
            <a:endParaRPr lang="en-US" sz="6000" b="1" spc="50" dirty="0">
              <a:ln w="11430"/>
              <a:solidFill>
                <a:schemeClr val="tx1"/>
              </a:solidFill>
              <a:effectLst>
                <a:glow rad="63500">
                  <a:schemeClr val="accent3">
                    <a:satMod val="175000"/>
                    <a:alpha val="40000"/>
                  </a:schemeClr>
                </a:glow>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5" name="Frame 4"/>
          <p:cNvSpPr/>
          <p:nvPr/>
        </p:nvSpPr>
        <p:spPr>
          <a:xfrm>
            <a:off x="0" y="0"/>
            <a:ext cx="11430000" cy="6400800"/>
          </a:xfrm>
          <a:prstGeom prst="frame">
            <a:avLst>
              <a:gd name="adj1" fmla="val 1879"/>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975881841"/>
      </p:ext>
    </p:extLst>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319" y="4422459"/>
            <a:ext cx="10960568" cy="1754326"/>
          </a:xfrm>
          <a:prstGeom prst="rect">
            <a:avLst/>
          </a:prstGeom>
          <a:noFill/>
        </p:spPr>
        <p:txBody>
          <a:bodyPr wrap="square">
            <a:spAutoFit/>
          </a:bodyPr>
          <a:lstStyle/>
          <a:p>
            <a:r>
              <a:rPr lang="as-IN" sz="3600" dirty="0">
                <a:latin typeface="NikoshBAN" panose="02000000000000000000" pitchFamily="2" charset="0"/>
                <a:cs typeface="NikoshBAN" panose="02000000000000000000" pitchFamily="2" charset="0"/>
              </a:rPr>
              <a:t>‘</a:t>
            </a:r>
            <a:r>
              <a:rPr lang="as-IN" sz="3600" b="1" dirty="0">
                <a:latin typeface="NikoshBAN" panose="02000000000000000000" pitchFamily="2" charset="0"/>
                <a:cs typeface="NikoshBAN" panose="02000000000000000000" pitchFamily="2" charset="0"/>
              </a:rPr>
              <a:t>সাইবার অপরাধ’ বলতে ইন্টারনেট ব্যবহার করে যে অপরাধ করা হয়, তাকেই বোঝানো হয়। খুব সাধারন অর্থে সাইবার অপরাধ হলো যেকোন ধরনের অনৈতিক </a:t>
            </a:r>
            <a:r>
              <a:rPr lang="as-IN" sz="3600" b="1" dirty="0" smtClean="0">
                <a:latin typeface="NikoshBAN" panose="02000000000000000000" pitchFamily="2" charset="0"/>
                <a:cs typeface="NikoshBAN" panose="02000000000000000000" pitchFamily="2" charset="0"/>
              </a:rPr>
              <a:t>কাজ</a:t>
            </a:r>
            <a:r>
              <a:rPr lang="en-US" sz="3600" b="1" dirty="0">
                <a:latin typeface="NikoshBAN" panose="02000000000000000000" pitchFamily="2" charset="0"/>
                <a:cs typeface="NikoshBAN" panose="02000000000000000000" pitchFamily="2" charset="0"/>
              </a:rPr>
              <a:t> </a:t>
            </a:r>
            <a:r>
              <a:rPr lang="en-US" sz="3600" b="1" dirty="0" smtClean="0">
                <a:latin typeface="NikoshBAN" panose="02000000000000000000" pitchFamily="2" charset="0"/>
                <a:cs typeface="NikoshBAN" panose="02000000000000000000" pitchFamily="2" charset="0"/>
              </a:rPr>
              <a:t>করা বোঝায়।</a:t>
            </a:r>
            <a:r>
              <a:rPr lang="as-IN"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
        <p:nvSpPr>
          <p:cNvPr id="6" name="Frame 5"/>
          <p:cNvSpPr/>
          <p:nvPr/>
        </p:nvSpPr>
        <p:spPr>
          <a:xfrm>
            <a:off x="0" y="0"/>
            <a:ext cx="11430000" cy="6400800"/>
          </a:xfrm>
          <a:prstGeom prst="frame">
            <a:avLst>
              <a:gd name="adj1" fmla="val 2331"/>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434" name="Picture 2" descr="নিজেদেরই ঠেকাতে হবে সাইবার অপরাধের ..."/>
          <p:cNvPicPr>
            <a:picLocks noChangeAspect="1" noChangeArrowheads="1"/>
          </p:cNvPicPr>
          <p:nvPr/>
        </p:nvPicPr>
        <p:blipFill>
          <a:blip r:embed="rId3"/>
          <a:srcRect/>
          <a:stretch>
            <a:fillRect/>
          </a:stretch>
        </p:blipFill>
        <p:spPr bwMode="auto">
          <a:xfrm>
            <a:off x="6799664" y="1199753"/>
            <a:ext cx="4315309" cy="279176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18436" name="Picture 4" descr="সাইবার অপরাধ রোধে চাই সামা‌জিক সচেতনতা"/>
          <p:cNvPicPr>
            <a:picLocks noChangeAspect="1" noChangeArrowheads="1"/>
          </p:cNvPicPr>
          <p:nvPr/>
        </p:nvPicPr>
        <p:blipFill>
          <a:blip r:embed="rId4"/>
          <a:srcRect/>
          <a:stretch>
            <a:fillRect/>
          </a:stretch>
        </p:blipFill>
        <p:spPr bwMode="auto">
          <a:xfrm>
            <a:off x="348713" y="1229534"/>
            <a:ext cx="4504194" cy="276283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10" name="Rectangle 9"/>
          <p:cNvSpPr/>
          <p:nvPr/>
        </p:nvSpPr>
        <p:spPr>
          <a:xfrm>
            <a:off x="350017" y="438797"/>
            <a:ext cx="6275508" cy="769441"/>
          </a:xfrm>
          <a:prstGeom prst="rect">
            <a:avLst/>
          </a:prstGeom>
        </p:spPr>
        <p:txBody>
          <a:bodyPr wrap="square">
            <a:spAutoFit/>
          </a:bodyPr>
          <a:lstStyle/>
          <a:p>
            <a:r>
              <a:rPr lang="en-US" sz="4400" b="1" dirty="0" err="1" smtClean="0">
                <a:latin typeface="NikoshBAN" panose="02000000000000000000" pitchFamily="2" charset="0"/>
                <a:cs typeface="NikoshBAN" panose="02000000000000000000" pitchFamily="2" charset="0"/>
              </a:rPr>
              <a:t>সাইবার</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অপরাধ</a:t>
            </a:r>
            <a:r>
              <a:rPr lang="en-US" sz="4400" b="1" dirty="0" smtClean="0">
                <a:latin typeface="NikoshBAN" panose="02000000000000000000" pitchFamily="2" charset="0"/>
                <a:cs typeface="NikoshBAN" panose="02000000000000000000" pitchFamily="2" charset="0"/>
              </a:rPr>
              <a:t> </a:t>
            </a:r>
            <a:r>
              <a:rPr lang="en-US" sz="4400" b="1" dirty="0" err="1" smtClean="0">
                <a:latin typeface="NikoshBAN" panose="02000000000000000000" pitchFamily="2" charset="0"/>
                <a:cs typeface="NikoshBAN" panose="02000000000000000000" pitchFamily="2" charset="0"/>
              </a:rPr>
              <a:t>কি</a:t>
            </a:r>
            <a:r>
              <a:rPr lang="en-US" sz="4400" b="1" dirty="0" smtClean="0">
                <a:latin typeface="NikoshBAN" panose="02000000000000000000" pitchFamily="2" charset="0"/>
                <a:cs typeface="NikoshBAN" panose="02000000000000000000" pitchFamily="2" charset="0"/>
              </a:rPr>
              <a:t>?</a:t>
            </a:r>
            <a:endParaRPr lang="en-US" sz="4400" dirty="0"/>
          </a:p>
        </p:txBody>
      </p:sp>
    </p:spTree>
    <p:extLst>
      <p:ext uri="{BB962C8B-B14F-4D97-AF65-F5344CB8AC3E}">
        <p14:creationId xmlns:p14="http://schemas.microsoft.com/office/powerpoint/2010/main" xmlns="" val="1462658330"/>
      </p:ext>
    </p:extLst>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46048" y="1338109"/>
            <a:ext cx="4998203" cy="329356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4" name="Rectangle 3"/>
          <p:cNvSpPr/>
          <p:nvPr/>
        </p:nvSpPr>
        <p:spPr>
          <a:xfrm>
            <a:off x="232476" y="4948340"/>
            <a:ext cx="10969893" cy="12003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r>
              <a:rPr lang="bn-BD" sz="3600" b="1" cap="none" spc="0" dirty="0" smtClean="0">
                <a:ln w="0"/>
                <a:latin typeface="NikoshBAN" panose="02000000000000000000" pitchFamily="2" charset="0"/>
                <a:cs typeface="NikoshBAN" panose="02000000000000000000" pitchFamily="2" charset="0"/>
              </a:rPr>
              <a:t>২০১২ সালের সেপ্টেম্বরের ৩০ তারিখ চট্টগ্রামের রামুতে রাতের অন্ধকারে অসংখ্য বৌদ্ধবিহার পুড়িয়ে</a:t>
            </a:r>
            <a:r>
              <a:rPr lang="bn-IN" sz="3600" b="1" cap="none" spc="0" dirty="0" smtClean="0">
                <a:ln w="0"/>
                <a:latin typeface="NikoshBAN" panose="02000000000000000000" pitchFamily="2" charset="0"/>
                <a:cs typeface="NikoshBAN" panose="02000000000000000000" pitchFamily="2" charset="0"/>
              </a:rPr>
              <a:t> </a:t>
            </a:r>
            <a:r>
              <a:rPr lang="bn-BD" sz="3600" b="1" cap="none" spc="0" dirty="0" smtClean="0">
                <a:ln w="0"/>
                <a:latin typeface="NikoshBAN" panose="02000000000000000000" pitchFamily="2" charset="0"/>
                <a:cs typeface="NikoshBAN" panose="02000000000000000000" pitchFamily="2" charset="0"/>
              </a:rPr>
              <a:t>দে</a:t>
            </a:r>
            <a:r>
              <a:rPr lang="bn-IN" sz="3600" b="1" cap="none" spc="0" dirty="0" smtClean="0">
                <a:ln w="0"/>
                <a:latin typeface="NikoshBAN" panose="02000000000000000000" pitchFamily="2" charset="0"/>
                <a:cs typeface="NikoshBAN" panose="02000000000000000000" pitchFamily="2" charset="0"/>
              </a:rPr>
              <a:t>ও</a:t>
            </a:r>
            <a:r>
              <a:rPr lang="bn-BD" sz="3600" b="1" cap="none" spc="0" dirty="0" smtClean="0">
                <a:ln w="0"/>
                <a:latin typeface="NikoshBAN" panose="02000000000000000000" pitchFamily="2" charset="0"/>
                <a:cs typeface="NikoshBAN" panose="02000000000000000000" pitchFamily="2" charset="0"/>
              </a:rPr>
              <a:t>য়া</a:t>
            </a:r>
            <a:r>
              <a:rPr lang="bn-IN" sz="3600" b="1" cap="none" spc="0" dirty="0" smtClean="0">
                <a:ln w="0"/>
                <a:latin typeface="NikoshBAN" panose="02000000000000000000" pitchFamily="2" charset="0"/>
                <a:cs typeface="NikoshBAN" panose="02000000000000000000" pitchFamily="2" charset="0"/>
              </a:rPr>
              <a:t>  </a:t>
            </a:r>
            <a:r>
              <a:rPr lang="bn-BD" sz="3600" b="1" cap="none" spc="0" dirty="0" smtClean="0">
                <a:ln w="0"/>
                <a:latin typeface="NikoshBAN" panose="02000000000000000000" pitchFamily="2" charset="0"/>
                <a:cs typeface="NikoshBAN" panose="02000000000000000000" pitchFamily="2" charset="0"/>
              </a:rPr>
              <a:t>হয়েছিল।</a:t>
            </a:r>
            <a:endParaRPr lang="en-US" sz="3600" b="1" cap="none" spc="0" dirty="0">
              <a:ln w="0"/>
              <a:latin typeface="NikoshBAN" panose="02000000000000000000" pitchFamily="2" charset="0"/>
              <a:cs typeface="NikoshBAN" panose="02000000000000000000" pitchFamily="2" charset="0"/>
            </a:endParaRPr>
          </a:p>
        </p:txBody>
      </p:sp>
      <p:sp>
        <p:nvSpPr>
          <p:cNvPr id="6" name="Frame 5"/>
          <p:cNvSpPr/>
          <p:nvPr/>
        </p:nvSpPr>
        <p:spPr>
          <a:xfrm>
            <a:off x="0" y="0"/>
            <a:ext cx="11430000" cy="6400800"/>
          </a:xfrm>
          <a:prstGeom prst="frame">
            <a:avLst>
              <a:gd name="adj1" fmla="val 2331"/>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p:cNvSpPr/>
          <p:nvPr/>
        </p:nvSpPr>
        <p:spPr>
          <a:xfrm>
            <a:off x="425658" y="352005"/>
            <a:ext cx="10733123" cy="923330"/>
          </a:xfrm>
          <a:prstGeom prst="rect">
            <a:avLst/>
          </a:prstGeom>
        </p:spPr>
        <p:txBody>
          <a:bodyPr wrap="square">
            <a:spAutoFit/>
          </a:bodyPr>
          <a:lstStyle/>
          <a:p>
            <a:pPr algn="ctr"/>
            <a:r>
              <a:rPr lang="en-US" sz="5400" b="1" dirty="0" err="1" smtClean="0">
                <a:latin typeface="NikoshBAN" pitchFamily="2" charset="0"/>
                <a:cs typeface="NikoshBAN" pitchFamily="2" charset="0"/>
              </a:rPr>
              <a:t>সাইবার</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অপরাধ</a:t>
            </a:r>
            <a:endParaRPr lang="en-US" sz="5400" b="1" dirty="0">
              <a:latin typeface="NikoshBAN" pitchFamily="2" charset="0"/>
              <a:cs typeface="NikoshBAN" pitchFamily="2" charset="0"/>
            </a:endParaRPr>
          </a:p>
        </p:txBody>
      </p:sp>
      <p:pic>
        <p:nvPicPr>
          <p:cNvPr id="8" name="Content Placeholder 1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54185" y="1409531"/>
            <a:ext cx="5267086" cy="314697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xmlns="" val="112455814"/>
      </p:ext>
    </p:extLst>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5974" y="486697"/>
            <a:ext cx="10958052" cy="1200329"/>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bn-BD" sz="3600" b="1" cap="none" spc="0" dirty="0" smtClean="0">
                <a:ln>
                  <a:prstDash val="solid"/>
                </a:ln>
                <a:effectLst>
                  <a:outerShdw blurRad="88000" dist="50800" dir="5040000" algn="tl">
                    <a:schemeClr val="accent4">
                      <a:tint val="80000"/>
                      <a:satMod val="250000"/>
                      <a:alpha val="45000"/>
                    </a:schemeClr>
                  </a:outerShdw>
                </a:effectLst>
                <a:latin typeface="NikoshBAN" pitchFamily="2" charset="0"/>
                <a:cs typeface="NikoshBAN" pitchFamily="2" charset="0"/>
              </a:rPr>
              <a:t>যিনি রামুর বৌদ্ধ বিহার ধ্বংস করার</a:t>
            </a:r>
            <a:r>
              <a:rPr lang="en-US" sz="3600" b="1" cap="none" spc="0" dirty="0" smtClean="0">
                <a:ln>
                  <a:prstDash val="solid"/>
                </a:ln>
                <a:effectLst>
                  <a:outerShdw blurRad="88000" dist="50800" dir="5040000" algn="tl">
                    <a:schemeClr val="accent4">
                      <a:tint val="80000"/>
                      <a:satMod val="250000"/>
                      <a:alpha val="45000"/>
                    </a:schemeClr>
                  </a:outerShdw>
                </a:effectLst>
                <a:latin typeface="NikoshBAN" pitchFamily="2" charset="0"/>
                <a:cs typeface="NikoshBAN" pitchFamily="2" charset="0"/>
              </a:rPr>
              <a:t> </a:t>
            </a:r>
            <a:r>
              <a:rPr lang="bn-BD" sz="3600" b="1" cap="none" spc="0" dirty="0" smtClean="0">
                <a:ln>
                  <a:prstDash val="solid"/>
                </a:ln>
                <a:effectLst>
                  <a:outerShdw blurRad="88000" dist="50800" dir="5040000" algn="tl">
                    <a:schemeClr val="accent4">
                      <a:tint val="80000"/>
                      <a:satMod val="250000"/>
                      <a:alpha val="45000"/>
                    </a:schemeClr>
                  </a:outerShdw>
                </a:effectLst>
                <a:latin typeface="NikoshBAN" pitchFamily="2" charset="0"/>
                <a:cs typeface="NikoshBAN" pitchFamily="2" charset="0"/>
              </a:rPr>
              <a:t>জন্য ধর্মবিদ্বেষী মনোভাব তৈরি করার জন্য একটি আপত্তিকর ছবি ইন্টারনেটে পোস্ট করে  সেটি প্রচার করে। </a:t>
            </a:r>
            <a:endParaRPr lang="en-US" sz="3600" b="1" cap="none" spc="0" dirty="0">
              <a:ln>
                <a:prstDash val="solid"/>
              </a:ln>
              <a:effectLst>
                <a:outerShdw blurRad="88000" dist="50800" dir="5040000" algn="tl">
                  <a:schemeClr val="accent4">
                    <a:tint val="80000"/>
                    <a:satMod val="250000"/>
                    <a:alpha val="45000"/>
                  </a:schemeClr>
                </a:outerShdw>
              </a:effectLst>
              <a:latin typeface="NikoshBAN" pitchFamily="2" charset="0"/>
              <a:cs typeface="NikoshBAN" pitchFamily="2" charset="0"/>
            </a:endParaRPr>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xmlns="" val="0"/>
              </a:ext>
            </a:extLst>
          </a:blip>
          <a:srcRect l="8620"/>
          <a:stretch/>
        </p:blipFill>
        <p:spPr>
          <a:xfrm>
            <a:off x="2364349" y="2188661"/>
            <a:ext cx="5526138" cy="337705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5" name="Frame 4"/>
          <p:cNvSpPr/>
          <p:nvPr/>
        </p:nvSpPr>
        <p:spPr>
          <a:xfrm>
            <a:off x="0" y="0"/>
            <a:ext cx="11430000" cy="6400800"/>
          </a:xfrm>
          <a:prstGeom prst="frame">
            <a:avLst>
              <a:gd name="adj1" fmla="val 2331"/>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715</TotalTime>
  <Words>687</Words>
  <Application>Microsoft Office PowerPoint</Application>
  <PresentationFormat>Custom</PresentationFormat>
  <Paragraphs>59</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neo</dc:creator>
  <cp:lastModifiedBy>user</cp:lastModifiedBy>
  <cp:revision>107</cp:revision>
  <dcterms:created xsi:type="dcterms:W3CDTF">2019-12-09T15:52:39Z</dcterms:created>
  <dcterms:modified xsi:type="dcterms:W3CDTF">2020-06-13T19:15:33Z</dcterms:modified>
</cp:coreProperties>
</file>