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82" r:id="rId2"/>
    <p:sldId id="258" r:id="rId3"/>
    <p:sldId id="259" r:id="rId4"/>
    <p:sldId id="283" r:id="rId5"/>
    <p:sldId id="281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A1406"/>
    <a:srgbClr val="FF33CC"/>
    <a:srgbClr val="4BFF5C"/>
    <a:srgbClr val="2F05CB"/>
    <a:srgbClr val="02CE15"/>
    <a:srgbClr val="B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1110" y="78"/>
      </p:cViewPr>
      <p:guideLst/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3376-FF63-4CE5-9626-EC056141671D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D896-35C4-4632-9C92-3ADFBEC8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D896-35C4-4632-9C92-3ADFBEC895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0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8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4487-5FE2-4AC5-98BF-F20B0345348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6255"/>
            <a:ext cx="11873344" cy="65254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8880" y="350520"/>
            <a:ext cx="740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440" y="2316420"/>
            <a:ext cx="5120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5760" y="4251900"/>
            <a:ext cx="4297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27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4678681" y="304800"/>
            <a:ext cx="2667000" cy="748145"/>
          </a:xfrm>
          <a:prstGeom prst="bevel">
            <a:avLst/>
          </a:prstGeom>
          <a:solidFill>
            <a:srgbClr val="FF00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যোজনী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" y="1643060"/>
            <a:ext cx="1117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মৌলিক পদার্থের যোজনীকে আমরা এক একটি হাতের সাথে তুলনা করতে পারি। যে মৌলের একটি হাত তার যোজনী হবে ১।</a:t>
            </a:r>
          </a:p>
          <a:p>
            <a:pPr algn="just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হাইড্রোজেন এবং ক্লোরিন উভয় একহাত বিশিষ্ট মৌল। অর্থাৎ উভয়ের যোজনী ১।</a:t>
            </a:r>
          </a:p>
        </p:txBody>
      </p:sp>
    </p:spTree>
    <p:extLst>
      <p:ext uri="{BB962C8B-B14F-4D97-AF65-F5344CB8AC3E}">
        <p14:creationId xmlns:p14="http://schemas.microsoft.com/office/powerpoint/2010/main" val="48964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h2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4" y="1143000"/>
            <a:ext cx="3124200" cy="257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mmonia-Structu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104" y="1722120"/>
            <a:ext cx="24765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ethane-2D-flat-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545" y="1600200"/>
            <a:ext cx="2514219" cy="222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Callout 8"/>
          <p:cNvSpPr/>
          <p:nvPr/>
        </p:nvSpPr>
        <p:spPr>
          <a:xfrm>
            <a:off x="635924" y="3916680"/>
            <a:ext cx="3200400" cy="2286000"/>
          </a:xfrm>
          <a:prstGeom prst="wedgeEllipseCallout">
            <a:avLst>
              <a:gd name="adj1" fmla="val 705"/>
              <a:gd name="adj2" fmla="val -74231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 অণুতে অক্সিজেনের দুটি হাত।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অক্সিজেনের যোজনী=২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872644" y="3931920"/>
            <a:ext cx="2971800" cy="2286000"/>
          </a:xfrm>
          <a:prstGeom prst="wedgeEllipseCallout">
            <a:avLst>
              <a:gd name="adj1" fmla="val 705"/>
              <a:gd name="adj2" fmla="val -74231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এ্যামোনিয়ার অণুতে নাইট্রোজেনের তিনটি হাত।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নাইট্রোজেনের যোজনী=৩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484524" y="3855720"/>
            <a:ext cx="3387436" cy="2331720"/>
          </a:xfrm>
          <a:prstGeom prst="wedgeEllipseCallout">
            <a:avLst>
              <a:gd name="adj1" fmla="val 1204"/>
              <a:gd name="adj2" fmla="val -59989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>
                <a:gd name="adj1" fmla="val 9702369"/>
                <a:gd name="adj2" fmla="val 49113"/>
              </a:avLst>
            </a:prstTxWarp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মিথেনের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হাত।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কার্বনের যোজনী=৪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632961" y="274320"/>
            <a:ext cx="2667000" cy="748145"/>
          </a:xfrm>
          <a:prstGeom prst="bevel">
            <a:avLst/>
          </a:prstGeom>
          <a:solidFill>
            <a:srgbClr val="FF00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যোজনী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3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560" y="2999420"/>
            <a:ext cx="10988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 কোনো মৌলের একটি পরমাণু কয়টি হাইড্রোজেন পরমাণুর সাথে যুক্ত হয় তার সংখ্যাকে উক্ত মৌলের যোজনী বলে। 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evel 5"/>
          <p:cNvSpPr/>
          <p:nvPr/>
        </p:nvSpPr>
        <p:spPr>
          <a:xfrm>
            <a:off x="4678681" y="243840"/>
            <a:ext cx="2667000" cy="748145"/>
          </a:xfrm>
          <a:prstGeom prst="bevel">
            <a:avLst/>
          </a:prstGeom>
          <a:solidFill>
            <a:srgbClr val="FF00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যোজনী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" y="1238518"/>
            <a:ext cx="10988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উল্লেখ্য কোনো কোনো মৌলের একাধিক যোজনীও থাকতে পারে। যেমন- সালফার এর ২ ও ৪, আয়রন এর ২ ও ৩।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0730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05232"/>
              </p:ext>
            </p:extLst>
          </p:nvPr>
        </p:nvGraphicFramePr>
        <p:xfrm>
          <a:off x="320040" y="1173480"/>
          <a:ext cx="1965960" cy="1676400"/>
        </p:xfrm>
        <a:graphic>
          <a:graphicData uri="http://schemas.openxmlformats.org/drawingml/2006/table">
            <a:tbl>
              <a:tblPr/>
              <a:tblGrid>
                <a:gridCol w="1965960">
                  <a:extLst>
                    <a:ext uri="{9D8B030D-6E8A-4147-A177-3AD203B41FA5}">
                      <a16:colId xmlns:a16="http://schemas.microsoft.com/office/drawing/2014/main" val="315272459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অধাতু</a:t>
                      </a:r>
                      <a:r>
                        <a:rPr lang="en-US" sz="2800" b="1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="1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r>
                        <a:rPr lang="en-US" sz="2800" b="1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b="1" dirty="0">
                        <a:effectLst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6439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4359"/>
              </p:ext>
            </p:extLst>
          </p:nvPr>
        </p:nvGraphicFramePr>
        <p:xfrm>
          <a:off x="2286000" y="1173480"/>
          <a:ext cx="2758440" cy="1676400"/>
        </p:xfrm>
        <a:graphic>
          <a:graphicData uri="http://schemas.openxmlformats.org/drawingml/2006/table">
            <a:tbl>
              <a:tblPr/>
              <a:tblGrid>
                <a:gridCol w="275844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(H)</a:t>
                      </a:r>
                    </a:p>
                    <a:p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ফ্লোরিন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(F)</a:t>
                      </a:r>
                    </a:p>
                    <a:p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ক্লোরিন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(Cl)</a:t>
                      </a:r>
                    </a:p>
                    <a:p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ব্রোমিন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(Br)</a:t>
                      </a:r>
                    </a:p>
                    <a:p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আয়োডিন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(I)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64390"/>
              </p:ext>
            </p:extLst>
          </p:nvPr>
        </p:nvGraphicFramePr>
        <p:xfrm>
          <a:off x="5044440" y="1173480"/>
          <a:ext cx="2103120" cy="16764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(O)</a:t>
                      </a:r>
                      <a:endParaRPr lang="en-US" sz="2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সালফার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(S)</a:t>
                      </a:r>
                      <a:endParaRPr lang="en-US" sz="2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(C)</a:t>
                      </a:r>
                      <a:endParaRPr lang="en-US" sz="2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32538"/>
              </p:ext>
            </p:extLst>
          </p:nvPr>
        </p:nvGraphicFramePr>
        <p:xfrm>
          <a:off x="7147560" y="1173480"/>
          <a:ext cx="2514600" cy="16764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নাইট্রোজেন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(N)</a:t>
                      </a:r>
                      <a:endParaRPr lang="en-US" sz="2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ফসফরাস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(P)</a:t>
                      </a:r>
                      <a:endParaRPr lang="en-US" sz="2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2359"/>
              </p:ext>
            </p:extLst>
          </p:nvPr>
        </p:nvGraphicFramePr>
        <p:xfrm>
          <a:off x="9662160" y="1173480"/>
          <a:ext cx="2263140" cy="1676400"/>
        </p:xfrm>
        <a:graphic>
          <a:graphicData uri="http://schemas.openxmlformats.org/drawingml/2006/table">
            <a:tbl>
              <a:tblPr/>
              <a:tblGrid>
                <a:gridCol w="226314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(C)</a:t>
                      </a:r>
                      <a:endParaRPr lang="en-US" sz="2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সালফার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(S)</a:t>
                      </a:r>
                      <a:endParaRPr lang="en-US" sz="2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01305"/>
              </p:ext>
            </p:extLst>
          </p:nvPr>
        </p:nvGraphicFramePr>
        <p:xfrm>
          <a:off x="320040" y="2849880"/>
          <a:ext cx="1965960" cy="2103120"/>
        </p:xfrm>
        <a:graphic>
          <a:graphicData uri="http://schemas.openxmlformats.org/drawingml/2006/table">
            <a:tbl>
              <a:tblPr/>
              <a:tblGrid>
                <a:gridCol w="1965960">
                  <a:extLst>
                    <a:ext uri="{9D8B030D-6E8A-4147-A177-3AD203B41FA5}">
                      <a16:colId xmlns:a16="http://schemas.microsoft.com/office/drawing/2014/main" val="3152724590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ধাতু</a:t>
                      </a:r>
                      <a:r>
                        <a:rPr lang="en-US" sz="2800" b="1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="1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r>
                        <a:rPr lang="en-US" sz="2800" b="1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6439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04582"/>
              </p:ext>
            </p:extLst>
          </p:nvPr>
        </p:nvGraphicFramePr>
        <p:xfrm>
          <a:off x="2286000" y="2849880"/>
          <a:ext cx="2758440" cy="2103120"/>
        </p:xfrm>
        <a:graphic>
          <a:graphicData uri="http://schemas.openxmlformats.org/drawingml/2006/table">
            <a:tbl>
              <a:tblPr/>
              <a:tblGrid>
                <a:gridCol w="275844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(Na)</a:t>
                      </a:r>
                      <a:endParaRPr lang="en-US" sz="24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পটাশিয়াম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(K)</a:t>
                      </a:r>
                    </a:p>
                    <a:p>
                      <a:r>
                        <a:rPr lang="en-US" sz="24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কপার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(Cu)</a:t>
                      </a:r>
                      <a:endParaRPr lang="en-US" sz="24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সিলভার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(Ag)</a:t>
                      </a:r>
                      <a:endParaRPr lang="en-US" sz="24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গোল্ড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(Au)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55575"/>
              </p:ext>
            </p:extLst>
          </p:nvPr>
        </p:nvGraphicFramePr>
        <p:xfrm>
          <a:off x="5044440" y="2849880"/>
          <a:ext cx="2103120" cy="210312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r>
                        <a:rPr lang="en-US" sz="1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(Mg)  </a:t>
                      </a:r>
                    </a:p>
                    <a:p>
                      <a:r>
                        <a:rPr lang="en-US" sz="1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  <a:r>
                        <a:rPr lang="en-US" sz="1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(Ca)</a:t>
                      </a:r>
                    </a:p>
                    <a:p>
                      <a:r>
                        <a:rPr lang="en-US" sz="1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আয়রণ</a:t>
                      </a:r>
                      <a:r>
                        <a:rPr lang="en-US" sz="1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(Fe)</a:t>
                      </a:r>
                    </a:p>
                    <a:p>
                      <a:r>
                        <a:rPr lang="en-US" sz="1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কপার</a:t>
                      </a:r>
                      <a:r>
                        <a:rPr lang="en-US" sz="1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(Cu)</a:t>
                      </a:r>
                    </a:p>
                    <a:p>
                      <a:r>
                        <a:rPr lang="en-US" sz="1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জিঙ্ক</a:t>
                      </a:r>
                      <a:r>
                        <a:rPr lang="en-US" sz="1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(Zn)</a:t>
                      </a:r>
                    </a:p>
                    <a:p>
                      <a:r>
                        <a:rPr lang="en-US" sz="1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টিন</a:t>
                      </a:r>
                      <a:r>
                        <a:rPr lang="en-US" sz="1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(Sn)</a:t>
                      </a:r>
                    </a:p>
                    <a:p>
                      <a:r>
                        <a:rPr lang="en-US" sz="1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লেড</a:t>
                      </a:r>
                      <a:r>
                        <a:rPr lang="en-US" sz="1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Pb</a:t>
                      </a:r>
                      <a:r>
                        <a:rPr lang="en-US" sz="1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49768"/>
              </p:ext>
            </p:extLst>
          </p:nvPr>
        </p:nvGraphicFramePr>
        <p:xfrm>
          <a:off x="7147560" y="2849880"/>
          <a:ext cx="2514600" cy="210312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অ্যালুমিনিয়াম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(Al)</a:t>
                      </a:r>
                      <a:endParaRPr lang="en-US" sz="2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আয়রন</a:t>
                      </a:r>
                      <a:r>
                        <a:rPr lang="en-US" sz="2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(Fe)</a:t>
                      </a:r>
                      <a:endParaRPr lang="en-US" sz="2800" baseline="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গোল্ড</a:t>
                      </a:r>
                      <a:r>
                        <a:rPr lang="en-US" sz="28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(Au)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81042"/>
              </p:ext>
            </p:extLst>
          </p:nvPr>
        </p:nvGraphicFramePr>
        <p:xfrm>
          <a:off x="9662160" y="2849880"/>
          <a:ext cx="2263140" cy="2103120"/>
        </p:xfrm>
        <a:graphic>
          <a:graphicData uri="http://schemas.openxmlformats.org/drawingml/2006/table">
            <a:tbl>
              <a:tblPr/>
              <a:tblGrid>
                <a:gridCol w="226314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টিন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(Sn)</a:t>
                      </a:r>
                      <a:endParaRPr lang="en-US" sz="2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লেড</a:t>
                      </a:r>
                      <a:r>
                        <a:rPr lang="en-US" sz="2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Pb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21439"/>
              </p:ext>
            </p:extLst>
          </p:nvPr>
        </p:nvGraphicFramePr>
        <p:xfrm>
          <a:off x="320040" y="4944688"/>
          <a:ext cx="1965960" cy="1676400"/>
        </p:xfrm>
        <a:graphic>
          <a:graphicData uri="http://schemas.openxmlformats.org/drawingml/2006/table">
            <a:tbl>
              <a:tblPr/>
              <a:tblGrid>
                <a:gridCol w="1965960">
                  <a:extLst>
                    <a:ext uri="{9D8B030D-6E8A-4147-A177-3AD203B41FA5}">
                      <a16:colId xmlns:a16="http://schemas.microsoft.com/office/drawing/2014/main" val="315272459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যৌগমূলক</a:t>
                      </a:r>
                      <a:endParaRPr lang="en-US" sz="2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64397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66203"/>
              </p:ext>
            </p:extLst>
          </p:nvPr>
        </p:nvGraphicFramePr>
        <p:xfrm>
          <a:off x="2286000" y="4944688"/>
          <a:ext cx="2758440" cy="1676400"/>
        </p:xfrm>
        <a:graphic>
          <a:graphicData uri="http://schemas.openxmlformats.org/drawingml/2006/table">
            <a:tbl>
              <a:tblPr/>
              <a:tblGrid>
                <a:gridCol w="275844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অ্যামোনিয়াম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হাইড্রোক্সিল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নাইট্রাইট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নাইট্রেট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কার্বনেট</a:t>
                      </a:r>
                      <a:r>
                        <a:rPr lang="en-US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014479"/>
              </p:ext>
            </p:extLst>
          </p:nvPr>
        </p:nvGraphicFramePr>
        <p:xfrm>
          <a:off x="5044440" y="4944688"/>
          <a:ext cx="2103120" cy="16764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কার্বনেট</a:t>
                      </a:r>
                      <a:r>
                        <a:rPr lang="en-US" sz="24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4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সালফাইট</a:t>
                      </a:r>
                      <a:r>
                        <a:rPr lang="en-US" sz="24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400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সালফেট</a:t>
                      </a:r>
                      <a:r>
                        <a:rPr lang="en-US" sz="2400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76760"/>
              </p:ext>
            </p:extLst>
          </p:nvPr>
        </p:nvGraphicFramePr>
        <p:xfrm>
          <a:off x="7147560" y="4944688"/>
          <a:ext cx="2514600" cy="16764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ফসফেট</a:t>
                      </a:r>
                      <a:r>
                        <a:rPr lang="en-US" sz="24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4396"/>
              </p:ext>
            </p:extLst>
          </p:nvPr>
        </p:nvGraphicFramePr>
        <p:xfrm>
          <a:off x="9662160" y="4944688"/>
          <a:ext cx="2263140" cy="1676400"/>
        </p:xfrm>
        <a:graphic>
          <a:graphicData uri="http://schemas.openxmlformats.org/drawingml/2006/table">
            <a:tbl>
              <a:tblPr/>
              <a:tblGrid>
                <a:gridCol w="2263140">
                  <a:extLst>
                    <a:ext uri="{9D8B030D-6E8A-4147-A177-3AD203B41FA5}">
                      <a16:colId xmlns:a16="http://schemas.microsoft.com/office/drawing/2014/main" val="163801796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5575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35280"/>
              </p:ext>
            </p:extLst>
          </p:nvPr>
        </p:nvGraphicFramePr>
        <p:xfrm>
          <a:off x="320040" y="716280"/>
          <a:ext cx="1965960" cy="441960"/>
        </p:xfrm>
        <a:graphic>
          <a:graphicData uri="http://schemas.openxmlformats.org/drawingml/2006/table">
            <a:tbl>
              <a:tblPr/>
              <a:tblGrid>
                <a:gridCol w="1965960">
                  <a:extLst>
                    <a:ext uri="{9D8B030D-6E8A-4147-A177-3AD203B41FA5}">
                      <a16:colId xmlns:a16="http://schemas.microsoft.com/office/drawing/2014/main" val="121401518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4158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42983"/>
              </p:ext>
            </p:extLst>
          </p:nvPr>
        </p:nvGraphicFramePr>
        <p:xfrm>
          <a:off x="2286000" y="709353"/>
          <a:ext cx="2758440" cy="457200"/>
        </p:xfrm>
        <a:graphic>
          <a:graphicData uri="http://schemas.openxmlformats.org/drawingml/2006/table">
            <a:tbl>
              <a:tblPr/>
              <a:tblGrid>
                <a:gridCol w="2758440">
                  <a:extLst>
                    <a:ext uri="{9D8B030D-6E8A-4147-A177-3AD203B41FA5}">
                      <a16:colId xmlns:a16="http://schemas.microsoft.com/office/drawing/2014/main" val="121401518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যোজনী-১</a:t>
                      </a:r>
                      <a:endParaRPr lang="en-US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4158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5503"/>
              </p:ext>
            </p:extLst>
          </p:nvPr>
        </p:nvGraphicFramePr>
        <p:xfrm>
          <a:off x="7147560" y="709353"/>
          <a:ext cx="2514600" cy="4572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121401518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যোজনী-৩</a:t>
                      </a:r>
                      <a:endParaRPr lang="en-US" sz="2400" b="1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41583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91203"/>
              </p:ext>
            </p:extLst>
          </p:nvPr>
        </p:nvGraphicFramePr>
        <p:xfrm>
          <a:off x="9662160" y="709353"/>
          <a:ext cx="2247900" cy="457200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121401518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যোজনী-৪</a:t>
                      </a:r>
                      <a:endParaRPr lang="en-US" sz="2400" b="1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41583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257658"/>
              </p:ext>
            </p:extLst>
          </p:nvPr>
        </p:nvGraphicFramePr>
        <p:xfrm>
          <a:off x="5044440" y="709353"/>
          <a:ext cx="2103120" cy="4572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121401518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যোজনী-২</a:t>
                      </a:r>
                      <a:endParaRPr lang="en-US" sz="2400" b="1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41583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229639"/>
              </p:ext>
            </p:extLst>
          </p:nvPr>
        </p:nvGraphicFramePr>
        <p:xfrm>
          <a:off x="3429000" y="4931771"/>
          <a:ext cx="701040" cy="35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" name="Equation" r:id="rId3" imgW="342720" imgH="228600" progId="Equation.3">
                  <p:embed/>
                </p:oleObj>
              </mc:Choice>
              <mc:Fallback>
                <p:oleObj name="Equation" r:id="rId3" imgW="342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4931771"/>
                        <a:ext cx="701040" cy="356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846679"/>
              </p:ext>
            </p:extLst>
          </p:nvPr>
        </p:nvGraphicFramePr>
        <p:xfrm>
          <a:off x="3333750" y="5288280"/>
          <a:ext cx="521970" cy="28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" name="Equation" r:id="rId5" imgW="342720" imgH="203040" progId="Equation.3">
                  <p:embed/>
                </p:oleObj>
              </mc:Choice>
              <mc:Fallback>
                <p:oleObj name="Equation" r:id="rId5" imgW="3427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3750" y="5288280"/>
                        <a:ext cx="521970" cy="28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461349"/>
              </p:ext>
            </p:extLst>
          </p:nvPr>
        </p:nvGraphicFramePr>
        <p:xfrm>
          <a:off x="3111500" y="5577841"/>
          <a:ext cx="530860" cy="31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" name="Equation" r:id="rId7" imgW="330120" imgH="228600" progId="Equation.3">
                  <p:embed/>
                </p:oleObj>
              </mc:Choice>
              <mc:Fallback>
                <p:oleObj name="Equation" r:id="rId7" imgW="330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1500" y="5577841"/>
                        <a:ext cx="530860" cy="313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03555"/>
              </p:ext>
            </p:extLst>
          </p:nvPr>
        </p:nvGraphicFramePr>
        <p:xfrm>
          <a:off x="3020060" y="5882641"/>
          <a:ext cx="607060" cy="36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" name="Equation" r:id="rId9" imgW="330120" imgH="241200" progId="Equation.3">
                  <p:embed/>
                </p:oleObj>
              </mc:Choice>
              <mc:Fallback>
                <p:oleObj name="Equation" r:id="rId9" imgW="3301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20060" y="5882641"/>
                        <a:ext cx="607060" cy="36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828808"/>
              </p:ext>
            </p:extLst>
          </p:nvPr>
        </p:nvGraphicFramePr>
        <p:xfrm>
          <a:off x="3990340" y="6156959"/>
          <a:ext cx="779780" cy="41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" name="Equation" r:id="rId11" imgW="431640" imgH="241200" progId="Equation.3">
                  <p:embed/>
                </p:oleObj>
              </mc:Choice>
              <mc:Fallback>
                <p:oleObj name="Equation" r:id="rId11" imgW="431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0340" y="6156959"/>
                        <a:ext cx="779780" cy="41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888491"/>
              </p:ext>
            </p:extLst>
          </p:nvPr>
        </p:nvGraphicFramePr>
        <p:xfrm>
          <a:off x="5915660" y="4956868"/>
          <a:ext cx="840740" cy="42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" name="Equation" r:id="rId13" imgW="482400" imgH="241200" progId="Equation.3">
                  <p:embed/>
                </p:oleObj>
              </mc:Choice>
              <mc:Fallback>
                <p:oleObj name="Equation" r:id="rId13" imgW="482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15660" y="4956868"/>
                        <a:ext cx="840740" cy="422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457122"/>
              </p:ext>
            </p:extLst>
          </p:nvPr>
        </p:nvGraphicFramePr>
        <p:xfrm>
          <a:off x="6059170" y="5334000"/>
          <a:ext cx="80391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" name="Equation" r:id="rId15" imgW="469800" imgH="241200" progId="Equation.3">
                  <p:embed/>
                </p:oleObj>
              </mc:Choice>
              <mc:Fallback>
                <p:oleObj name="Equation" r:id="rId15" imgW="469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59170" y="5334000"/>
                        <a:ext cx="803910" cy="42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003987"/>
              </p:ext>
            </p:extLst>
          </p:nvPr>
        </p:nvGraphicFramePr>
        <p:xfrm>
          <a:off x="6013450" y="5736272"/>
          <a:ext cx="742950" cy="34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" name="Equation" r:id="rId17" imgW="469800" imgH="228600" progId="Equation.3">
                  <p:embed/>
                </p:oleObj>
              </mc:Choice>
              <mc:Fallback>
                <p:oleObj name="Equation" r:id="rId17" imgW="46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13450" y="5736272"/>
                        <a:ext cx="742950" cy="340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53848"/>
              </p:ext>
            </p:extLst>
          </p:nvPr>
        </p:nvGraphicFramePr>
        <p:xfrm>
          <a:off x="8018780" y="4922520"/>
          <a:ext cx="901700" cy="426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" name="Equation" r:id="rId19" imgW="482400" imgH="228600" progId="Equation.3">
                  <p:embed/>
                </p:oleObj>
              </mc:Choice>
              <mc:Fallback>
                <p:oleObj name="Equation" r:id="rId19" imgW="48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18780" y="4922520"/>
                        <a:ext cx="901700" cy="426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011680" y="182880"/>
            <a:ext cx="851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5985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" y="796789"/>
                <a:ext cx="11551920" cy="3522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4400" b="1" dirty="0" smtClean="0">
                    <a:latin typeface="NikoshBAN" pitchFamily="2" charset="0"/>
                    <a:cs typeface="NikoshBAN" pitchFamily="2" charset="0"/>
                  </a:rPr>
                  <a:t>                                  যৌগমূলকঃ</a:t>
                </a:r>
              </a:p>
              <a:p>
                <a:pPr algn="just"/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একাধিক পরমাণুগুচ্ছ যারা স্বাধীনভাবে না থেকে রাসায়নিক বিক্রিয়ায় মৌলিক পরমাণুর ন্যায় যৌগ গঠনে অংশ নেয় তাদেরকে যৌগমূলক বলে। </a:t>
                </a:r>
              </a:p>
              <a:p>
                <a:pPr algn="just"/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যেমনঃ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bn-IN" sz="44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bn-IN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bn-IN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  <m:t>𝑁</m:t>
                            </m:r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bn-IN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  <m:t>𝑁𝐻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 ইত্যাদি যৌগমূলক । 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796789"/>
                <a:ext cx="11551920" cy="3522952"/>
              </a:xfrm>
              <a:prstGeom prst="rect">
                <a:avLst/>
              </a:prstGeom>
              <a:blipFill>
                <a:blip r:embed="rId3"/>
                <a:stretch>
                  <a:fillRect l="-2111" t="-3633" r="-3272" b="-7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09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1115939"/>
            <a:ext cx="11414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যৌগে উভয় মৌল বা যৌগমূলকের যোজনী একই হলে এক্ষেত্রে সংকেতে যোজনী লেখার প্রয়োজন হয় না। শুধু মৌল কিংবা মূলকগুলো পাশাপাশি লিখলেই চলে। 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(ক্যালসিয়াম অক্সাইড),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অ্যামোনিয়াম ক্লোরাইড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অ্যামোনিয়াম নাইট্রেট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ইত্যাদি।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7228" y="261032"/>
            <a:ext cx="6926896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যৌগের আণবিক সংকেত লেখার নিয়মঃ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041009"/>
              </p:ext>
            </p:extLst>
          </p:nvPr>
        </p:nvGraphicFramePr>
        <p:xfrm>
          <a:off x="5928361" y="2256155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" name="Equation" r:id="rId3" imgW="495000" imgH="228600" progId="Equation.3">
                  <p:embed/>
                </p:oleObj>
              </mc:Choice>
              <mc:Fallback>
                <p:oleObj name="Equation" r:id="rId3" imgW="495000" imgH="2286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8361" y="2256155"/>
                        <a:ext cx="11430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0019"/>
              </p:ext>
            </p:extLst>
          </p:nvPr>
        </p:nvGraphicFramePr>
        <p:xfrm>
          <a:off x="385445" y="2773998"/>
          <a:ext cx="1377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Equation" r:id="rId5" imgW="596880" imgH="241200" progId="Equation.3">
                  <p:embed/>
                </p:oleObj>
              </mc:Choice>
              <mc:Fallback>
                <p:oleObj name="Equation" r:id="rId5" imgW="596880" imgH="241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445" y="2773998"/>
                        <a:ext cx="13779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9725" y="3611880"/>
                <a:ext cx="1168602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২। উভয় মৌলের কিংবা উভয়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মূলকের যোজনী  কোনো নির্দিষ্ট সংখ্যার গুণিতক হলে ঐ সংখ্যা দিয়ে যোজনীকে ভাগ করে বিনিময় করে লিখতে হয়।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কার্বন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ডাইঅক্সাইড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Century Gothic"/>
                    <a:cs typeface="NikoshBAN" pitchFamily="2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এখানে কার্বন ও অক্সিজেনের যোজনী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5" y="3611880"/>
                <a:ext cx="11686020" cy="2308324"/>
              </a:xfrm>
              <a:prstGeom prst="rect">
                <a:avLst/>
              </a:prstGeom>
              <a:blipFill>
                <a:blip r:embed="rId7"/>
                <a:stretch>
                  <a:fillRect l="-1617" t="-4233" r="-2556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5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7286" y="872855"/>
                <a:ext cx="11619914" cy="383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। উভয় মৌলের কিংবা উভয় মূলকের যোজনী ভিন্ন এবং গুণিতক না হলে, অর্থাৎ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মৌলের যোজনী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মৌলের যোজনী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হলে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মৌল</a:t>
                </a:r>
                <a:r>
                  <a:rPr lang="bn-IN" sz="4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দ্বারা গঠিত যৌগের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সংকেতটি হবে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মৌলের যোজনী সংখ্যা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মৌলের ডানপাশে সামান্য নিচে ছোট করে এবং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মৌলের যোজনী সংখ্যা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মৌলের ডানপাশে নিচের দিকে ছোট করে লিখতে হয়। 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অ্যালুমিনিয়াম অক্সাইড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𝐴𝑙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6" y="872855"/>
                <a:ext cx="11619914" cy="3834319"/>
              </a:xfrm>
              <a:prstGeom prst="rect">
                <a:avLst/>
              </a:prstGeom>
              <a:blipFill>
                <a:blip r:embed="rId2"/>
                <a:stretch>
                  <a:fillRect l="-1889" t="-2703" r="-4040" b="-6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5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3855720" y="284019"/>
            <a:ext cx="4243651" cy="720436"/>
          </a:xfrm>
          <a:prstGeom prst="flowChartManualOperation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96239" y="1432560"/>
            <a:ext cx="11629505" cy="4455622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just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২.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4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USER\Desktop\Pictures-2\g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10" y="944186"/>
            <a:ext cx="6788726" cy="329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Manual Operation 6"/>
          <p:cNvSpPr/>
          <p:nvPr/>
        </p:nvSpPr>
        <p:spPr>
          <a:xfrm>
            <a:off x="4008120" y="284019"/>
            <a:ext cx="4243651" cy="570112"/>
          </a:xfrm>
          <a:prstGeom prst="flowChartManualOperation">
            <a:avLst/>
          </a:prstGeom>
          <a:solidFill>
            <a:srgbClr val="FF33CC"/>
          </a:solidFill>
          <a:ln w="57150">
            <a:solidFill>
              <a:srgbClr val="66FF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1" y="4267200"/>
            <a:ext cx="11659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ক/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লেখঃ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ক্লোরিন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গোল্ড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সালফাইট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3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4465319" y="271614"/>
            <a:ext cx="3261361" cy="840906"/>
          </a:xfrm>
          <a:prstGeom prst="flowChartTerminator">
            <a:avLst/>
          </a:prstGeom>
          <a:ln w="57150">
            <a:solidFill>
              <a:srgbClr val="FF33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" y="2136338"/>
            <a:ext cx="1147571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প্রতীক, সংকেত, যোজনী, যৌগমূলক ও আণবিক সংকেত লেখার নিয়ম জানতে পারলাম।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1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7866" y="263226"/>
            <a:ext cx="3283527" cy="817433"/>
          </a:xfrm>
          <a:prstGeom prst="ellipse">
            <a:avLst/>
          </a:prstGeom>
          <a:solidFill>
            <a:srgbClr val="B000A3"/>
          </a:solidFill>
          <a:ln w="38100">
            <a:solidFill>
              <a:srgbClr val="2F05C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91" y="2285999"/>
            <a:ext cx="68441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8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রিয়াজুল জান্নাত</a:t>
            </a:r>
          </a:p>
          <a:p>
            <a:pPr lvl="0" algn="ctr">
              <a:defRPr/>
            </a:pPr>
            <a:r>
              <a:rPr lang="bn-BD" sz="4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IN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বখতিয়ার পাড়া </a:t>
            </a:r>
            <a:r>
              <a:rPr lang="bn-BD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চারপীর আউলিয়া আলিম মা</a:t>
            </a:r>
            <a:r>
              <a:rPr lang="bn-IN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দ্‌রাসা</a:t>
            </a:r>
            <a:r>
              <a:rPr lang="bn-IN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আনোয়ারা, চট্টগ্রাম।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97091" y="2382984"/>
            <a:ext cx="38792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দাখিল অষ্টম</a:t>
            </a:r>
            <a:endParaRPr lang="bn-IN" sz="2400" dirty="0"/>
          </a:p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702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86596" y="286790"/>
            <a:ext cx="3629891" cy="886691"/>
          </a:xfrm>
          <a:prstGeom prst="ellipse">
            <a:avLst/>
          </a:prstGeom>
          <a:ln w="57150">
            <a:solidFill>
              <a:srgbClr val="FF33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9360" y="1415534"/>
            <a:ext cx="66903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এর প্রতীক কি? </a:t>
            </a:r>
          </a:p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হাইড্রোজেন অণুর সংকেত কি?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অক্সিজেনের প্রতীক কি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অণুর সংকেত কি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সংকেত কি?  </a:t>
            </a:r>
          </a:p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অক্সিজেনের যোজনী কত?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7.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141732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 </a:t>
            </a:r>
            <a:endParaRPr lang="en-US" sz="4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422101"/>
              </p:ext>
            </p:extLst>
          </p:nvPr>
        </p:nvGraphicFramePr>
        <p:xfrm>
          <a:off x="8384540" y="1476494"/>
          <a:ext cx="759460" cy="539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3" imgW="177480" imgH="164880" progId="Equation.3">
                  <p:embed/>
                </p:oleObj>
              </mc:Choice>
              <mc:Fallback>
                <p:oleObj name="Equation" r:id="rId3" imgW="1774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4540" y="1476494"/>
                        <a:ext cx="759460" cy="539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88680" y="208788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704257"/>
              </p:ext>
            </p:extLst>
          </p:nvPr>
        </p:nvGraphicFramePr>
        <p:xfrm>
          <a:off x="9014460" y="2133600"/>
          <a:ext cx="601980" cy="5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5" imgW="228600" imgH="215640" progId="Equation.3">
                  <p:embed/>
                </p:oleObj>
              </mc:Choice>
              <mc:Fallback>
                <p:oleObj name="Equation" r:id="rId5" imgW="2286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14460" y="2133600"/>
                        <a:ext cx="601980" cy="59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91400" y="278892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762777"/>
              </p:ext>
            </p:extLst>
          </p:nvPr>
        </p:nvGraphicFramePr>
        <p:xfrm>
          <a:off x="7924800" y="2841486"/>
          <a:ext cx="487680" cy="55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7" imgW="152280" imgH="177480" progId="Equation.3">
                  <p:embed/>
                </p:oleObj>
              </mc:Choice>
              <mc:Fallback>
                <p:oleObj name="Equation" r:id="rId7" imgW="1522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24800" y="2841486"/>
                        <a:ext cx="487680" cy="552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16240" y="344424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055097"/>
              </p:ext>
            </p:extLst>
          </p:nvPr>
        </p:nvGraphicFramePr>
        <p:xfrm>
          <a:off x="8585200" y="3435846"/>
          <a:ext cx="574040" cy="70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9" imgW="203040" imgH="215640" progId="Equation.3">
                  <p:embed/>
                </p:oleObj>
              </mc:Choice>
              <mc:Fallback>
                <p:oleObj name="Equation" r:id="rId9" imgW="2030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85200" y="3435846"/>
                        <a:ext cx="574040" cy="701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14160" y="406908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43595"/>
              </p:ext>
            </p:extLst>
          </p:nvPr>
        </p:nvGraphicFramePr>
        <p:xfrm>
          <a:off x="7250430" y="4136886"/>
          <a:ext cx="765810" cy="568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11" imgW="342720" imgH="215640" progId="Equation.3">
                  <p:embed/>
                </p:oleObj>
              </mc:Choice>
              <mc:Fallback>
                <p:oleObj name="Equation" r:id="rId11" imgW="3427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50430" y="4136886"/>
                        <a:ext cx="765810" cy="568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96200" y="4800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505119"/>
              </p:ext>
            </p:extLst>
          </p:nvPr>
        </p:nvGraphicFramePr>
        <p:xfrm>
          <a:off x="8196580" y="4884102"/>
          <a:ext cx="490220" cy="48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13" imgW="126720" imgH="164880" progId="Equation.3">
                  <p:embed/>
                </p:oleObj>
              </mc:Choice>
              <mc:Fallback>
                <p:oleObj name="Equation" r:id="rId13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96580" y="4884102"/>
                        <a:ext cx="490220" cy="480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696200" y="547116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55481"/>
              </p:ext>
            </p:extLst>
          </p:nvPr>
        </p:nvGraphicFramePr>
        <p:xfrm>
          <a:off x="8284210" y="5554206"/>
          <a:ext cx="798830" cy="551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15" imgW="317160" imgH="228600" progId="Equation.3">
                  <p:embed/>
                </p:oleObj>
              </mc:Choice>
              <mc:Fallback>
                <p:oleObj name="Equation" r:id="rId15" imgW="317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84210" y="5554206"/>
                        <a:ext cx="798830" cy="551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21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5" grpId="0"/>
      <p:bldP spid="18" grpId="0"/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1452613"/>
            <a:ext cx="8519160" cy="37303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55872" y="308957"/>
            <a:ext cx="3507968" cy="80356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66FF3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9" y="5516880"/>
            <a:ext cx="11033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যৌগের আণবিক সংকেত লেখার নিয়মগুলো শিখে আসবে।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88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66255"/>
            <a:ext cx="11873344" cy="65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91718"/>
            <a:ext cx="118733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44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b="1" dirty="0">
              <a:ln w="28575">
                <a:solidFill>
                  <a:srgbClr val="0000FF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362" y="207807"/>
            <a:ext cx="4537370" cy="568052"/>
          </a:xfrm>
          <a:prstGeom prst="ellipse">
            <a:avLst/>
          </a:prstGeom>
          <a:solidFill>
            <a:srgbClr val="B000A3"/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C:\Users\Tumpa\Desktop\New folder (2)\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942115"/>
            <a:ext cx="4312920" cy="20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Tumpa\Desktop\New folder (2)\imagesmgc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72" y="942115"/>
            <a:ext cx="4740068" cy="22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Tumpa\Desktop\New folder (2)\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79009"/>
            <a:ext cx="4312920" cy="230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Tumpa\Desktop\New folder (2)\indexNM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72" y="3259223"/>
            <a:ext cx="4740068" cy="222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643398" y="5799091"/>
            <a:ext cx="4735876" cy="58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9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472440"/>
            <a:ext cx="10835640" cy="5212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5720" y="5852160"/>
            <a:ext cx="46634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kern="0" dirty="0" smtClean="0">
                <a:latin typeface="NikoshBAN" pitchFamily="2" charset="0"/>
                <a:cs typeface="NikoshBAN" pitchFamily="2" charset="0"/>
              </a:rPr>
              <a:t>বিভিন্ন ধরণের মৌলিক পদার্থ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9619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61360" y="5604447"/>
            <a:ext cx="713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2F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 এই সব সংক্ষিপ্ত রূপকে কি বলে?</a:t>
            </a:r>
            <a:endParaRPr lang="en-US" sz="4000" dirty="0">
              <a:solidFill>
                <a:srgbClr val="2F05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8732" y="349858"/>
            <a:ext cx="56376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b="1" dirty="0" err="1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000" b="1" dirty="0" smtClean="0">
              <a:solidFill>
                <a:srgbClr val="2F05C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Bangladesh – B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India – I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Pakistan – P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b="1" dirty="0" err="1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b="1" dirty="0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endParaRPr lang="en-US" sz="4000" b="1" dirty="0">
              <a:solidFill>
                <a:srgbClr val="2F05C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Hydrogen – H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Oxy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en – O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Nitrogen – N</a:t>
            </a:r>
          </a:p>
        </p:txBody>
      </p:sp>
    </p:spTree>
    <p:extLst>
      <p:ext uri="{BB962C8B-B14F-4D97-AF65-F5344CB8AC3E}">
        <p14:creationId xmlns:p14="http://schemas.microsoft.com/office/powerpoint/2010/main" val="262529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34689" y="277085"/>
            <a:ext cx="4738255" cy="762000"/>
          </a:xfrm>
          <a:prstGeom prst="ellipse">
            <a:avLst/>
          </a:prstGeom>
          <a:solidFill>
            <a:srgbClr val="B000A3"/>
          </a:solidFill>
          <a:ln w="381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1507375"/>
            <a:ext cx="8793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-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2108" y="2722413"/>
            <a:ext cx="108342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প্রতীক, সংকেত ও যোজনী</a:t>
            </a:r>
          </a:p>
          <a:p>
            <a:pPr algn="ctr"/>
            <a:r>
              <a:rPr lang="bn-IN" sz="4800" b="1" dirty="0" smtClean="0">
                <a:solidFill>
                  <a:srgbClr val="2F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(পাঠঃ ১ ও ২)</a:t>
            </a:r>
          </a:p>
          <a:p>
            <a:pPr algn="ctr"/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 ৭৬-৭৭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4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ff-page Connector 6"/>
          <p:cNvSpPr/>
          <p:nvPr/>
        </p:nvSpPr>
        <p:spPr>
          <a:xfrm>
            <a:off x="4767348" y="263234"/>
            <a:ext cx="2730732" cy="742605"/>
          </a:xfrm>
          <a:prstGeom prst="flowChartOffpageConnector">
            <a:avLst/>
          </a:prstGeom>
          <a:solidFill>
            <a:srgbClr val="FF0000"/>
          </a:solidFill>
          <a:ln w="38100">
            <a:solidFill>
              <a:srgbClr val="02CE1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981" y="1366051"/>
            <a:ext cx="9645539" cy="3631763"/>
          </a:xfrm>
          <a:prstGeom prst="rect">
            <a:avLst/>
          </a:prstGeom>
          <a:solidFill>
            <a:srgbClr val="4BFF5C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as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শিক্ষার্থীরা--------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যৌগমূলক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27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7095443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547" y="3474854"/>
            <a:ext cx="1175972" cy="1381829"/>
          </a:xfrm>
          <a:prstGeom prst="rect">
            <a:avLst/>
          </a:prstGeom>
        </p:spPr>
      </p:pic>
      <p:pic>
        <p:nvPicPr>
          <p:cNvPr id="13" name="Picture 12" descr="flat,800x800,075,f.u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80" y="3483166"/>
            <a:ext cx="1124842" cy="1332673"/>
          </a:xfrm>
          <a:prstGeom prst="rect">
            <a:avLst/>
          </a:prstGeom>
        </p:spPr>
      </p:pic>
      <p:pic>
        <p:nvPicPr>
          <p:cNvPr id="14" name="Picture 13" descr="Sodium_Tile-300x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05" y="3483166"/>
            <a:ext cx="1169415" cy="13326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899160"/>
            <a:ext cx="114757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পৃথিবীতে এ পর্যন্ত মোট ১১৮ টি মৌলিক পদার্থের কথা জানা গেছে। সাধরণত মৌলের পুরো নাম না লিখে ইংরেজি বা ল্যাটিন নামের একটি বা দুইটি অক্ষর দিয়ে সংক্ষেপে মৌলটিকে প্রকাশ করা হয়। </a:t>
            </a:r>
          </a:p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পুরো নামের সংক্ষিপ্ত রূপকে প্রতীক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3940" y="175093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CA1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600" b="1" u="sng" dirty="0">
              <a:solidFill>
                <a:srgbClr val="CA14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" y="4953000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-H,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অক্সিজেন-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নাইট্রোজেন-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পটাসিয়াম-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K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সোডিয়াম-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Na</a:t>
            </a:r>
            <a:endParaRPr lang="en-US" sz="3600" dirty="0"/>
          </a:p>
        </p:txBody>
      </p:sp>
      <p:pic>
        <p:nvPicPr>
          <p:cNvPr id="17" name="Picture 16" descr="oxyg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837" y="3475751"/>
            <a:ext cx="1344685" cy="13818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40" y="3457429"/>
            <a:ext cx="1296436" cy="14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5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87240" y="190222"/>
            <a:ext cx="291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2F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endParaRPr lang="en-US" sz="4800" b="1" u="sng" dirty="0">
              <a:solidFill>
                <a:srgbClr val="2F05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" y="1575029"/>
            <a:ext cx="11231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 বা যৌগের অণুর সংক্ষিপ্ত রূপকে সংকেত বলে।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8691" y="2802774"/>
            <a:ext cx="91717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Hydrogen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 =  </a:t>
            </a:r>
            <a:endParaRPr lang="en-US" sz="3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Oxygen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 = </a:t>
            </a:r>
            <a:endParaRPr lang="en-US" sz="3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Carbon-Di-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Oxyde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611229"/>
              </p:ext>
            </p:extLst>
          </p:nvPr>
        </p:nvGraphicFramePr>
        <p:xfrm>
          <a:off x="6438356" y="3368040"/>
          <a:ext cx="770163" cy="70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" name="Equation" r:id="rId3" imgW="228600" imgH="215640" progId="Equation.3">
                  <p:embed/>
                </p:oleObj>
              </mc:Choice>
              <mc:Fallback>
                <p:oleObj name="Equation" r:id="rId3" imgW="2286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8356" y="3368040"/>
                        <a:ext cx="770163" cy="70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729254"/>
              </p:ext>
            </p:extLst>
          </p:nvPr>
        </p:nvGraphicFramePr>
        <p:xfrm>
          <a:off x="5870575" y="4135733"/>
          <a:ext cx="710696" cy="68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" name="Equation" r:id="rId5" imgW="203040" imgH="215640" progId="Equation.3">
                  <p:embed/>
                </p:oleObj>
              </mc:Choice>
              <mc:Fallback>
                <p:oleObj name="Equation" r:id="rId5" imgW="20304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0575" y="4135733"/>
                        <a:ext cx="710696" cy="685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44393"/>
              </p:ext>
            </p:extLst>
          </p:nvPr>
        </p:nvGraphicFramePr>
        <p:xfrm>
          <a:off x="8267701" y="4863074"/>
          <a:ext cx="92202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" name="Equation" r:id="rId7" imgW="304560" imgH="215640" progId="Equation.3">
                  <p:embed/>
                </p:oleObj>
              </mc:Choice>
              <mc:Fallback>
                <p:oleObj name="Equation" r:id="rId7" imgW="304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67701" y="4863074"/>
                        <a:ext cx="922020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58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718</Words>
  <Application>Microsoft Office PowerPoint</Application>
  <PresentationFormat>Widescreen</PresentationFormat>
  <Paragraphs>147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Century Gothic</vt:lpstr>
      <vt:lpstr>NikoshBAN</vt:lpstr>
      <vt:lpstr>Times New Roman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Reazul Zannat</dc:creator>
  <cp:lastModifiedBy>forman ullah</cp:lastModifiedBy>
  <cp:revision>491</cp:revision>
  <dcterms:created xsi:type="dcterms:W3CDTF">2020-04-30T06:06:14Z</dcterms:created>
  <dcterms:modified xsi:type="dcterms:W3CDTF">2020-06-13T23:34:33Z</dcterms:modified>
</cp:coreProperties>
</file>