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2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289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858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412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101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324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644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778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344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59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35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936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01734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0999"/>
            <a:ext cx="8458199" cy="6158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ctrTitle"/>
          </p:nvPr>
        </p:nvSpPr>
        <p:spPr>
          <a:xfrm>
            <a:off x="1600200" y="609600"/>
            <a:ext cx="5486401" cy="1828800"/>
          </a:xfrm>
          <a:prstGeom prst="horizontalScroll">
            <a:avLst/>
          </a:prstGeom>
          <a:blipFill>
            <a:blip r:embed="rId4"/>
            <a:tile tx="0" ty="0" sx="100000" sy="100000" flip="none" algn="tl"/>
          </a:blipFill>
        </p:spPr>
        <p:txBody>
          <a:bodyPr/>
          <a:lstStyle/>
          <a:p>
            <a:r>
              <a:rPr lang="en-US" dirty="0" smtClean="0">
                <a:ln>
                  <a:solidFill>
                    <a:srgbClr val="00B050"/>
                  </a:solidFill>
                  <a:prstDash val="solid"/>
                </a:ln>
                <a:solidFill>
                  <a:srgbClr val="FF0000"/>
                </a:solidFill>
              </a:rPr>
              <a:t>GOOD MORNING</a:t>
            </a:r>
            <a:endParaRPr lang="en-US" dirty="0">
              <a:ln>
                <a:solidFill>
                  <a:srgbClr val="00B050"/>
                </a:solidFill>
                <a:prstDash val="solid"/>
              </a:ln>
              <a:solidFill>
                <a:srgbClr val="FF0000"/>
              </a:solidFill>
            </a:endParaRPr>
          </a:p>
        </p:txBody>
      </p:sp>
    </p:spTree>
    <p:extLst>
      <p:ext uri="{BB962C8B-B14F-4D97-AF65-F5344CB8AC3E}">
        <p14:creationId xmlns:p14="http://schemas.microsoft.com/office/powerpoint/2010/main" val="3676661010"/>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hammer.wav"/>
          </p:stSnd>
        </p:sndAc>
      </p:transition>
    </mc:Choice>
    <mc:Fallback xmlns="">
      <p:transition spd="slow">
        <p:fade/>
        <p:sndAc>
          <p:stSnd>
            <p:snd r:embed="rId5" name="hammer.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8666"/>
            <a:ext cx="8839200" cy="1269134"/>
          </a:xfrm>
          <a:prstGeom prst="ellipseRibbon">
            <a:avLst/>
          </a:prstGeom>
          <a:gradFill>
            <a:gsLst>
              <a:gs pos="0">
                <a:srgbClr val="03D4A8"/>
              </a:gs>
              <a:gs pos="25000">
                <a:srgbClr val="21D6E0"/>
              </a:gs>
              <a:gs pos="75000">
                <a:srgbClr val="0087E6"/>
              </a:gs>
              <a:gs pos="100000">
                <a:srgbClr val="005CBF"/>
              </a:gs>
            </a:gsLst>
            <a:lin ang="5400000" scaled="0"/>
          </a:gradFill>
        </p:spPr>
        <p:txBody>
          <a:bodyPr>
            <a:normAutofit/>
          </a:bodyPr>
          <a:lstStyle/>
          <a:p>
            <a:r>
              <a:rPr lang="bn-BD" sz="4000" dirty="0" smtClean="0">
                <a:ln>
                  <a:solidFill>
                    <a:schemeClr val="tx1"/>
                  </a:solidFill>
                  <a:prstDash val="dash"/>
                </a:ln>
                <a:solidFill>
                  <a:srgbClr val="FF0000"/>
                </a:solidFill>
              </a:rPr>
              <a:t>ছবিদেখি ও বলি   </a:t>
            </a:r>
            <a:r>
              <a:rPr lang="bn-BD" sz="4000" dirty="0" smtClean="0">
                <a:ln>
                  <a:solidFill>
                    <a:schemeClr val="tx1"/>
                  </a:solidFill>
                  <a:prstDash val="dash"/>
                </a:ln>
                <a:solidFill>
                  <a:srgbClr val="FF0000"/>
                </a:solidFill>
              </a:rPr>
              <a:t>     </a:t>
            </a:r>
            <a:endParaRPr lang="en-US" sz="4000" dirty="0">
              <a:ln>
                <a:solidFill>
                  <a:schemeClr val="tx1"/>
                </a:solidFill>
                <a:prstDash val="dash"/>
              </a:ln>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108" y="1627909"/>
            <a:ext cx="4087091" cy="449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20981"/>
            <a:ext cx="4038600" cy="450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46908" y="6119151"/>
            <a:ext cx="7010400" cy="646331"/>
          </a:xfrm>
          <a:prstGeom prst="rect">
            <a:avLst/>
          </a:prstGeom>
          <a:blipFill>
            <a:blip r:embed="rId5"/>
            <a:tile tx="0" ty="0" sx="100000" sy="100000" flip="none" algn="tl"/>
          </a:blipFill>
          <a:ln w="19050">
            <a:solidFill>
              <a:schemeClr val="tx1"/>
            </a:solidFill>
          </a:ln>
        </p:spPr>
        <p:txBody>
          <a:bodyPr wrap="square" rtlCol="0">
            <a:spAutoFit/>
          </a:bodyPr>
          <a:lstStyle/>
          <a:p>
            <a:r>
              <a:rPr lang="bn-BD" sz="3600" dirty="0" smtClean="0"/>
              <a:t> মান চিত্র ও বসবাস এরিয়া </a:t>
            </a:r>
            <a:endParaRPr lang="en-US" sz="3600" dirty="0"/>
          </a:p>
        </p:txBody>
      </p:sp>
    </p:spTree>
    <p:extLst>
      <p:ext uri="{BB962C8B-B14F-4D97-AF65-F5344CB8AC3E}">
        <p14:creationId xmlns:p14="http://schemas.microsoft.com/office/powerpoint/2010/main" val="2501862104"/>
      </p:ext>
    </p:extLst>
  </p:cSld>
  <p:clrMapOvr>
    <a:masterClrMapping/>
  </p:clrMapOvr>
  <mc:AlternateContent xmlns:mc="http://schemas.openxmlformats.org/markup-compatibility/2006">
    <mc:Choice xmlns:p14="http://schemas.microsoft.com/office/powerpoint/2010/main" Requires="p14">
      <p:transition spd="slow" p14:dur="1200">
        <p14:prism/>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78666"/>
            <a:ext cx="5638800" cy="1269134"/>
          </a:xfrm>
          <a:prstGeom prst="ellipseRibbon">
            <a:avLst/>
          </a:prstGeom>
          <a:gradFill>
            <a:gsLst>
              <a:gs pos="0">
                <a:srgbClr val="03D4A8"/>
              </a:gs>
              <a:gs pos="25000">
                <a:srgbClr val="21D6E0"/>
              </a:gs>
              <a:gs pos="75000">
                <a:srgbClr val="0087E6"/>
              </a:gs>
              <a:gs pos="100000">
                <a:srgbClr val="005CBF"/>
              </a:gs>
            </a:gsLst>
            <a:lin ang="5400000" scaled="0"/>
          </a:gradFill>
        </p:spPr>
        <p:txBody>
          <a:bodyPr>
            <a:normAutofit/>
          </a:bodyPr>
          <a:lstStyle/>
          <a:p>
            <a:r>
              <a:rPr lang="bn-BD" sz="4000" dirty="0" smtClean="0">
                <a:ln>
                  <a:solidFill>
                    <a:schemeClr val="tx1"/>
                  </a:solidFill>
                  <a:prstDash val="dash"/>
                </a:ln>
                <a:solidFill>
                  <a:srgbClr val="FF0000"/>
                </a:solidFill>
              </a:rPr>
              <a:t>    মুলায়ন </a:t>
            </a:r>
            <a:endParaRPr lang="en-US" sz="4000" dirty="0">
              <a:ln>
                <a:solidFill>
                  <a:schemeClr val="tx1"/>
                </a:solidFill>
                <a:prstDash val="dash"/>
              </a:ln>
              <a:solidFill>
                <a:srgbClr val="FF0000"/>
              </a:solidFill>
            </a:endParaRPr>
          </a:p>
        </p:txBody>
      </p:sp>
      <p:sp>
        <p:nvSpPr>
          <p:cNvPr id="3" name="TextBox 2"/>
          <p:cNvSpPr txBox="1"/>
          <p:nvPr/>
        </p:nvSpPr>
        <p:spPr>
          <a:xfrm>
            <a:off x="228600" y="3657600"/>
            <a:ext cx="8610600" cy="2862322"/>
          </a:xfrm>
          <a:prstGeom prst="rect">
            <a:avLst/>
          </a:prstGeom>
          <a:noFill/>
          <a:ln>
            <a:solidFill>
              <a:srgbClr val="FF0000"/>
            </a:solidFill>
          </a:ln>
        </p:spPr>
        <p:txBody>
          <a:bodyPr wrap="square" rtlCol="0">
            <a:spAutoFit/>
          </a:bodyPr>
          <a:lstStyle/>
          <a:p>
            <a:pPr marL="285750" indent="-285750">
              <a:buFont typeface="Wingdings" pitchFamily="2" charset="2"/>
              <a:buChar char="q"/>
            </a:pPr>
            <a:r>
              <a:rPr lang="bn-BD" sz="3600" dirty="0" smtClean="0">
                <a:solidFill>
                  <a:srgbClr val="00B0F0"/>
                </a:solidFill>
              </a:rPr>
              <a:t> আল বেরুনি কত সালে জন্ম গ্রহন করেন </a:t>
            </a:r>
          </a:p>
          <a:p>
            <a:pPr marL="285750" indent="-285750">
              <a:buFont typeface="Wingdings" pitchFamily="2" charset="2"/>
              <a:buChar char="q"/>
            </a:pPr>
            <a:r>
              <a:rPr lang="bn-BD" sz="3600" dirty="0">
                <a:solidFill>
                  <a:srgbClr val="00B0F0"/>
                </a:solidFill>
              </a:rPr>
              <a:t> </a:t>
            </a:r>
            <a:r>
              <a:rPr lang="bn-BD" sz="3600" dirty="0" smtClean="0">
                <a:solidFill>
                  <a:srgbClr val="00B0F0"/>
                </a:solidFill>
              </a:rPr>
              <a:t>ভুগোল  শাস্ত্রে তার একটি অবদান বল ? </a:t>
            </a:r>
          </a:p>
          <a:p>
            <a:pPr marL="285750" indent="-285750">
              <a:buFont typeface="Wingdings" pitchFamily="2" charset="2"/>
              <a:buChar char="q"/>
            </a:pPr>
            <a:r>
              <a:rPr lang="bn-BD" sz="3600" dirty="0">
                <a:solidFill>
                  <a:srgbClr val="00B0F0"/>
                </a:solidFill>
              </a:rPr>
              <a:t> </a:t>
            </a:r>
            <a:r>
              <a:rPr lang="bn-BD" sz="3600" dirty="0" smtClean="0">
                <a:solidFill>
                  <a:srgbClr val="00B0F0"/>
                </a:solidFill>
              </a:rPr>
              <a:t>গনিতে তার অবদান কিকি ? </a:t>
            </a:r>
          </a:p>
          <a:p>
            <a:pPr marL="285750" indent="-285750">
              <a:buFont typeface="Wingdings" pitchFamily="2" charset="2"/>
              <a:buChar char="q"/>
            </a:pPr>
            <a:r>
              <a:rPr lang="bn-BD" sz="3600" dirty="0">
                <a:solidFill>
                  <a:srgbClr val="00B0F0"/>
                </a:solidFill>
              </a:rPr>
              <a:t> </a:t>
            </a:r>
            <a:r>
              <a:rPr lang="bn-BD" sz="3600" dirty="0" smtClean="0">
                <a:solidFill>
                  <a:srgbClr val="00B0F0"/>
                </a:solidFill>
              </a:rPr>
              <a:t>তার উপাধি কি ? </a:t>
            </a:r>
          </a:p>
          <a:p>
            <a:pPr marL="285750" indent="-285750">
              <a:buFont typeface="Wingdings" pitchFamily="2" charset="2"/>
              <a:buChar char="q"/>
            </a:pPr>
            <a:r>
              <a:rPr lang="bn-BD" sz="3600" dirty="0">
                <a:solidFill>
                  <a:srgbClr val="00B0F0"/>
                </a:solidFill>
              </a:rPr>
              <a:t> </a:t>
            </a:r>
            <a:r>
              <a:rPr lang="bn-BD" sz="3600" dirty="0" smtClean="0">
                <a:solidFill>
                  <a:srgbClr val="00B0F0"/>
                </a:solidFill>
              </a:rPr>
              <a:t>তার একটি গ্রন্থের নাম বলি ? </a:t>
            </a:r>
            <a:endParaRPr lang="en-US" sz="3600" dirty="0">
              <a:solidFill>
                <a:srgbClr val="00B0F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65055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681882"/>
      </p:ext>
    </p:extLst>
  </p:cSld>
  <p:clrMapOvr>
    <a:masterClrMapping/>
  </p:clrMapOvr>
  <mc:AlternateContent xmlns:mc="http://schemas.openxmlformats.org/markup-compatibility/2006">
    <mc:Choice xmlns:p14="http://schemas.microsoft.com/office/powerpoint/2010/main" Requires="p14">
      <p:transition spd="slow" p14:dur="1200">
        <p14:prism/>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78666"/>
            <a:ext cx="5638800" cy="1269134"/>
          </a:xfrm>
          <a:prstGeom prst="ellipseRibbon">
            <a:avLst/>
          </a:prstGeom>
          <a:gradFill>
            <a:gsLst>
              <a:gs pos="0">
                <a:srgbClr val="03D4A8"/>
              </a:gs>
              <a:gs pos="25000">
                <a:srgbClr val="21D6E0"/>
              </a:gs>
              <a:gs pos="75000">
                <a:srgbClr val="0087E6"/>
              </a:gs>
              <a:gs pos="100000">
                <a:srgbClr val="005CBF"/>
              </a:gs>
            </a:gsLst>
            <a:lin ang="5400000" scaled="0"/>
          </a:gradFill>
        </p:spPr>
        <p:txBody>
          <a:bodyPr>
            <a:normAutofit/>
          </a:bodyPr>
          <a:lstStyle/>
          <a:p>
            <a:r>
              <a:rPr lang="bn-BD" sz="4000" dirty="0" smtClean="0">
                <a:ln>
                  <a:solidFill>
                    <a:schemeClr val="tx1"/>
                  </a:solidFill>
                  <a:prstDash val="dash"/>
                </a:ln>
                <a:solidFill>
                  <a:srgbClr val="FF0000"/>
                </a:solidFill>
              </a:rPr>
              <a:t>   ধন্যবাদ  </a:t>
            </a:r>
            <a:endParaRPr lang="en-US" sz="4000" dirty="0">
              <a:ln>
                <a:solidFill>
                  <a:schemeClr val="tx1"/>
                </a:solidFill>
                <a:prstDash val="dash"/>
              </a:ln>
              <a:solidFill>
                <a:srgbClr val="FF000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486775" cy="564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699733"/>
      </p:ext>
    </p:extLst>
  </p:cSld>
  <p:clrMapOvr>
    <a:masterClrMapping/>
  </p:clrMapOvr>
  <mc:AlternateContent xmlns:mc="http://schemas.openxmlformats.org/markup-compatibility/2006">
    <mc:Choice xmlns:p14="http://schemas.microsoft.com/office/powerpoint/2010/main" Requires="p14">
      <p:transition spd="slow" p14:dur="1200">
        <p14:prism/>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764" y="178666"/>
            <a:ext cx="8410575" cy="1470025"/>
          </a:xfrm>
          <a:gradFill>
            <a:gsLst>
              <a:gs pos="0">
                <a:srgbClr val="000082"/>
              </a:gs>
              <a:gs pos="30000">
                <a:srgbClr val="66008F"/>
              </a:gs>
              <a:gs pos="64999">
                <a:srgbClr val="BA0066"/>
              </a:gs>
              <a:gs pos="89999">
                <a:srgbClr val="FF0000"/>
              </a:gs>
              <a:gs pos="100000">
                <a:srgbClr val="FF8200"/>
              </a:gs>
            </a:gsLst>
            <a:lin ang="5400000" scaled="0"/>
          </a:gradFill>
        </p:spPr>
        <p:txBody>
          <a:bodyPr/>
          <a:lstStyle/>
          <a:p>
            <a:r>
              <a:rPr lang="bn-BD" dirty="0" smtClean="0">
                <a:ln>
                  <a:solidFill>
                    <a:schemeClr val="tx1"/>
                  </a:solidFill>
                  <a:prstDash val="dash"/>
                </a:ln>
                <a:solidFill>
                  <a:srgbClr val="FF0000"/>
                </a:solidFill>
              </a:rPr>
              <a:t>আজকের পাঠে সবাইকে ধন্যবাদ </a:t>
            </a:r>
            <a:endParaRPr lang="en-US" dirty="0">
              <a:ln>
                <a:solidFill>
                  <a:schemeClr val="tx1"/>
                </a:solidFill>
                <a:prstDash val="dash"/>
              </a:ln>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8562975"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648200" y="2362200"/>
            <a:ext cx="6858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7514440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00"/>
                                        <p:tgtEl>
                                          <p:spTgt spid="3"/>
                                        </p:tgtEl>
                                        <p:attrNameLst>
                                          <p:attrName>ppt_y</p:attrName>
                                        </p:attrNameLst>
                                      </p:cBhvr>
                                      <p:tavLst>
                                        <p:tav tm="0">
                                          <p:val>
                                            <p:strVal val="#ppt_y"/>
                                          </p:val>
                                        </p:tav>
                                        <p:tav tm="100000">
                                          <p:val>
                                            <p:strVal val="#ppt_y+#ppt_h*1.125000"/>
                                          </p:val>
                                        </p:tav>
                                      </p:tavLst>
                                    </p:anim>
                                    <p:animEffect transition="out" filter="wipe(down)">
                                      <p:cBhvr>
                                        <p:cTn id="7" dur="500"/>
                                        <p:tgtEl>
                                          <p:spTgt spid="3"/>
                                        </p:tgtEl>
                                      </p:cBhvr>
                                    </p:animEffect>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0" presetClass="exit" presetSubtype="0" fill="hold" grpId="0" nodeType="clickEffect">
                                  <p:stCondLst>
                                    <p:cond delay="0"/>
                                  </p:stCondLst>
                                  <p:childTnLst>
                                    <p:animEffect transition="out" filter="wedge">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circle(in)">
                                      <p:cBhvr>
                                        <p:cTn id="18"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764" y="178666"/>
            <a:ext cx="8410575" cy="1470025"/>
          </a:xfrm>
          <a:gradFill>
            <a:gsLst>
              <a:gs pos="0">
                <a:srgbClr val="03D4A8"/>
              </a:gs>
              <a:gs pos="25000">
                <a:srgbClr val="21D6E0"/>
              </a:gs>
              <a:gs pos="75000">
                <a:srgbClr val="0087E6"/>
              </a:gs>
              <a:gs pos="100000">
                <a:srgbClr val="005CBF"/>
              </a:gs>
            </a:gsLst>
            <a:lin ang="5400000" scaled="0"/>
          </a:gradFill>
        </p:spPr>
        <p:txBody>
          <a:bodyPr>
            <a:normAutofit/>
          </a:bodyPr>
          <a:lstStyle/>
          <a:p>
            <a:r>
              <a:rPr lang="bn-BD" sz="6600" dirty="0" smtClean="0">
                <a:ln>
                  <a:solidFill>
                    <a:schemeClr val="tx1"/>
                  </a:solidFill>
                  <a:prstDash val="dash"/>
                </a:ln>
                <a:solidFill>
                  <a:srgbClr val="FF0000"/>
                </a:solidFill>
              </a:rPr>
              <a:t>শিক্ষকের পরিচয়  </a:t>
            </a:r>
            <a:endParaRPr lang="en-US" sz="6600" dirty="0">
              <a:ln>
                <a:solidFill>
                  <a:schemeClr val="tx1"/>
                </a:solidFill>
                <a:prstDash val="dash"/>
              </a:ln>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94164"/>
            <a:ext cx="8705850" cy="498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2365" y="1981200"/>
            <a:ext cx="1915885" cy="3865418"/>
          </a:xfrm>
          <a:prstGeom prst="rect">
            <a:avLst/>
          </a:prstGeom>
        </p:spPr>
      </p:pic>
      <p:sp>
        <p:nvSpPr>
          <p:cNvPr id="6" name="TextBox 5"/>
          <p:cNvSpPr txBox="1"/>
          <p:nvPr/>
        </p:nvSpPr>
        <p:spPr>
          <a:xfrm>
            <a:off x="180109" y="1814946"/>
            <a:ext cx="2564329" cy="2246769"/>
          </a:xfrm>
          <a:prstGeom prst="rect">
            <a:avLst/>
          </a:prstGeom>
          <a:solidFill>
            <a:srgbClr val="00B050"/>
          </a:solidFill>
        </p:spPr>
        <p:txBody>
          <a:bodyPr wrap="square" rtlCol="0">
            <a:spAutoFit/>
          </a:bodyPr>
          <a:lstStyle/>
          <a:p>
            <a:r>
              <a:rPr lang="bn-BD" sz="2000" dirty="0" smtClean="0"/>
              <a:t>মোহাম্মদ –দাউদ </a:t>
            </a:r>
          </a:p>
          <a:p>
            <a:r>
              <a:rPr lang="bn-BD" sz="2000" dirty="0" smtClean="0"/>
              <a:t>সিনিয়র শিক্ষক </a:t>
            </a:r>
          </a:p>
          <a:p>
            <a:r>
              <a:rPr lang="bn-BD" sz="2000" dirty="0" smtClean="0"/>
              <a:t>রতন পুর হাজি ছৈয় দের রহমান স্মৃতি উচ্চ বিদ্যালয় । </a:t>
            </a:r>
          </a:p>
          <a:p>
            <a:r>
              <a:rPr lang="bn-BD" sz="2000" dirty="0"/>
              <a:t> </a:t>
            </a:r>
            <a:r>
              <a:rPr lang="bn-BD" sz="2000" dirty="0" smtClean="0"/>
              <a:t>রতনপুর । বিরলি , ফেনি । </a:t>
            </a:r>
            <a:endParaRPr lang="en-US" sz="2000" dirty="0"/>
          </a:p>
        </p:txBody>
      </p:sp>
    </p:spTree>
    <p:extLst>
      <p:ext uri="{BB962C8B-B14F-4D97-AF65-F5344CB8AC3E}">
        <p14:creationId xmlns:p14="http://schemas.microsoft.com/office/powerpoint/2010/main" val="31551998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764" y="178666"/>
            <a:ext cx="8410575" cy="1470025"/>
          </a:xfrm>
          <a:gradFill>
            <a:gsLst>
              <a:gs pos="0">
                <a:srgbClr val="03D4A8"/>
              </a:gs>
              <a:gs pos="25000">
                <a:srgbClr val="21D6E0"/>
              </a:gs>
              <a:gs pos="75000">
                <a:srgbClr val="0087E6"/>
              </a:gs>
              <a:gs pos="100000">
                <a:srgbClr val="005CBF"/>
              </a:gs>
            </a:gsLst>
            <a:lin ang="5400000" scaled="0"/>
          </a:gradFill>
        </p:spPr>
        <p:txBody>
          <a:bodyPr>
            <a:normAutofit/>
          </a:bodyPr>
          <a:lstStyle/>
          <a:p>
            <a:r>
              <a:rPr lang="bn-BD" sz="6600" dirty="0" smtClean="0">
                <a:ln>
                  <a:solidFill>
                    <a:schemeClr val="tx1"/>
                  </a:solidFill>
                  <a:prstDash val="dash"/>
                </a:ln>
                <a:solidFill>
                  <a:srgbClr val="FF0000"/>
                </a:solidFill>
              </a:rPr>
              <a:t>আজকের পাঠ   </a:t>
            </a:r>
            <a:endParaRPr lang="en-US" sz="6600" dirty="0">
              <a:ln>
                <a:solidFill>
                  <a:schemeClr val="tx1"/>
                </a:solidFill>
                <a:prstDash val="dash"/>
              </a:ln>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93542"/>
            <a:ext cx="3276600" cy="48358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57600" y="1672314"/>
            <a:ext cx="4724400" cy="5078313"/>
          </a:xfrm>
          <a:prstGeom prst="rect">
            <a:avLst/>
          </a:prstGeom>
          <a:noFill/>
          <a:ln w="28575">
            <a:solidFill>
              <a:schemeClr val="tx1"/>
            </a:solidFill>
          </a:ln>
        </p:spPr>
        <p:txBody>
          <a:bodyPr wrap="square" rtlCol="0">
            <a:spAutoFit/>
          </a:bodyPr>
          <a:lstStyle/>
          <a:p>
            <a:r>
              <a:rPr lang="bn-BD" sz="3600" dirty="0" smtClean="0">
                <a:ln>
                  <a:solidFill>
                    <a:srgbClr val="00B050"/>
                  </a:solidFill>
                </a:ln>
              </a:rPr>
              <a:t> শ্রেনি == নবম </a:t>
            </a:r>
          </a:p>
          <a:p>
            <a:r>
              <a:rPr lang="bn-BD" sz="3600" dirty="0" smtClean="0">
                <a:ln>
                  <a:solidFill>
                    <a:srgbClr val="00B050"/>
                  </a:solidFill>
                </a:ln>
              </a:rPr>
              <a:t>বিষয় =  ইসলাম ও নৈতিক শিক্ষা </a:t>
            </a:r>
          </a:p>
          <a:p>
            <a:r>
              <a:rPr lang="bn-BD" sz="3600" dirty="0">
                <a:ln>
                  <a:solidFill>
                    <a:srgbClr val="00B050"/>
                  </a:solidFill>
                </a:ln>
              </a:rPr>
              <a:t> </a:t>
            </a:r>
            <a:r>
              <a:rPr lang="bn-BD" sz="3600" dirty="0" smtClean="0">
                <a:ln>
                  <a:solidFill>
                    <a:srgbClr val="00B050"/>
                  </a:solidFill>
                </a:ln>
              </a:rPr>
              <a:t>অধ্যায়   == ৫ম </a:t>
            </a:r>
          </a:p>
          <a:p>
            <a:r>
              <a:rPr lang="bn-BD" sz="3600" dirty="0" smtClean="0">
                <a:ln>
                  <a:solidFill>
                    <a:srgbClr val="00B050"/>
                  </a:solidFill>
                </a:ln>
              </a:rPr>
              <a:t>পাঠ শিরোনাম ==আল বেরুনি </a:t>
            </a:r>
          </a:p>
          <a:p>
            <a:r>
              <a:rPr lang="bn-BD" sz="3600" dirty="0">
                <a:ln>
                  <a:solidFill>
                    <a:srgbClr val="00B050"/>
                  </a:solidFill>
                </a:ln>
              </a:rPr>
              <a:t> </a:t>
            </a:r>
            <a:r>
              <a:rPr lang="bn-BD" sz="3600" dirty="0" smtClean="0">
                <a:ln>
                  <a:solidFill>
                    <a:srgbClr val="00B050"/>
                  </a:solidFill>
                </a:ln>
              </a:rPr>
              <a:t>সময় ==৪০ মিনিট </a:t>
            </a:r>
          </a:p>
          <a:p>
            <a:r>
              <a:rPr lang="bn-BD" sz="3600" dirty="0">
                <a:ln>
                  <a:solidFill>
                    <a:srgbClr val="00B050"/>
                  </a:solidFill>
                </a:ln>
              </a:rPr>
              <a:t> </a:t>
            </a:r>
            <a:r>
              <a:rPr lang="bn-BD" sz="3600" dirty="0" smtClean="0">
                <a:ln>
                  <a:solidFill>
                    <a:srgbClr val="00B050"/>
                  </a:solidFill>
                </a:ln>
              </a:rPr>
              <a:t>তাং =১৪/০৬/২০২০ </a:t>
            </a:r>
          </a:p>
          <a:p>
            <a:r>
              <a:rPr lang="bn-BD" sz="3600" dirty="0">
                <a:ln>
                  <a:solidFill>
                    <a:srgbClr val="00B050"/>
                  </a:solidFill>
                </a:ln>
              </a:rPr>
              <a:t> </a:t>
            </a:r>
            <a:endParaRPr lang="en-US" sz="3600" dirty="0">
              <a:ln>
                <a:solidFill>
                  <a:srgbClr val="00B050"/>
                </a:solidFill>
              </a:ln>
            </a:endParaRPr>
          </a:p>
        </p:txBody>
      </p:sp>
    </p:spTree>
    <p:extLst>
      <p:ext uri="{BB962C8B-B14F-4D97-AF65-F5344CB8AC3E}">
        <p14:creationId xmlns:p14="http://schemas.microsoft.com/office/powerpoint/2010/main" val="38057004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764" y="178666"/>
            <a:ext cx="8410575" cy="1802534"/>
          </a:xfrm>
          <a:prstGeom prst="ellipseRibbon">
            <a:avLst/>
          </a:prstGeom>
          <a:gradFill>
            <a:gsLst>
              <a:gs pos="0">
                <a:srgbClr val="03D4A8"/>
              </a:gs>
              <a:gs pos="25000">
                <a:srgbClr val="21D6E0"/>
              </a:gs>
              <a:gs pos="75000">
                <a:srgbClr val="0087E6"/>
              </a:gs>
              <a:gs pos="100000">
                <a:srgbClr val="005CBF"/>
              </a:gs>
            </a:gsLst>
            <a:lin ang="5400000" scaled="0"/>
          </a:gradFill>
        </p:spPr>
        <p:txBody>
          <a:bodyPr>
            <a:normAutofit/>
          </a:bodyPr>
          <a:lstStyle/>
          <a:p>
            <a:r>
              <a:rPr lang="bn-BD" sz="6600" dirty="0" smtClean="0">
                <a:ln>
                  <a:solidFill>
                    <a:schemeClr val="tx1"/>
                  </a:solidFill>
                  <a:prstDash val="dash"/>
                </a:ln>
                <a:solidFill>
                  <a:srgbClr val="FF0000"/>
                </a:solidFill>
              </a:rPr>
              <a:t>শিক্ষন ফল    </a:t>
            </a:r>
            <a:endParaRPr lang="en-US" sz="6600" dirty="0">
              <a:ln>
                <a:solidFill>
                  <a:schemeClr val="tx1"/>
                </a:solidFill>
                <a:prstDash val="dash"/>
              </a:ln>
              <a:solidFill>
                <a:srgbClr val="FF0000"/>
              </a:solidFill>
            </a:endParaRPr>
          </a:p>
        </p:txBody>
      </p:sp>
      <p:sp>
        <p:nvSpPr>
          <p:cNvPr id="5" name="TextBox 4"/>
          <p:cNvSpPr txBox="1"/>
          <p:nvPr/>
        </p:nvSpPr>
        <p:spPr>
          <a:xfrm>
            <a:off x="318655" y="1981200"/>
            <a:ext cx="8458200" cy="4744700"/>
          </a:xfrm>
          <a:prstGeom prst="flowChartPunchedTape">
            <a:avLst/>
          </a:prstGeom>
          <a:blipFill>
            <a:blip r:embed="rId3"/>
            <a:tile tx="0" ty="0" sx="100000" sy="100000" flip="none" algn="tl"/>
          </a:blipFill>
          <a:ln>
            <a:solidFill>
              <a:schemeClr val="tx1"/>
            </a:solidFill>
            <a:prstDash val="solid"/>
          </a:ln>
        </p:spPr>
        <p:txBody>
          <a:bodyPr wrap="square" rtlCol="0">
            <a:spAutoFit/>
          </a:bodyPr>
          <a:lstStyle/>
          <a:p>
            <a:pPr marL="285750" indent="-285750">
              <a:buFont typeface="Wingdings" pitchFamily="2" charset="2"/>
              <a:buChar char="Ø"/>
            </a:pPr>
            <a:r>
              <a:rPr lang="bn-BD" sz="3600" dirty="0" smtClean="0">
                <a:ln>
                  <a:solidFill>
                    <a:srgbClr val="FF0000"/>
                  </a:solidFill>
                </a:ln>
              </a:rPr>
              <a:t> এই পাঠ শেষে শিক্ষাথিরা জানতে পারবে </a:t>
            </a:r>
          </a:p>
          <a:p>
            <a:pPr marL="285750" indent="-285750">
              <a:buFont typeface="Wingdings" pitchFamily="2" charset="2"/>
              <a:buChar char="Ø"/>
            </a:pPr>
            <a:r>
              <a:rPr lang="bn-BD" sz="3600" dirty="0">
                <a:ln>
                  <a:solidFill>
                    <a:srgbClr val="FF0000"/>
                  </a:solidFill>
                </a:ln>
              </a:rPr>
              <a:t> </a:t>
            </a:r>
            <a:r>
              <a:rPr lang="bn-BD" sz="3600" dirty="0" smtClean="0">
                <a:ln>
                  <a:solidFill>
                    <a:srgbClr val="FF0000"/>
                  </a:solidFill>
                </a:ln>
              </a:rPr>
              <a:t>আল বেরুনি এর পরিচয় ।</a:t>
            </a:r>
          </a:p>
          <a:p>
            <a:pPr marL="285750" indent="-285750">
              <a:buFont typeface="Wingdings" pitchFamily="2" charset="2"/>
              <a:buChar char="Ø"/>
            </a:pPr>
            <a:r>
              <a:rPr lang="bn-BD" sz="3600" dirty="0">
                <a:ln>
                  <a:solidFill>
                    <a:srgbClr val="FF0000"/>
                  </a:solidFill>
                </a:ln>
              </a:rPr>
              <a:t> </a:t>
            </a:r>
            <a:r>
              <a:rPr lang="bn-BD" sz="3600" dirty="0" smtClean="0">
                <a:ln>
                  <a:solidFill>
                    <a:srgbClr val="FF0000"/>
                  </a:solidFill>
                </a:ln>
              </a:rPr>
              <a:t>আল বেরুনি এর কর্ম জীবন । </a:t>
            </a:r>
          </a:p>
          <a:p>
            <a:pPr marL="285750" indent="-285750">
              <a:buFont typeface="Wingdings" pitchFamily="2" charset="2"/>
              <a:buChar char="Ø"/>
            </a:pPr>
            <a:r>
              <a:rPr lang="bn-BD" sz="3600" dirty="0">
                <a:ln>
                  <a:solidFill>
                    <a:srgbClr val="FF0000"/>
                  </a:solidFill>
                </a:ln>
              </a:rPr>
              <a:t> </a:t>
            </a:r>
            <a:r>
              <a:rPr lang="bn-BD" sz="3600" dirty="0" smtClean="0">
                <a:ln>
                  <a:solidFill>
                    <a:srgbClr val="FF0000"/>
                  </a:solidFill>
                </a:ln>
              </a:rPr>
              <a:t>আল বেরুনি এর গবেষনার বিষয় গুলি </a:t>
            </a:r>
          </a:p>
          <a:p>
            <a:pPr marL="285750" indent="-285750">
              <a:buFont typeface="Wingdings" pitchFamily="2" charset="2"/>
              <a:buChar char="Ø"/>
            </a:pPr>
            <a:r>
              <a:rPr lang="bn-BD" sz="3600" dirty="0">
                <a:ln>
                  <a:solidFill>
                    <a:srgbClr val="FF0000"/>
                  </a:solidFill>
                </a:ln>
              </a:rPr>
              <a:t> </a:t>
            </a:r>
            <a:r>
              <a:rPr lang="bn-BD" sz="3600" dirty="0" smtClean="0">
                <a:ln>
                  <a:solidFill>
                    <a:srgbClr val="FF0000"/>
                  </a:solidFill>
                </a:ln>
              </a:rPr>
              <a:t> আল বেরুনি ইসলামি চিন্তাবিদ । </a:t>
            </a:r>
            <a:endParaRPr lang="en-US" sz="3600" dirty="0">
              <a:ln>
                <a:solidFill>
                  <a:srgbClr val="FF0000"/>
                </a:solidFill>
              </a:ln>
            </a:endParaRPr>
          </a:p>
        </p:txBody>
      </p:sp>
    </p:spTree>
    <p:extLst>
      <p:ext uri="{BB962C8B-B14F-4D97-AF65-F5344CB8AC3E}">
        <p14:creationId xmlns:p14="http://schemas.microsoft.com/office/powerpoint/2010/main" val="666325061"/>
      </p:ext>
    </p:extLst>
  </p:cSld>
  <p:clrMapOvr>
    <a:masterClrMapping/>
  </p:clrMapOvr>
  <mc:AlternateContent xmlns:mc="http://schemas.openxmlformats.org/markup-compatibility/2006">
    <mc:Choice xmlns:p14="http://schemas.microsoft.com/office/powerpoint/2010/main" Requires="p14">
      <p:transition spd="slow" p14:dur="1600">
        <p14:prism isInverted="1"/>
        <p:sndAc>
          <p:stSnd>
            <p:snd r:embed="rId2" name="breeze.wav"/>
          </p:stSnd>
        </p:sndAc>
      </p:transition>
    </mc:Choice>
    <mc:Fallback>
      <p:transition spd="slow">
        <p:fade/>
        <p:sndAc>
          <p:stSnd>
            <p:snd r:embed="rId2"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8666"/>
            <a:ext cx="8839200" cy="2945534"/>
          </a:xfrm>
          <a:prstGeom prst="ellipseRibbon">
            <a:avLst/>
          </a:prstGeom>
          <a:gradFill>
            <a:gsLst>
              <a:gs pos="0">
                <a:srgbClr val="03D4A8"/>
              </a:gs>
              <a:gs pos="25000">
                <a:srgbClr val="21D6E0"/>
              </a:gs>
              <a:gs pos="75000">
                <a:srgbClr val="0087E6"/>
              </a:gs>
              <a:gs pos="100000">
                <a:srgbClr val="005CBF"/>
              </a:gs>
            </a:gsLst>
            <a:lin ang="5400000" scaled="0"/>
          </a:gradFill>
        </p:spPr>
        <p:txBody>
          <a:bodyPr>
            <a:normAutofit/>
          </a:bodyPr>
          <a:lstStyle/>
          <a:p>
            <a:r>
              <a:rPr lang="bn-BD" sz="6600" dirty="0" smtClean="0">
                <a:ln>
                  <a:solidFill>
                    <a:schemeClr val="tx1"/>
                  </a:solidFill>
                  <a:prstDash val="dash"/>
                </a:ln>
                <a:solidFill>
                  <a:srgbClr val="FF0000"/>
                </a:solidFill>
              </a:rPr>
              <a:t>ছবিদেখি ও বলি     </a:t>
            </a:r>
            <a:endParaRPr lang="en-US" sz="6600" dirty="0">
              <a:ln>
                <a:solidFill>
                  <a:schemeClr val="tx1"/>
                </a:solidFill>
                <a:prstDash val="dash"/>
              </a:ln>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0"/>
            <a:ext cx="3581400" cy="365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0981202">
            <a:off x="4107895" y="3395700"/>
            <a:ext cx="4675419" cy="2799118"/>
          </a:xfrm>
          <a:prstGeom prst="rect">
            <a:avLst/>
          </a:prstGeom>
          <a:solidFill>
            <a:srgbClr val="FFFF00"/>
          </a:solidFill>
        </p:spPr>
        <p:txBody>
          <a:bodyPr vert="vert270" wrap="none" rtlCol="0">
            <a:prstTxWarp prst="textWave2">
              <a:avLst>
                <a:gd name="adj1" fmla="val 12500"/>
                <a:gd name="adj2" fmla="val -10000"/>
              </a:avLst>
            </a:prstTxWarp>
            <a:spAutoFit/>
          </a:bodyPr>
          <a:lstStyle/>
          <a:p>
            <a:r>
              <a:rPr lang="bn-BD" dirty="0" smtClean="0"/>
              <a:t>আবু রায়হান মুহাম্মদ ইবনে আহন্মদ  আল বিরুনি । </a:t>
            </a:r>
            <a:endParaRPr lang="en-US" dirty="0"/>
          </a:p>
        </p:txBody>
      </p:sp>
    </p:spTree>
    <p:extLst>
      <p:ext uri="{BB962C8B-B14F-4D97-AF65-F5344CB8AC3E}">
        <p14:creationId xmlns:p14="http://schemas.microsoft.com/office/powerpoint/2010/main" val="4039274312"/>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breeze.wav"/>
          </p:stSnd>
        </p:sndAc>
      </p:transition>
    </mc:Choice>
    <mc:Fallback>
      <p:transition spd="slow">
        <p:fade/>
        <p:sndAc>
          <p:stSnd>
            <p:snd r:embed="rId2"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8666"/>
            <a:ext cx="8839200" cy="1421534"/>
          </a:xfrm>
          <a:prstGeom prst="ellipseRibbon">
            <a:avLst/>
          </a:prstGeom>
          <a:gradFill>
            <a:gsLst>
              <a:gs pos="0">
                <a:srgbClr val="03D4A8"/>
              </a:gs>
              <a:gs pos="25000">
                <a:srgbClr val="21D6E0"/>
              </a:gs>
              <a:gs pos="75000">
                <a:srgbClr val="0087E6"/>
              </a:gs>
              <a:gs pos="100000">
                <a:srgbClr val="005CBF"/>
              </a:gs>
            </a:gsLst>
            <a:lin ang="5400000" scaled="0"/>
          </a:gradFill>
        </p:spPr>
        <p:txBody>
          <a:bodyPr>
            <a:normAutofit fontScale="90000"/>
          </a:bodyPr>
          <a:lstStyle/>
          <a:p>
            <a:r>
              <a:rPr lang="bn-BD" sz="6600" dirty="0" smtClean="0">
                <a:ln>
                  <a:solidFill>
                    <a:schemeClr val="tx1"/>
                  </a:solidFill>
                  <a:prstDash val="dash"/>
                </a:ln>
                <a:solidFill>
                  <a:srgbClr val="FF0000"/>
                </a:solidFill>
              </a:rPr>
              <a:t>আলোচনা  </a:t>
            </a:r>
            <a:r>
              <a:rPr lang="bn-BD" sz="6600" dirty="0" smtClean="0">
                <a:ln>
                  <a:solidFill>
                    <a:schemeClr val="tx1"/>
                  </a:solidFill>
                  <a:prstDash val="dash"/>
                </a:ln>
                <a:solidFill>
                  <a:srgbClr val="FF0000"/>
                </a:solidFill>
              </a:rPr>
              <a:t>     </a:t>
            </a:r>
            <a:endParaRPr lang="en-US" sz="6600" dirty="0">
              <a:ln>
                <a:solidFill>
                  <a:schemeClr val="tx1"/>
                </a:solidFill>
                <a:prstDash val="dash"/>
              </a:ln>
              <a:solidFill>
                <a:srgbClr val="FF0000"/>
              </a:solidFill>
            </a:endParaRPr>
          </a:p>
        </p:txBody>
      </p:sp>
      <p:sp>
        <p:nvSpPr>
          <p:cNvPr id="4" name="Rectangle 3"/>
          <p:cNvSpPr/>
          <p:nvPr/>
        </p:nvSpPr>
        <p:spPr>
          <a:xfrm>
            <a:off x="304800" y="2819400"/>
            <a:ext cx="8305800" cy="3693319"/>
          </a:xfrm>
          <a:prstGeom prst="rect">
            <a:avLst/>
          </a:prstGeom>
          <a:ln>
            <a:solidFill>
              <a:srgbClr val="FF0000"/>
            </a:solidFill>
          </a:ln>
        </p:spPr>
        <p:txBody>
          <a:bodyPr wrap="square">
            <a:spAutoFit/>
          </a:bodyPr>
          <a:lstStyle/>
          <a:p>
            <a:endParaRPr lang="bn-BD" dirty="0"/>
          </a:p>
          <a:p>
            <a:r>
              <a:rPr lang="bn-BD" dirty="0"/>
              <a:t>আবু রায়হান আল বিরুনি বা আবু রায়হান মোহাম্মদ ইবনে আহমদ আল বিরুনি (৯৭৩- ১০৪৮ খ্রি) ছিলেন মধ্যযুগের বিশ্বখ্যাত আরবীয় শিক্ষাবিদ ও গবেষক। তিনি অত্যন্ত মৌলিক ও গভীর চিন্তধারার অধিকারী ছিলেন। তাঁর পূর্ণ নাম "আবু রায়হান মোহাম্মদ ইবনে আহমদ আল বিরুনি"। শহরের বাইরে বসবাস করতেন বলে সাধারণভাবে তিনি আল-বেরুনি নামে পরিচিত। রুশীয় তুর্কিস্তানের খিওয়ায় এটি অবস্থিত ছিল। শহরটি খাওয়ারিজিমের রাজধানীর কাছে ছিল। বর্তমানে শহরটি নদীতে বিলীন হয়ে গিয়েছে। এখন এ স্থানটি আল-বিরুনি শহর নামে অভিহিত। তিনি ছিলেন গণিত, জ্যোতিঃপদার্থবিদ, রসায়ন ও প্রাকৃতিক বিজ্ঞানে পারদর্শী। অধিকন্তু ভূগোলবিদ, ঐতিহাসিক, পঞ্জিকাবিদ, দার্শনিক এবং চিকিৎসা বিজ্ঞান, ভাষাতত্ত্ববিদ ও ধর্মতত্ত্বের নিরপেক্ষ বিশ্লেষক। স্বাধীন চিন্তা, মুক্তবুদ্ধি, সাহসিকতা, নির্ভীক সমালোচক ও সঠিক মতামতের জন্য যুগশ্রেষ্ঠ বলে স্বীকৃত। হিজরি চতুর্থ শতাব্দীর শেষার্ধ ও পঞ্চম শতাব্দীর প্রথমার্ধকে আল-বেরুনির কাল বলে উল্লেখ করা হয়।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259080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7558103"/>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breeze.wav"/>
          </p:stSnd>
        </p:sndAc>
      </p:transition>
    </mc:Choice>
    <mc:Fallback>
      <p:transition spd="slow">
        <p:fade/>
        <p:sndAc>
          <p:stSnd>
            <p:snd r:embed="rId2"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8666"/>
            <a:ext cx="8839200" cy="1269134"/>
          </a:xfrm>
          <a:prstGeom prst="ellipseRibbon">
            <a:avLst/>
          </a:prstGeom>
          <a:gradFill>
            <a:gsLst>
              <a:gs pos="0">
                <a:srgbClr val="03D4A8"/>
              </a:gs>
              <a:gs pos="25000">
                <a:srgbClr val="21D6E0"/>
              </a:gs>
              <a:gs pos="75000">
                <a:srgbClr val="0087E6"/>
              </a:gs>
              <a:gs pos="100000">
                <a:srgbClr val="005CBF"/>
              </a:gs>
            </a:gsLst>
            <a:lin ang="5400000" scaled="0"/>
          </a:gradFill>
        </p:spPr>
        <p:txBody>
          <a:bodyPr>
            <a:normAutofit/>
          </a:bodyPr>
          <a:lstStyle/>
          <a:p>
            <a:r>
              <a:rPr lang="bn-BD" sz="4000" dirty="0" smtClean="0">
                <a:ln>
                  <a:solidFill>
                    <a:schemeClr val="tx1"/>
                  </a:solidFill>
                  <a:prstDash val="dash"/>
                </a:ln>
                <a:solidFill>
                  <a:srgbClr val="FF0000"/>
                </a:solidFill>
              </a:rPr>
              <a:t>ছবিদেখি ও বলি   </a:t>
            </a:r>
            <a:r>
              <a:rPr lang="bn-BD" sz="4000" dirty="0" smtClean="0">
                <a:ln>
                  <a:solidFill>
                    <a:schemeClr val="tx1"/>
                  </a:solidFill>
                  <a:prstDash val="dash"/>
                </a:ln>
                <a:solidFill>
                  <a:srgbClr val="FF0000"/>
                </a:solidFill>
              </a:rPr>
              <a:t>     </a:t>
            </a:r>
            <a:endParaRPr lang="en-US" sz="4000" dirty="0">
              <a:ln>
                <a:solidFill>
                  <a:schemeClr val="tx1"/>
                </a:solidFill>
                <a:prstDash val="dash"/>
              </a:ln>
              <a:solidFill>
                <a:srgbClr val="FF0000"/>
              </a:solidFill>
            </a:endParaRPr>
          </a:p>
        </p:txBody>
      </p:sp>
      <p:sp>
        <p:nvSpPr>
          <p:cNvPr id="3" name="Rectangle 2"/>
          <p:cNvSpPr/>
          <p:nvPr/>
        </p:nvSpPr>
        <p:spPr>
          <a:xfrm>
            <a:off x="228600" y="3810000"/>
            <a:ext cx="8382000" cy="2862322"/>
          </a:xfrm>
          <a:prstGeom prst="rect">
            <a:avLst/>
          </a:prstGeom>
          <a:ln w="57150">
            <a:solidFill>
              <a:schemeClr val="tx1"/>
            </a:solidFill>
          </a:ln>
        </p:spPr>
        <p:txBody>
          <a:bodyPr wrap="square">
            <a:spAutoFit/>
          </a:bodyPr>
          <a:lstStyle/>
          <a:p>
            <a:r>
              <a:rPr lang="bn-BD" sz="3600" dirty="0">
                <a:ln>
                  <a:solidFill>
                    <a:srgbClr val="FF0000"/>
                  </a:solidFill>
                  <a:prstDash val="dash"/>
                </a:ln>
              </a:rPr>
              <a:t>আল-বিরুনির সর্বমোট ১১৩টি গ্রন্থের উল্লেখ রয়েছে। এর মধ্যে ১০৩টি গ্রন্থ সম্পূর্ণ হয়েছে এবং ১০টি অসম্পূর্ণ গ্রন্থের উল্লেখ রয়েছে। বিভিন্ন সূত্রে প্রাপ্ত তথ্য হতে প্রতীয়মান হয়, তার রচিত গ্রন্থের সর্বমোট সংখ্যা ১৮০টি।</a:t>
            </a:r>
            <a:endParaRPr lang="en-US" sz="3600" dirty="0">
              <a:ln>
                <a:solidFill>
                  <a:srgbClr val="FF0000"/>
                </a:solidFill>
                <a:prstDash val="dash"/>
              </a:ln>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534400" cy="2295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973417"/>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breeze.wav"/>
          </p:stSnd>
        </p:sndAc>
      </p:transition>
    </mc:Choice>
    <mc:Fallback>
      <p:transition spd="slow">
        <p:fade/>
        <p:sndAc>
          <p:stSnd>
            <p:snd r:embed="rId2"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78666"/>
            <a:ext cx="8839200" cy="1269134"/>
          </a:xfrm>
          <a:prstGeom prst="ellipseRibbon">
            <a:avLst/>
          </a:prstGeom>
          <a:gradFill>
            <a:gsLst>
              <a:gs pos="0">
                <a:srgbClr val="03D4A8"/>
              </a:gs>
              <a:gs pos="25000">
                <a:srgbClr val="21D6E0"/>
              </a:gs>
              <a:gs pos="75000">
                <a:srgbClr val="0087E6"/>
              </a:gs>
              <a:gs pos="100000">
                <a:srgbClr val="005CBF"/>
              </a:gs>
            </a:gsLst>
            <a:lin ang="5400000" scaled="0"/>
          </a:gradFill>
        </p:spPr>
        <p:txBody>
          <a:bodyPr>
            <a:normAutofit/>
          </a:bodyPr>
          <a:lstStyle/>
          <a:p>
            <a:r>
              <a:rPr lang="bn-BD" sz="4000" dirty="0" smtClean="0">
                <a:ln>
                  <a:solidFill>
                    <a:schemeClr val="tx1"/>
                  </a:solidFill>
                  <a:prstDash val="dash"/>
                </a:ln>
                <a:solidFill>
                  <a:srgbClr val="FF0000"/>
                </a:solidFill>
              </a:rPr>
              <a:t>ছবিদেখি ও বলি   </a:t>
            </a:r>
            <a:r>
              <a:rPr lang="bn-BD" sz="4000" dirty="0" smtClean="0">
                <a:ln>
                  <a:solidFill>
                    <a:schemeClr val="tx1"/>
                  </a:solidFill>
                  <a:prstDash val="dash"/>
                </a:ln>
                <a:solidFill>
                  <a:srgbClr val="FF0000"/>
                </a:solidFill>
              </a:rPr>
              <a:t>     </a:t>
            </a:r>
            <a:endParaRPr lang="en-US" sz="4000" dirty="0">
              <a:ln>
                <a:solidFill>
                  <a:schemeClr val="tx1"/>
                </a:solidFill>
                <a:prstDash val="dash"/>
              </a:ln>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8686800"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05345" y="5798127"/>
            <a:ext cx="6781800" cy="923330"/>
          </a:xfrm>
          <a:prstGeom prst="rect">
            <a:avLst/>
          </a:prstGeom>
          <a:noFill/>
          <a:ln>
            <a:solidFill>
              <a:schemeClr val="tx1"/>
            </a:solidFill>
            <a:prstDash val="sysDash"/>
          </a:ln>
        </p:spPr>
        <p:txBody>
          <a:bodyPr wrap="square" rtlCol="0">
            <a:spAutoFit/>
          </a:bodyPr>
          <a:lstStyle/>
          <a:p>
            <a:r>
              <a:rPr lang="bn-BD" sz="5400" dirty="0">
                <a:solidFill>
                  <a:srgbClr val="FF0000"/>
                </a:solidFill>
              </a:rPr>
              <a:t>  </a:t>
            </a:r>
            <a:r>
              <a:rPr lang="bn-BD" sz="5400" dirty="0" smtClean="0">
                <a:solidFill>
                  <a:srgbClr val="FF0000"/>
                </a:solidFill>
              </a:rPr>
              <a:t>সৌর জগত  </a:t>
            </a:r>
            <a:endParaRPr lang="en-US" sz="5400" dirty="0">
              <a:solidFill>
                <a:srgbClr val="FF0000"/>
              </a:solidFill>
            </a:endParaRPr>
          </a:p>
        </p:txBody>
      </p:sp>
    </p:spTree>
    <p:extLst>
      <p:ext uri="{BB962C8B-B14F-4D97-AF65-F5344CB8AC3E}">
        <p14:creationId xmlns:p14="http://schemas.microsoft.com/office/powerpoint/2010/main" val="3410497763"/>
      </p:ext>
    </p:extLst>
  </p:cSld>
  <p:clrMapOvr>
    <a:masterClrMapping/>
  </p:clrMapOvr>
  <mc:AlternateContent xmlns:mc="http://schemas.openxmlformats.org/markup-compatibility/2006">
    <mc:Choice xmlns:p14="http://schemas.microsoft.com/office/powerpoint/2010/main" Requires="p14">
      <p:transition spd="slow" p14:dur="1200">
        <p14:prism/>
        <p:sndAc>
          <p:stSnd>
            <p:snd r:embed="rId2" name="arrow.wav"/>
          </p:stSnd>
        </p:sndAc>
      </p:transition>
    </mc:Choice>
    <mc:Fallback>
      <p:transition spd="slow">
        <p:fade/>
        <p:sndAc>
          <p:stSnd>
            <p:snd r:embed="rId2"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TotalTime>
  <Words>346</Words>
  <Application>Microsoft Office PowerPoint</Application>
  <PresentationFormat>On-screen Show (4:3)</PresentationFormat>
  <Paragraphs>39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GOOD MORNING</vt:lpstr>
      <vt:lpstr>আজকের পাঠে সবাইকে ধন্যবাদ </vt:lpstr>
      <vt:lpstr>শিক্ষকের পরিচয়  </vt:lpstr>
      <vt:lpstr>আজকের পাঠ   </vt:lpstr>
      <vt:lpstr>শিক্ষন ফল    </vt:lpstr>
      <vt:lpstr>ছবিদেখি ও বলি     </vt:lpstr>
      <vt:lpstr>আলোচনা       </vt:lpstr>
      <vt:lpstr>ছবিদেখি ও বলি        </vt:lpstr>
      <vt:lpstr>ছবিদেখি ও বলি        </vt:lpstr>
      <vt:lpstr>ছবিদেখি ও বলি        </vt:lpstr>
      <vt:lpstr>    মুলায়ন </vt:lpstr>
      <vt:lpstr>   ধন্যবাদ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MORNING</dc:title>
  <dc:creator>user</dc:creator>
  <cp:lastModifiedBy>mddaud</cp:lastModifiedBy>
  <cp:revision>11</cp:revision>
  <dcterms:created xsi:type="dcterms:W3CDTF">2006-08-16T00:00:00Z</dcterms:created>
  <dcterms:modified xsi:type="dcterms:W3CDTF">2020-06-14T10:25:49Z</dcterms:modified>
</cp:coreProperties>
</file>