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5" r:id="rId10"/>
    <p:sldId id="266" r:id="rId11"/>
    <p:sldId id="267" r:id="rId12"/>
    <p:sldId id="271" r:id="rId13"/>
    <p:sldId id="268" r:id="rId14"/>
    <p:sldId id="269" r:id="rId15"/>
    <p:sldId id="272" r:id="rId16"/>
    <p:sldId id="270"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110" y="54"/>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EE8E38-A96A-4F0D-8555-80CC63012A08}"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en-US"/>
        </a:p>
      </dgm:t>
    </dgm:pt>
    <dgm:pt modelId="{C37DAEF7-26BC-40EE-A536-9383EB59C8F5}">
      <dgm:prSet phldrT="[Text]" custT="1"/>
      <dgm:spPr>
        <a:solidFill>
          <a:srgbClr val="92D050"/>
        </a:solidFill>
      </dgm:spPr>
      <dgm:t>
        <a:bodyPr/>
        <a:lstStyle/>
        <a:p>
          <a:r>
            <a:rPr lang="bn-BD" sz="2800" dirty="0" smtClean="0">
              <a:solidFill>
                <a:schemeClr val="tx1"/>
              </a:solidFill>
              <a:latin typeface="NikoshBAN" panose="02000000000000000000" pitchFamily="2" charset="0"/>
              <a:cs typeface="NikoshBAN" panose="02000000000000000000" pitchFamily="2" charset="0"/>
            </a:rPr>
            <a:t>প্রভাব</a:t>
          </a:r>
          <a:endParaRPr lang="en-US" sz="2800" dirty="0">
            <a:solidFill>
              <a:schemeClr val="tx1"/>
            </a:solidFill>
            <a:latin typeface="NikoshBAN" panose="02000000000000000000" pitchFamily="2" charset="0"/>
            <a:cs typeface="NikoshBAN" panose="02000000000000000000" pitchFamily="2" charset="0"/>
          </a:endParaRPr>
        </a:p>
      </dgm:t>
    </dgm:pt>
    <dgm:pt modelId="{4D8B8C9D-8CE9-4716-842C-387F929723F4}" type="parTrans" cxnId="{27FF3F1A-A7FF-4348-B258-C187C38DFCAD}">
      <dgm:prSet/>
      <dgm:spPr/>
      <dgm:t>
        <a:bodyPr/>
        <a:lstStyle/>
        <a:p>
          <a:endParaRPr lang="en-US"/>
        </a:p>
      </dgm:t>
    </dgm:pt>
    <dgm:pt modelId="{EDB71CF7-5B52-413D-AEA9-A983343DBA5D}" type="sibTrans" cxnId="{27FF3F1A-A7FF-4348-B258-C187C38DFCAD}">
      <dgm:prSet/>
      <dgm:spPr/>
      <dgm:t>
        <a:bodyPr/>
        <a:lstStyle/>
        <a:p>
          <a:endParaRPr lang="en-US"/>
        </a:p>
      </dgm:t>
    </dgm:pt>
    <dgm:pt modelId="{5A0682DA-111D-4A64-BC53-3FBFEC5FC3B7}">
      <dgm:prSet phldrT="[Text]" custT="1"/>
      <dgm:spPr>
        <a:solidFill>
          <a:srgbClr val="FFFF00"/>
        </a:solidFill>
      </dgm:spPr>
      <dgm:t>
        <a:bodyPr/>
        <a:lstStyle/>
        <a:p>
          <a:r>
            <a:rPr lang="bn-BD" sz="2800" dirty="0" smtClean="0">
              <a:solidFill>
                <a:srgbClr val="C00000"/>
              </a:solidFill>
              <a:latin typeface="NikoshBAN" panose="02000000000000000000" pitchFamily="2" charset="0"/>
              <a:cs typeface="NikoshBAN" panose="02000000000000000000" pitchFamily="2" charset="0"/>
            </a:rPr>
            <a:t>প্রানী মরছে</a:t>
          </a:r>
          <a:endParaRPr lang="en-US" sz="2800" dirty="0">
            <a:solidFill>
              <a:srgbClr val="C00000"/>
            </a:solidFill>
            <a:latin typeface="NikoshBAN" panose="02000000000000000000" pitchFamily="2" charset="0"/>
            <a:cs typeface="NikoshBAN" panose="02000000000000000000" pitchFamily="2" charset="0"/>
          </a:endParaRPr>
        </a:p>
      </dgm:t>
    </dgm:pt>
    <dgm:pt modelId="{E8637E66-6521-4BF1-906C-A39905B5B074}" type="parTrans" cxnId="{374AF606-F534-4168-AD69-924FD7C50ECC}">
      <dgm:prSet/>
      <dgm:spPr/>
      <dgm:t>
        <a:bodyPr/>
        <a:lstStyle/>
        <a:p>
          <a:endParaRPr lang="en-US"/>
        </a:p>
      </dgm:t>
    </dgm:pt>
    <dgm:pt modelId="{CE5D45F5-C005-4990-B911-0994C52821F6}" type="sibTrans" cxnId="{374AF606-F534-4168-AD69-924FD7C50ECC}">
      <dgm:prSet/>
      <dgm:spPr/>
      <dgm:t>
        <a:bodyPr/>
        <a:lstStyle/>
        <a:p>
          <a:endParaRPr lang="en-US"/>
        </a:p>
      </dgm:t>
    </dgm:pt>
    <dgm:pt modelId="{F3DA3D6E-FC24-4264-8AD0-B010E63C2103}">
      <dgm:prSet phldrT="[Text]" custT="1"/>
      <dgm:spPr>
        <a:solidFill>
          <a:srgbClr val="FFC000"/>
        </a:solidFill>
      </dgm:spPr>
      <dgm:t>
        <a:bodyPr/>
        <a:lstStyle/>
        <a:p>
          <a:r>
            <a:rPr lang="bn-BD" sz="2800" dirty="0" smtClean="0">
              <a:solidFill>
                <a:srgbClr val="002060"/>
              </a:solidFill>
              <a:latin typeface="NikoshBAN" panose="02000000000000000000" pitchFamily="2" charset="0"/>
              <a:cs typeface="NikoshBAN" panose="02000000000000000000" pitchFamily="2" charset="0"/>
            </a:rPr>
            <a:t>খাদ্যশৃঙ্খলের ব্যাঘাত</a:t>
          </a:r>
          <a:endParaRPr lang="en-US" sz="2800" dirty="0">
            <a:solidFill>
              <a:srgbClr val="002060"/>
            </a:solidFill>
            <a:latin typeface="NikoshBAN" panose="02000000000000000000" pitchFamily="2" charset="0"/>
            <a:cs typeface="NikoshBAN" panose="02000000000000000000" pitchFamily="2" charset="0"/>
          </a:endParaRPr>
        </a:p>
      </dgm:t>
    </dgm:pt>
    <dgm:pt modelId="{8002C595-81B8-4C88-B0D9-E1380FCEFFB1}" type="parTrans" cxnId="{7D86D9C2-271D-4900-82B9-441AF6B05CBD}">
      <dgm:prSet/>
      <dgm:spPr/>
      <dgm:t>
        <a:bodyPr/>
        <a:lstStyle/>
        <a:p>
          <a:endParaRPr lang="en-US"/>
        </a:p>
      </dgm:t>
    </dgm:pt>
    <dgm:pt modelId="{FD9DF36A-8B73-48FA-B49B-93CE9FCC5DB4}" type="sibTrans" cxnId="{7D86D9C2-271D-4900-82B9-441AF6B05CBD}">
      <dgm:prSet/>
      <dgm:spPr/>
      <dgm:t>
        <a:bodyPr/>
        <a:lstStyle/>
        <a:p>
          <a:endParaRPr lang="en-US"/>
        </a:p>
      </dgm:t>
    </dgm:pt>
    <dgm:pt modelId="{35F363F3-E81E-4733-9DA6-9FBB7E5ACBF4}">
      <dgm:prSet phldrT="[Text]" custT="1"/>
      <dgm:spPr>
        <a:solidFill>
          <a:srgbClr val="00B0F0"/>
        </a:solidFill>
      </dgm:spPr>
      <dgm:t>
        <a:bodyPr/>
        <a:lstStyle/>
        <a:p>
          <a:r>
            <a:rPr lang="bn-BD" sz="2800" dirty="0" smtClean="0">
              <a:solidFill>
                <a:schemeClr val="accent2">
                  <a:lumMod val="50000"/>
                </a:schemeClr>
              </a:solidFill>
              <a:latin typeface="NikoshBAN" panose="02000000000000000000" pitchFamily="2" charset="0"/>
              <a:cs typeface="NikoshBAN" panose="02000000000000000000" pitchFamily="2" charset="0"/>
            </a:rPr>
            <a:t>ডায়রিয়া রোগ হচ্ছে</a:t>
          </a:r>
          <a:endParaRPr lang="en-US" sz="2800" dirty="0">
            <a:solidFill>
              <a:schemeClr val="accent2">
                <a:lumMod val="50000"/>
              </a:schemeClr>
            </a:solidFill>
            <a:latin typeface="NikoshBAN" panose="02000000000000000000" pitchFamily="2" charset="0"/>
            <a:cs typeface="NikoshBAN" panose="02000000000000000000" pitchFamily="2" charset="0"/>
          </a:endParaRPr>
        </a:p>
      </dgm:t>
    </dgm:pt>
    <dgm:pt modelId="{438A91CA-297C-4D99-88AF-FD3551E9A836}" type="parTrans" cxnId="{4C719D73-2A58-44CB-BB23-51C34596D037}">
      <dgm:prSet/>
      <dgm:spPr/>
      <dgm:t>
        <a:bodyPr/>
        <a:lstStyle/>
        <a:p>
          <a:endParaRPr lang="en-US"/>
        </a:p>
      </dgm:t>
    </dgm:pt>
    <dgm:pt modelId="{C564A57D-0E70-4DE9-9FDA-FC0C9972BC55}" type="sibTrans" cxnId="{4C719D73-2A58-44CB-BB23-51C34596D037}">
      <dgm:prSet/>
      <dgm:spPr/>
      <dgm:t>
        <a:bodyPr/>
        <a:lstStyle/>
        <a:p>
          <a:endParaRPr lang="en-US"/>
        </a:p>
      </dgm:t>
    </dgm:pt>
    <dgm:pt modelId="{AD72892D-9591-4C36-875D-6BB5DA00E397}" type="pres">
      <dgm:prSet presAssocID="{EDEE8E38-A96A-4F0D-8555-80CC63012A08}" presName="Name0" presStyleCnt="0">
        <dgm:presLayoutVars>
          <dgm:chMax val="1"/>
          <dgm:dir/>
          <dgm:animLvl val="ctr"/>
          <dgm:resizeHandles val="exact"/>
        </dgm:presLayoutVars>
      </dgm:prSet>
      <dgm:spPr/>
      <dgm:t>
        <a:bodyPr/>
        <a:lstStyle/>
        <a:p>
          <a:endParaRPr lang="en-US"/>
        </a:p>
      </dgm:t>
    </dgm:pt>
    <dgm:pt modelId="{8F47EEF4-81E0-4764-8DD7-02B0BE4648BB}" type="pres">
      <dgm:prSet presAssocID="{C37DAEF7-26BC-40EE-A536-9383EB59C8F5}" presName="centerShape" presStyleLbl="node0" presStyleIdx="0" presStyleCnt="1"/>
      <dgm:spPr/>
      <dgm:t>
        <a:bodyPr/>
        <a:lstStyle/>
        <a:p>
          <a:endParaRPr lang="en-US"/>
        </a:p>
      </dgm:t>
    </dgm:pt>
    <dgm:pt modelId="{D16A00B0-05A4-4C67-B131-7A77D22DA5D6}" type="pres">
      <dgm:prSet presAssocID="{E8637E66-6521-4BF1-906C-A39905B5B074}" presName="parTrans" presStyleLbl="sibTrans2D1" presStyleIdx="0" presStyleCnt="3"/>
      <dgm:spPr/>
      <dgm:t>
        <a:bodyPr/>
        <a:lstStyle/>
        <a:p>
          <a:endParaRPr lang="en-US"/>
        </a:p>
      </dgm:t>
    </dgm:pt>
    <dgm:pt modelId="{0462F1C3-E34C-4411-8F46-B4AAC3F8537F}" type="pres">
      <dgm:prSet presAssocID="{E8637E66-6521-4BF1-906C-A39905B5B074}" presName="connectorText" presStyleLbl="sibTrans2D1" presStyleIdx="0" presStyleCnt="3"/>
      <dgm:spPr/>
      <dgm:t>
        <a:bodyPr/>
        <a:lstStyle/>
        <a:p>
          <a:endParaRPr lang="en-US"/>
        </a:p>
      </dgm:t>
    </dgm:pt>
    <dgm:pt modelId="{00535EBC-422F-4EF8-8329-0FDE441E3AC8}" type="pres">
      <dgm:prSet presAssocID="{5A0682DA-111D-4A64-BC53-3FBFEC5FC3B7}" presName="node" presStyleLbl="node1" presStyleIdx="0" presStyleCnt="3">
        <dgm:presLayoutVars>
          <dgm:bulletEnabled val="1"/>
        </dgm:presLayoutVars>
      </dgm:prSet>
      <dgm:spPr/>
      <dgm:t>
        <a:bodyPr/>
        <a:lstStyle/>
        <a:p>
          <a:endParaRPr lang="en-US"/>
        </a:p>
      </dgm:t>
    </dgm:pt>
    <dgm:pt modelId="{3A3110C4-3FB9-434F-A3B0-1A6DFB467147}" type="pres">
      <dgm:prSet presAssocID="{8002C595-81B8-4C88-B0D9-E1380FCEFFB1}" presName="parTrans" presStyleLbl="sibTrans2D1" presStyleIdx="1" presStyleCnt="3"/>
      <dgm:spPr/>
      <dgm:t>
        <a:bodyPr/>
        <a:lstStyle/>
        <a:p>
          <a:endParaRPr lang="en-US"/>
        </a:p>
      </dgm:t>
    </dgm:pt>
    <dgm:pt modelId="{BEEE0FA4-36A3-4CE6-807D-D235396E302D}" type="pres">
      <dgm:prSet presAssocID="{8002C595-81B8-4C88-B0D9-E1380FCEFFB1}" presName="connectorText" presStyleLbl="sibTrans2D1" presStyleIdx="1" presStyleCnt="3"/>
      <dgm:spPr/>
      <dgm:t>
        <a:bodyPr/>
        <a:lstStyle/>
        <a:p>
          <a:endParaRPr lang="en-US"/>
        </a:p>
      </dgm:t>
    </dgm:pt>
    <dgm:pt modelId="{22CB2BE4-1283-4A35-AA0E-091DB1699F45}" type="pres">
      <dgm:prSet presAssocID="{F3DA3D6E-FC24-4264-8AD0-B010E63C2103}" presName="node" presStyleLbl="node1" presStyleIdx="1" presStyleCnt="3">
        <dgm:presLayoutVars>
          <dgm:bulletEnabled val="1"/>
        </dgm:presLayoutVars>
      </dgm:prSet>
      <dgm:spPr/>
      <dgm:t>
        <a:bodyPr/>
        <a:lstStyle/>
        <a:p>
          <a:endParaRPr lang="en-US"/>
        </a:p>
      </dgm:t>
    </dgm:pt>
    <dgm:pt modelId="{B31DBBB9-3990-481F-A35D-B0131AD51569}" type="pres">
      <dgm:prSet presAssocID="{438A91CA-297C-4D99-88AF-FD3551E9A836}" presName="parTrans" presStyleLbl="sibTrans2D1" presStyleIdx="2" presStyleCnt="3"/>
      <dgm:spPr/>
      <dgm:t>
        <a:bodyPr/>
        <a:lstStyle/>
        <a:p>
          <a:endParaRPr lang="en-US"/>
        </a:p>
      </dgm:t>
    </dgm:pt>
    <dgm:pt modelId="{F83B15ED-56E8-47A5-86F7-05589604CBC4}" type="pres">
      <dgm:prSet presAssocID="{438A91CA-297C-4D99-88AF-FD3551E9A836}" presName="connectorText" presStyleLbl="sibTrans2D1" presStyleIdx="2" presStyleCnt="3"/>
      <dgm:spPr/>
      <dgm:t>
        <a:bodyPr/>
        <a:lstStyle/>
        <a:p>
          <a:endParaRPr lang="en-US"/>
        </a:p>
      </dgm:t>
    </dgm:pt>
    <dgm:pt modelId="{5D7FEF93-DC6F-45E8-90BF-86CF6CC002C6}" type="pres">
      <dgm:prSet presAssocID="{35F363F3-E81E-4733-9DA6-9FBB7E5ACBF4}" presName="node" presStyleLbl="node1" presStyleIdx="2" presStyleCnt="3">
        <dgm:presLayoutVars>
          <dgm:bulletEnabled val="1"/>
        </dgm:presLayoutVars>
      </dgm:prSet>
      <dgm:spPr/>
      <dgm:t>
        <a:bodyPr/>
        <a:lstStyle/>
        <a:p>
          <a:endParaRPr lang="en-US"/>
        </a:p>
      </dgm:t>
    </dgm:pt>
  </dgm:ptLst>
  <dgm:cxnLst>
    <dgm:cxn modelId="{F2FD78E9-DB80-43D0-A01B-45B8AC16DA25}" type="presOf" srcId="{8002C595-81B8-4C88-B0D9-E1380FCEFFB1}" destId="{BEEE0FA4-36A3-4CE6-807D-D235396E302D}" srcOrd="1" destOrd="0" presId="urn:microsoft.com/office/officeart/2005/8/layout/radial5"/>
    <dgm:cxn modelId="{27FF3F1A-A7FF-4348-B258-C187C38DFCAD}" srcId="{EDEE8E38-A96A-4F0D-8555-80CC63012A08}" destId="{C37DAEF7-26BC-40EE-A536-9383EB59C8F5}" srcOrd="0" destOrd="0" parTransId="{4D8B8C9D-8CE9-4716-842C-387F929723F4}" sibTransId="{EDB71CF7-5B52-413D-AEA9-A983343DBA5D}"/>
    <dgm:cxn modelId="{721A1073-A089-4E11-9D3F-8B7137E177EE}" type="presOf" srcId="{35F363F3-E81E-4733-9DA6-9FBB7E5ACBF4}" destId="{5D7FEF93-DC6F-45E8-90BF-86CF6CC002C6}" srcOrd="0" destOrd="0" presId="urn:microsoft.com/office/officeart/2005/8/layout/radial5"/>
    <dgm:cxn modelId="{3AB6A87D-873A-491F-A58C-78776B54921C}" type="presOf" srcId="{F3DA3D6E-FC24-4264-8AD0-B010E63C2103}" destId="{22CB2BE4-1283-4A35-AA0E-091DB1699F45}" srcOrd="0" destOrd="0" presId="urn:microsoft.com/office/officeart/2005/8/layout/radial5"/>
    <dgm:cxn modelId="{A5626FCC-7783-47DC-AEE3-2B17C019F58B}" type="presOf" srcId="{438A91CA-297C-4D99-88AF-FD3551E9A836}" destId="{B31DBBB9-3990-481F-A35D-B0131AD51569}" srcOrd="0" destOrd="0" presId="urn:microsoft.com/office/officeart/2005/8/layout/radial5"/>
    <dgm:cxn modelId="{7D86D9C2-271D-4900-82B9-441AF6B05CBD}" srcId="{C37DAEF7-26BC-40EE-A536-9383EB59C8F5}" destId="{F3DA3D6E-FC24-4264-8AD0-B010E63C2103}" srcOrd="1" destOrd="0" parTransId="{8002C595-81B8-4C88-B0D9-E1380FCEFFB1}" sibTransId="{FD9DF36A-8B73-48FA-B49B-93CE9FCC5DB4}"/>
    <dgm:cxn modelId="{035C561C-AE42-45B8-954E-58F89D4DBA5E}" type="presOf" srcId="{C37DAEF7-26BC-40EE-A536-9383EB59C8F5}" destId="{8F47EEF4-81E0-4764-8DD7-02B0BE4648BB}" srcOrd="0" destOrd="0" presId="urn:microsoft.com/office/officeart/2005/8/layout/radial5"/>
    <dgm:cxn modelId="{67062A0B-562F-48F2-9BF4-E8B01BD005B4}" type="presOf" srcId="{8002C595-81B8-4C88-B0D9-E1380FCEFFB1}" destId="{3A3110C4-3FB9-434F-A3B0-1A6DFB467147}" srcOrd="0" destOrd="0" presId="urn:microsoft.com/office/officeart/2005/8/layout/radial5"/>
    <dgm:cxn modelId="{3E601150-F641-4772-B59E-7F5077A7C63F}" type="presOf" srcId="{E8637E66-6521-4BF1-906C-A39905B5B074}" destId="{D16A00B0-05A4-4C67-B131-7A77D22DA5D6}" srcOrd="0" destOrd="0" presId="urn:microsoft.com/office/officeart/2005/8/layout/radial5"/>
    <dgm:cxn modelId="{76BD5E29-4425-4FD0-9B60-6C4DE1B2584D}" type="presOf" srcId="{438A91CA-297C-4D99-88AF-FD3551E9A836}" destId="{F83B15ED-56E8-47A5-86F7-05589604CBC4}" srcOrd="1" destOrd="0" presId="urn:microsoft.com/office/officeart/2005/8/layout/radial5"/>
    <dgm:cxn modelId="{2450772A-700E-41C3-9699-C9092C0D4ECF}" type="presOf" srcId="{5A0682DA-111D-4A64-BC53-3FBFEC5FC3B7}" destId="{00535EBC-422F-4EF8-8329-0FDE441E3AC8}" srcOrd="0" destOrd="0" presId="urn:microsoft.com/office/officeart/2005/8/layout/radial5"/>
    <dgm:cxn modelId="{F960C299-0991-495C-891F-B7DE47F6A01D}" type="presOf" srcId="{EDEE8E38-A96A-4F0D-8555-80CC63012A08}" destId="{AD72892D-9591-4C36-875D-6BB5DA00E397}" srcOrd="0" destOrd="0" presId="urn:microsoft.com/office/officeart/2005/8/layout/radial5"/>
    <dgm:cxn modelId="{D5B5D3FF-2D15-4E03-9D6E-AEEAFD63A903}" type="presOf" srcId="{E8637E66-6521-4BF1-906C-A39905B5B074}" destId="{0462F1C3-E34C-4411-8F46-B4AAC3F8537F}" srcOrd="1" destOrd="0" presId="urn:microsoft.com/office/officeart/2005/8/layout/radial5"/>
    <dgm:cxn modelId="{4C719D73-2A58-44CB-BB23-51C34596D037}" srcId="{C37DAEF7-26BC-40EE-A536-9383EB59C8F5}" destId="{35F363F3-E81E-4733-9DA6-9FBB7E5ACBF4}" srcOrd="2" destOrd="0" parTransId="{438A91CA-297C-4D99-88AF-FD3551E9A836}" sibTransId="{C564A57D-0E70-4DE9-9FDA-FC0C9972BC55}"/>
    <dgm:cxn modelId="{374AF606-F534-4168-AD69-924FD7C50ECC}" srcId="{C37DAEF7-26BC-40EE-A536-9383EB59C8F5}" destId="{5A0682DA-111D-4A64-BC53-3FBFEC5FC3B7}" srcOrd="0" destOrd="0" parTransId="{E8637E66-6521-4BF1-906C-A39905B5B074}" sibTransId="{CE5D45F5-C005-4990-B911-0994C52821F6}"/>
    <dgm:cxn modelId="{7EC1E15D-6924-4AE2-A56D-762BB29BDDD5}" type="presParOf" srcId="{AD72892D-9591-4C36-875D-6BB5DA00E397}" destId="{8F47EEF4-81E0-4764-8DD7-02B0BE4648BB}" srcOrd="0" destOrd="0" presId="urn:microsoft.com/office/officeart/2005/8/layout/radial5"/>
    <dgm:cxn modelId="{16B5BFCC-7A88-4EC7-9280-C79235C4D13C}" type="presParOf" srcId="{AD72892D-9591-4C36-875D-6BB5DA00E397}" destId="{D16A00B0-05A4-4C67-B131-7A77D22DA5D6}" srcOrd="1" destOrd="0" presId="urn:microsoft.com/office/officeart/2005/8/layout/radial5"/>
    <dgm:cxn modelId="{5F051E03-361A-4F8F-9CFA-BDB474BDC7AA}" type="presParOf" srcId="{D16A00B0-05A4-4C67-B131-7A77D22DA5D6}" destId="{0462F1C3-E34C-4411-8F46-B4AAC3F8537F}" srcOrd="0" destOrd="0" presId="urn:microsoft.com/office/officeart/2005/8/layout/radial5"/>
    <dgm:cxn modelId="{C2BFFAA0-1A6C-4FBE-8CAF-CDA9E3086C17}" type="presParOf" srcId="{AD72892D-9591-4C36-875D-6BB5DA00E397}" destId="{00535EBC-422F-4EF8-8329-0FDE441E3AC8}" srcOrd="2" destOrd="0" presId="urn:microsoft.com/office/officeart/2005/8/layout/radial5"/>
    <dgm:cxn modelId="{7EAFE469-BDD3-4864-9CD7-2112A82B5385}" type="presParOf" srcId="{AD72892D-9591-4C36-875D-6BB5DA00E397}" destId="{3A3110C4-3FB9-434F-A3B0-1A6DFB467147}" srcOrd="3" destOrd="0" presId="urn:microsoft.com/office/officeart/2005/8/layout/radial5"/>
    <dgm:cxn modelId="{32E8FFFF-6767-49E6-950E-09C6A1EC11A5}" type="presParOf" srcId="{3A3110C4-3FB9-434F-A3B0-1A6DFB467147}" destId="{BEEE0FA4-36A3-4CE6-807D-D235396E302D}" srcOrd="0" destOrd="0" presId="urn:microsoft.com/office/officeart/2005/8/layout/radial5"/>
    <dgm:cxn modelId="{155510FE-493A-4420-A7C9-E1DD2435E975}" type="presParOf" srcId="{AD72892D-9591-4C36-875D-6BB5DA00E397}" destId="{22CB2BE4-1283-4A35-AA0E-091DB1699F45}" srcOrd="4" destOrd="0" presId="urn:microsoft.com/office/officeart/2005/8/layout/radial5"/>
    <dgm:cxn modelId="{CF5E857F-138F-4BDA-B33C-F2523B5B1A20}" type="presParOf" srcId="{AD72892D-9591-4C36-875D-6BB5DA00E397}" destId="{B31DBBB9-3990-481F-A35D-B0131AD51569}" srcOrd="5" destOrd="0" presId="urn:microsoft.com/office/officeart/2005/8/layout/radial5"/>
    <dgm:cxn modelId="{F5A363CB-1DD5-4A10-A6F7-49B2F4435387}" type="presParOf" srcId="{B31DBBB9-3990-481F-A35D-B0131AD51569}" destId="{F83B15ED-56E8-47A5-86F7-05589604CBC4}" srcOrd="0" destOrd="0" presId="urn:microsoft.com/office/officeart/2005/8/layout/radial5"/>
    <dgm:cxn modelId="{5486817D-19D2-4666-9589-511DFE940670}" type="presParOf" srcId="{AD72892D-9591-4C36-875D-6BB5DA00E397}" destId="{5D7FEF93-DC6F-45E8-90BF-86CF6CC002C6}"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5D2030-AAA9-4447-8D0E-1CEBF5F267C2}"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3159128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5D2030-AAA9-4447-8D0E-1CEBF5F267C2}"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189467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5D2030-AAA9-4447-8D0E-1CEBF5F267C2}"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401509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5D2030-AAA9-4447-8D0E-1CEBF5F267C2}"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75766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5D2030-AAA9-4447-8D0E-1CEBF5F267C2}"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245200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5D2030-AAA9-4447-8D0E-1CEBF5F267C2}"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44820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5D2030-AAA9-4447-8D0E-1CEBF5F267C2}" type="datetimeFigureOut">
              <a:rPr lang="en-GB" smtClean="0"/>
              <a:t>14/06/2020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329752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5D2030-AAA9-4447-8D0E-1CEBF5F267C2}" type="datetimeFigureOut">
              <a:rPr lang="en-GB" smtClean="0"/>
              <a:t>14/06/2020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26042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D2030-AAA9-4447-8D0E-1CEBF5F267C2}" type="datetimeFigureOut">
              <a:rPr lang="en-GB" smtClean="0"/>
              <a:t>14/06/2020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320639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5D2030-AAA9-4447-8D0E-1CEBF5F267C2}"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2137861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5D2030-AAA9-4447-8D0E-1CEBF5F267C2}"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860C9B-9D23-4CFF-9C33-AA919F4CBEEC}" type="slidenum">
              <a:rPr lang="en-GB" smtClean="0"/>
              <a:t>‹#›</a:t>
            </a:fld>
            <a:endParaRPr lang="en-GB"/>
          </a:p>
        </p:txBody>
      </p:sp>
    </p:spTree>
    <p:extLst>
      <p:ext uri="{BB962C8B-B14F-4D97-AF65-F5344CB8AC3E}">
        <p14:creationId xmlns:p14="http://schemas.microsoft.com/office/powerpoint/2010/main" val="279053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D2030-AAA9-4447-8D0E-1CEBF5F267C2}" type="datetimeFigureOut">
              <a:rPr lang="en-GB" smtClean="0"/>
              <a:t>14/06/2020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60C9B-9D23-4CFF-9C33-AA919F4CBEEC}" type="slidenum">
              <a:rPr lang="en-GB" smtClean="0"/>
              <a:t>‹#›</a:t>
            </a:fld>
            <a:endParaRPr lang="en-GB"/>
          </a:p>
        </p:txBody>
      </p:sp>
    </p:spTree>
    <p:extLst>
      <p:ext uri="{BB962C8B-B14F-4D97-AF65-F5344CB8AC3E}">
        <p14:creationId xmlns:p14="http://schemas.microsoft.com/office/powerpoint/2010/main" val="788681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798163" y="309965"/>
            <a:ext cx="10724828" cy="1673817"/>
          </a:xfrm>
          <a:prstGeom prst="ribbon">
            <a:avLst/>
          </a:prstGeom>
          <a:solidFill>
            <a:schemeClr val="accent5">
              <a:lumMod val="40000"/>
              <a:lumOff val="60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C00000"/>
                </a:solidFill>
                <a:latin typeface="NikoshBAN" panose="02000000000000000000" pitchFamily="2" charset="0"/>
                <a:cs typeface="NikoshBAN" panose="02000000000000000000" pitchFamily="2" charset="0"/>
              </a:rPr>
              <a:t>সবাইকে শুভেচ্ছা</a:t>
            </a:r>
            <a:endParaRPr lang="en-GB" sz="3600" dirty="0">
              <a:solidFill>
                <a:srgbClr val="C000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8286" y="2386739"/>
            <a:ext cx="8384582" cy="4076054"/>
          </a:xfrm>
          <a:prstGeom prst="rect">
            <a:avLst/>
          </a:prstGeom>
        </p:spPr>
      </p:pic>
    </p:spTree>
    <p:extLst>
      <p:ext uri="{BB962C8B-B14F-4D97-AF65-F5344CB8AC3E}">
        <p14:creationId xmlns:p14="http://schemas.microsoft.com/office/powerpoint/2010/main" val="17575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right)">
                                      <p:cBhvr>
                                        <p:cTn id="7" dur="500"/>
                                        <p:tgtEl>
                                          <p:spTgt spid="2">
                                            <p:bg/>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righ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mph" presetSubtype="0" fill="remove" nodeType="clickEffect">
                                  <p:stCondLst>
                                    <p:cond delay="0"/>
                                  </p:stCondLst>
                                  <p:childTnLst>
                                    <p:animClr clrSpc="rgb" dir="cw">
                                      <p:cBhvr override="childStyle">
                                        <p:cTn id="14" dur="250" autoRev="1" fill="remove"/>
                                        <p:tgtEl>
                                          <p:spTgt spid="2">
                                            <p:txEl>
                                              <p:pRg st="0" end="0"/>
                                            </p:txEl>
                                          </p:spTgt>
                                        </p:tgtEl>
                                        <p:attrNameLst>
                                          <p:attrName>style.color</p:attrName>
                                        </p:attrNameLst>
                                      </p:cBhvr>
                                      <p:to>
                                        <a:schemeClr val="bg1"/>
                                      </p:to>
                                    </p:animClr>
                                    <p:animClr clrSpc="rgb" dir="cw">
                                      <p:cBhvr>
                                        <p:cTn id="15" dur="250" autoRev="1" fill="remove"/>
                                        <p:tgtEl>
                                          <p:spTgt spid="2">
                                            <p:txEl>
                                              <p:pRg st="0" end="0"/>
                                            </p:txEl>
                                          </p:spTgt>
                                        </p:tgtEl>
                                        <p:attrNameLst>
                                          <p:attrName>fillcolor</p:attrName>
                                        </p:attrNameLst>
                                      </p:cBhvr>
                                      <p:to>
                                        <a:schemeClr val="bg1"/>
                                      </p:to>
                                    </p:animClr>
                                    <p:set>
                                      <p:cBhvr>
                                        <p:cTn id="16" dur="250" autoRev="1" fill="remove"/>
                                        <p:tgtEl>
                                          <p:spTgt spid="2">
                                            <p:txEl>
                                              <p:pRg st="0" end="0"/>
                                            </p:txEl>
                                          </p:spTgt>
                                        </p:tgtEl>
                                        <p:attrNameLst>
                                          <p:attrName>fill.type</p:attrName>
                                        </p:attrNameLst>
                                      </p:cBhvr>
                                      <p:to>
                                        <p:strVal val="solid"/>
                                      </p:to>
                                    </p:set>
                                    <p:set>
                                      <p:cBhvr>
                                        <p:cTn id="17" dur="250" autoRev="1" fill="remove"/>
                                        <p:tgtEl>
                                          <p:spTgt spid="2">
                                            <p:txEl>
                                              <p:pRg st="0" end="0"/>
                                            </p:txEl>
                                          </p:spTgt>
                                        </p:tgtEl>
                                        <p:attrNameLst>
                                          <p:attrName>fill.on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86613" y="2109217"/>
            <a:ext cx="4753043" cy="3932196"/>
            <a:chOff x="2817264" y="980767"/>
            <a:chExt cx="4612521" cy="4218875"/>
          </a:xfrm>
        </p:grpSpPr>
        <p:sp>
          <p:nvSpPr>
            <p:cNvPr id="4" name="Freeform 3"/>
            <p:cNvSpPr/>
            <p:nvPr/>
          </p:nvSpPr>
          <p:spPr>
            <a:xfrm rot="20514011">
              <a:off x="2817264" y="2397939"/>
              <a:ext cx="1577865" cy="1437153"/>
            </a:xfrm>
            <a:custGeom>
              <a:avLst/>
              <a:gdLst>
                <a:gd name="connsiteX0" fmla="*/ 0 w 1580372"/>
                <a:gd name="connsiteY0" fmla="*/ 728650 h 1457300"/>
                <a:gd name="connsiteX1" fmla="*/ 416351 w 1580372"/>
                <a:gd name="connsiteY1" fmla="*/ 0 h 1457300"/>
                <a:gd name="connsiteX2" fmla="*/ 1164021 w 1580372"/>
                <a:gd name="connsiteY2" fmla="*/ 0 h 1457300"/>
                <a:gd name="connsiteX3" fmla="*/ 1580372 w 1580372"/>
                <a:gd name="connsiteY3" fmla="*/ 728650 h 1457300"/>
                <a:gd name="connsiteX4" fmla="*/ 1164021 w 1580372"/>
                <a:gd name="connsiteY4" fmla="*/ 1457300 h 1457300"/>
                <a:gd name="connsiteX5" fmla="*/ 416351 w 1580372"/>
                <a:gd name="connsiteY5" fmla="*/ 1457300 h 1457300"/>
                <a:gd name="connsiteX6" fmla="*/ 0 w 1580372"/>
                <a:gd name="connsiteY6" fmla="*/ 728650 h 145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0372" h="1457300">
                  <a:moveTo>
                    <a:pt x="0" y="728650"/>
                  </a:moveTo>
                  <a:lnTo>
                    <a:pt x="416351" y="0"/>
                  </a:lnTo>
                  <a:lnTo>
                    <a:pt x="1164021" y="0"/>
                  </a:lnTo>
                  <a:lnTo>
                    <a:pt x="1580372" y="728650"/>
                  </a:lnTo>
                  <a:lnTo>
                    <a:pt x="1164021" y="1457300"/>
                  </a:lnTo>
                  <a:lnTo>
                    <a:pt x="416351" y="1457300"/>
                  </a:lnTo>
                  <a:lnTo>
                    <a:pt x="0" y="72865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4504" tIns="283164" rIns="304504" bIns="283164" numCol="1" spcCol="1270" anchor="ctr" anchorCtr="0">
              <a:noAutofit/>
            </a:bodyPr>
            <a:lstStyle/>
            <a:p>
              <a:pPr lvl="0" algn="ctr" defTabSz="1066800">
                <a:lnSpc>
                  <a:spcPct val="90000"/>
                </a:lnSpc>
                <a:spcBef>
                  <a:spcPct val="0"/>
                </a:spcBef>
                <a:spcAft>
                  <a:spcPct val="35000"/>
                </a:spcAft>
              </a:pPr>
              <a:r>
                <a:rPr lang="bn-BD" sz="2400" kern="1200" dirty="0" smtClean="0">
                  <a:solidFill>
                    <a:srgbClr val="7030A0"/>
                  </a:solidFill>
                  <a:latin typeface="NikoshBAN" panose="02000000000000000000" pitchFamily="2" charset="0"/>
                  <a:cs typeface="NikoshBAN" panose="02000000000000000000" pitchFamily="2" charset="0"/>
                </a:rPr>
                <a:t>গৃহস্থলি বর্জ্য </a:t>
              </a:r>
              <a:endParaRPr lang="en-US" sz="2400" kern="1200" dirty="0">
                <a:solidFill>
                  <a:srgbClr val="7030A0"/>
                </a:solidFill>
                <a:latin typeface="NikoshBAN" panose="02000000000000000000" pitchFamily="2" charset="0"/>
                <a:cs typeface="NikoshBAN" panose="02000000000000000000" pitchFamily="2" charset="0"/>
              </a:endParaRPr>
            </a:p>
          </p:txBody>
        </p:sp>
        <p:sp>
          <p:nvSpPr>
            <p:cNvPr id="6" name="Freeform 5"/>
            <p:cNvSpPr/>
            <p:nvPr/>
          </p:nvSpPr>
          <p:spPr>
            <a:xfrm rot="20551626">
              <a:off x="4008492" y="980767"/>
              <a:ext cx="1489430" cy="1288532"/>
            </a:xfrm>
            <a:custGeom>
              <a:avLst/>
              <a:gdLst>
                <a:gd name="connsiteX0" fmla="*/ 0 w 1489430"/>
                <a:gd name="connsiteY0" fmla="*/ 644266 h 1288532"/>
                <a:gd name="connsiteX1" fmla="*/ 368134 w 1489430"/>
                <a:gd name="connsiteY1" fmla="*/ 0 h 1288532"/>
                <a:gd name="connsiteX2" fmla="*/ 1121296 w 1489430"/>
                <a:gd name="connsiteY2" fmla="*/ 0 h 1288532"/>
                <a:gd name="connsiteX3" fmla="*/ 1489430 w 1489430"/>
                <a:gd name="connsiteY3" fmla="*/ 644266 h 1288532"/>
                <a:gd name="connsiteX4" fmla="*/ 1121296 w 1489430"/>
                <a:gd name="connsiteY4" fmla="*/ 1288532 h 1288532"/>
                <a:gd name="connsiteX5" fmla="*/ 368134 w 1489430"/>
                <a:gd name="connsiteY5" fmla="*/ 1288532 h 1288532"/>
                <a:gd name="connsiteX6" fmla="*/ 0 w 1489430"/>
                <a:gd name="connsiteY6" fmla="*/ 644266 h 128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430" h="1288532">
                  <a:moveTo>
                    <a:pt x="0" y="644266"/>
                  </a:moveTo>
                  <a:lnTo>
                    <a:pt x="368134" y="0"/>
                  </a:lnTo>
                  <a:lnTo>
                    <a:pt x="1121296" y="0"/>
                  </a:lnTo>
                  <a:lnTo>
                    <a:pt x="1489430" y="644266"/>
                  </a:lnTo>
                  <a:lnTo>
                    <a:pt x="1121296" y="1288532"/>
                  </a:lnTo>
                  <a:lnTo>
                    <a:pt x="368134" y="1288532"/>
                  </a:lnTo>
                  <a:lnTo>
                    <a:pt x="0" y="64426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77310" tIns="244017" rIns="277310" bIns="244017" numCol="1" spcCol="1270" anchor="ctr" anchorCtr="0">
              <a:noAutofit/>
            </a:bodyPr>
            <a:lstStyle/>
            <a:p>
              <a:pPr lvl="0" algn="ctr" defTabSz="1066800">
                <a:lnSpc>
                  <a:spcPct val="90000"/>
                </a:lnSpc>
                <a:spcBef>
                  <a:spcPct val="0"/>
                </a:spcBef>
                <a:spcAft>
                  <a:spcPct val="35000"/>
                </a:spcAft>
              </a:pPr>
              <a:r>
                <a:rPr lang="bn-BD" sz="2400" kern="1200" dirty="0" smtClean="0">
                  <a:solidFill>
                    <a:srgbClr val="FFFF00"/>
                  </a:solidFill>
                  <a:latin typeface="NikoshBAN" panose="02000000000000000000" pitchFamily="2" charset="0"/>
                  <a:cs typeface="NikoshBAN" panose="02000000000000000000" pitchFamily="2" charset="0"/>
                </a:rPr>
                <a:t>কীটনাশক  ব্যবহার</a:t>
              </a:r>
              <a:endParaRPr lang="en-US" sz="2400" kern="1200" dirty="0">
                <a:solidFill>
                  <a:srgbClr val="FFFF00"/>
                </a:solidFill>
                <a:latin typeface="NikoshBAN" panose="02000000000000000000" pitchFamily="2" charset="0"/>
                <a:cs typeface="NikoshBAN" panose="02000000000000000000" pitchFamily="2" charset="0"/>
              </a:endParaRPr>
            </a:p>
          </p:txBody>
        </p:sp>
        <p:sp>
          <p:nvSpPr>
            <p:cNvPr id="8" name="Freeform 7"/>
            <p:cNvSpPr/>
            <p:nvPr/>
          </p:nvSpPr>
          <p:spPr>
            <a:xfrm>
              <a:off x="5940355" y="1585459"/>
              <a:ext cx="1489430" cy="1301518"/>
            </a:xfrm>
            <a:custGeom>
              <a:avLst/>
              <a:gdLst>
                <a:gd name="connsiteX0" fmla="*/ 0 w 1489430"/>
                <a:gd name="connsiteY0" fmla="*/ 644266 h 1288532"/>
                <a:gd name="connsiteX1" fmla="*/ 368134 w 1489430"/>
                <a:gd name="connsiteY1" fmla="*/ 0 h 1288532"/>
                <a:gd name="connsiteX2" fmla="*/ 1121296 w 1489430"/>
                <a:gd name="connsiteY2" fmla="*/ 0 h 1288532"/>
                <a:gd name="connsiteX3" fmla="*/ 1489430 w 1489430"/>
                <a:gd name="connsiteY3" fmla="*/ 644266 h 1288532"/>
                <a:gd name="connsiteX4" fmla="*/ 1121296 w 1489430"/>
                <a:gd name="connsiteY4" fmla="*/ 1288532 h 1288532"/>
                <a:gd name="connsiteX5" fmla="*/ 368134 w 1489430"/>
                <a:gd name="connsiteY5" fmla="*/ 1288532 h 1288532"/>
                <a:gd name="connsiteX6" fmla="*/ 0 w 1489430"/>
                <a:gd name="connsiteY6" fmla="*/ 644266 h 128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430" h="1288532">
                  <a:moveTo>
                    <a:pt x="0" y="644266"/>
                  </a:moveTo>
                  <a:lnTo>
                    <a:pt x="368134" y="0"/>
                  </a:lnTo>
                  <a:lnTo>
                    <a:pt x="1121296" y="0"/>
                  </a:lnTo>
                  <a:lnTo>
                    <a:pt x="1489430" y="644266"/>
                  </a:lnTo>
                  <a:lnTo>
                    <a:pt x="1121296" y="1288532"/>
                  </a:lnTo>
                  <a:lnTo>
                    <a:pt x="368134" y="1288532"/>
                  </a:lnTo>
                  <a:lnTo>
                    <a:pt x="0" y="644266"/>
                  </a:lnTo>
                  <a:close/>
                </a:path>
              </a:pathLst>
            </a:custGeom>
          </p:spPr>
          <p:style>
            <a:lnRef idx="2">
              <a:schemeClr val="lt1">
                <a:hueOff val="0"/>
                <a:satOff val="0"/>
                <a:lumOff val="0"/>
                <a:alphaOff val="0"/>
              </a:schemeClr>
            </a:lnRef>
            <a:fillRef idx="1">
              <a:schemeClr val="accent2">
                <a:hueOff val="-363841"/>
                <a:satOff val="-20982"/>
                <a:lumOff val="2157"/>
                <a:alphaOff val="0"/>
              </a:schemeClr>
            </a:fillRef>
            <a:effectRef idx="0">
              <a:schemeClr val="accent2">
                <a:hueOff val="-363841"/>
                <a:satOff val="-20982"/>
                <a:lumOff val="2157"/>
                <a:alphaOff val="0"/>
              </a:schemeClr>
            </a:effectRef>
            <a:fontRef idx="minor">
              <a:schemeClr val="lt1"/>
            </a:fontRef>
          </p:style>
          <p:txBody>
            <a:bodyPr spcFirstLastPara="0" vert="horz" wrap="square" lIns="277310" tIns="244017" rIns="277310" bIns="244017" numCol="1" spcCol="1270" anchor="ctr" anchorCtr="0">
              <a:noAutofit/>
            </a:bodyPr>
            <a:lstStyle/>
            <a:p>
              <a:pPr lvl="0" algn="ctr" defTabSz="1066800">
                <a:lnSpc>
                  <a:spcPct val="90000"/>
                </a:lnSpc>
                <a:spcBef>
                  <a:spcPct val="0"/>
                </a:spcBef>
                <a:spcAft>
                  <a:spcPct val="35000"/>
                </a:spcAft>
              </a:pPr>
              <a:r>
                <a:rPr lang="bn-BD" sz="2400" kern="1200" dirty="0" smtClean="0">
                  <a:solidFill>
                    <a:schemeClr val="tx1"/>
                  </a:solidFill>
                  <a:latin typeface="NikoshBAN" panose="02000000000000000000" pitchFamily="2" charset="0"/>
                  <a:cs typeface="NikoshBAN" panose="02000000000000000000" pitchFamily="2" charset="0"/>
                </a:rPr>
                <a:t>গরু গোসল</a:t>
              </a:r>
              <a:endParaRPr lang="en-US" sz="2400" kern="1200" dirty="0">
                <a:solidFill>
                  <a:schemeClr val="tx1"/>
                </a:solidFill>
                <a:latin typeface="NikoshBAN" panose="02000000000000000000" pitchFamily="2" charset="0"/>
                <a:cs typeface="NikoshBAN" panose="02000000000000000000" pitchFamily="2" charset="0"/>
              </a:endParaRPr>
            </a:p>
          </p:txBody>
        </p:sp>
        <p:sp>
          <p:nvSpPr>
            <p:cNvPr id="10" name="Freeform 9"/>
            <p:cNvSpPr/>
            <p:nvPr/>
          </p:nvSpPr>
          <p:spPr>
            <a:xfrm>
              <a:off x="5940355" y="3156474"/>
              <a:ext cx="1489430" cy="1288532"/>
            </a:xfrm>
            <a:custGeom>
              <a:avLst/>
              <a:gdLst>
                <a:gd name="connsiteX0" fmla="*/ 0 w 1489430"/>
                <a:gd name="connsiteY0" fmla="*/ 644266 h 1288532"/>
                <a:gd name="connsiteX1" fmla="*/ 368134 w 1489430"/>
                <a:gd name="connsiteY1" fmla="*/ 0 h 1288532"/>
                <a:gd name="connsiteX2" fmla="*/ 1121296 w 1489430"/>
                <a:gd name="connsiteY2" fmla="*/ 0 h 1288532"/>
                <a:gd name="connsiteX3" fmla="*/ 1489430 w 1489430"/>
                <a:gd name="connsiteY3" fmla="*/ 644266 h 1288532"/>
                <a:gd name="connsiteX4" fmla="*/ 1121296 w 1489430"/>
                <a:gd name="connsiteY4" fmla="*/ 1288532 h 1288532"/>
                <a:gd name="connsiteX5" fmla="*/ 368134 w 1489430"/>
                <a:gd name="connsiteY5" fmla="*/ 1288532 h 1288532"/>
                <a:gd name="connsiteX6" fmla="*/ 0 w 1489430"/>
                <a:gd name="connsiteY6" fmla="*/ 644266 h 128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430" h="1288532">
                  <a:moveTo>
                    <a:pt x="0" y="644266"/>
                  </a:moveTo>
                  <a:lnTo>
                    <a:pt x="368134" y="0"/>
                  </a:lnTo>
                  <a:lnTo>
                    <a:pt x="1121296" y="0"/>
                  </a:lnTo>
                  <a:lnTo>
                    <a:pt x="1489430" y="644266"/>
                  </a:lnTo>
                  <a:lnTo>
                    <a:pt x="1121296" y="1288532"/>
                  </a:lnTo>
                  <a:lnTo>
                    <a:pt x="368134" y="1288532"/>
                  </a:lnTo>
                  <a:lnTo>
                    <a:pt x="0" y="644266"/>
                  </a:lnTo>
                  <a:close/>
                </a:path>
              </a:pathLst>
            </a:cu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277310" tIns="244017" rIns="277310" bIns="244017" numCol="1" spcCol="1270" anchor="ctr" anchorCtr="0">
              <a:noAutofit/>
            </a:bodyPr>
            <a:lstStyle/>
            <a:p>
              <a:pPr lvl="0" algn="ctr" defTabSz="1066800">
                <a:lnSpc>
                  <a:spcPct val="90000"/>
                </a:lnSpc>
                <a:spcBef>
                  <a:spcPct val="0"/>
                </a:spcBef>
                <a:spcAft>
                  <a:spcPct val="35000"/>
                </a:spcAft>
              </a:pPr>
              <a:r>
                <a:rPr lang="bn-BD" sz="2400" kern="1200" dirty="0" smtClean="0">
                  <a:solidFill>
                    <a:srgbClr val="002060"/>
                  </a:solidFill>
                  <a:latin typeface="NikoshBAN" panose="02000000000000000000" pitchFamily="2" charset="0"/>
                  <a:cs typeface="NikoshBAN" panose="02000000000000000000" pitchFamily="2" charset="0"/>
                </a:rPr>
                <a:t>কলকারখানার বর্জ্য</a:t>
              </a:r>
              <a:endParaRPr lang="en-US" sz="2400" kern="1200" dirty="0">
                <a:solidFill>
                  <a:srgbClr val="002060"/>
                </a:solidFill>
                <a:latin typeface="NikoshBAN" panose="02000000000000000000" pitchFamily="2" charset="0"/>
                <a:cs typeface="NikoshBAN" panose="02000000000000000000" pitchFamily="2" charset="0"/>
              </a:endParaRPr>
            </a:p>
          </p:txBody>
        </p:sp>
        <p:sp>
          <p:nvSpPr>
            <p:cNvPr id="11" name="Hexagon 10"/>
            <p:cNvSpPr/>
            <p:nvPr/>
          </p:nvSpPr>
          <p:spPr>
            <a:xfrm>
              <a:off x="4410338" y="3964522"/>
              <a:ext cx="685738" cy="590854"/>
            </a:xfrm>
            <a:prstGeom prst="hexagon">
              <a:avLst>
                <a:gd name="adj" fmla="val 28900"/>
                <a:gd name="vf" fmla="val 11547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2" name="Freeform 11"/>
            <p:cNvSpPr/>
            <p:nvPr/>
          </p:nvSpPr>
          <p:spPr>
            <a:xfrm>
              <a:off x="4272097" y="3911110"/>
              <a:ext cx="1489430" cy="1288532"/>
            </a:xfrm>
            <a:custGeom>
              <a:avLst/>
              <a:gdLst>
                <a:gd name="connsiteX0" fmla="*/ 0 w 1489430"/>
                <a:gd name="connsiteY0" fmla="*/ 644266 h 1288532"/>
                <a:gd name="connsiteX1" fmla="*/ 368134 w 1489430"/>
                <a:gd name="connsiteY1" fmla="*/ 0 h 1288532"/>
                <a:gd name="connsiteX2" fmla="*/ 1121296 w 1489430"/>
                <a:gd name="connsiteY2" fmla="*/ 0 h 1288532"/>
                <a:gd name="connsiteX3" fmla="*/ 1489430 w 1489430"/>
                <a:gd name="connsiteY3" fmla="*/ 644266 h 1288532"/>
                <a:gd name="connsiteX4" fmla="*/ 1121296 w 1489430"/>
                <a:gd name="connsiteY4" fmla="*/ 1288532 h 1288532"/>
                <a:gd name="connsiteX5" fmla="*/ 368134 w 1489430"/>
                <a:gd name="connsiteY5" fmla="*/ 1288532 h 1288532"/>
                <a:gd name="connsiteX6" fmla="*/ 0 w 1489430"/>
                <a:gd name="connsiteY6" fmla="*/ 644266 h 128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430" h="1288532">
                  <a:moveTo>
                    <a:pt x="0" y="644266"/>
                  </a:moveTo>
                  <a:lnTo>
                    <a:pt x="368134" y="0"/>
                  </a:lnTo>
                  <a:lnTo>
                    <a:pt x="1121296" y="0"/>
                  </a:lnTo>
                  <a:lnTo>
                    <a:pt x="1489430" y="644266"/>
                  </a:lnTo>
                  <a:lnTo>
                    <a:pt x="1121296" y="1288532"/>
                  </a:lnTo>
                  <a:lnTo>
                    <a:pt x="368134" y="1288532"/>
                  </a:lnTo>
                  <a:lnTo>
                    <a:pt x="0" y="644266"/>
                  </a:lnTo>
                  <a:close/>
                </a:path>
              </a:pathLst>
            </a:custGeom>
          </p:spPr>
          <p:style>
            <a:lnRef idx="2">
              <a:schemeClr val="lt1">
                <a:hueOff val="0"/>
                <a:satOff val="0"/>
                <a:lumOff val="0"/>
                <a:alphaOff val="0"/>
              </a:schemeClr>
            </a:lnRef>
            <a:fillRef idx="1">
              <a:schemeClr val="accent2">
                <a:hueOff val="-1091522"/>
                <a:satOff val="-62946"/>
                <a:lumOff val="6471"/>
                <a:alphaOff val="0"/>
              </a:schemeClr>
            </a:fillRef>
            <a:effectRef idx="0">
              <a:schemeClr val="accent2">
                <a:hueOff val="-1091522"/>
                <a:satOff val="-62946"/>
                <a:lumOff val="6471"/>
                <a:alphaOff val="0"/>
              </a:schemeClr>
            </a:effectRef>
            <a:fontRef idx="minor">
              <a:schemeClr val="lt1"/>
            </a:fontRef>
          </p:style>
          <p:txBody>
            <a:bodyPr spcFirstLastPara="0" vert="horz" wrap="square" lIns="277310" tIns="244017" rIns="277310" bIns="244017" numCol="1" spcCol="1270" anchor="ctr" anchorCtr="0">
              <a:noAutofit/>
            </a:bodyPr>
            <a:lstStyle/>
            <a:p>
              <a:pPr lvl="0" algn="ctr" defTabSz="10668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কাপড় ধোয়া</a:t>
              </a:r>
              <a:endParaRPr lang="en-US" sz="2400" kern="1200" dirty="0">
                <a:latin typeface="NikoshBAN" panose="02000000000000000000" pitchFamily="2" charset="0"/>
                <a:cs typeface="NikoshBAN" panose="02000000000000000000" pitchFamily="2" charset="0"/>
              </a:endParaRPr>
            </a:p>
          </p:txBody>
        </p:sp>
        <p:sp>
          <p:nvSpPr>
            <p:cNvPr id="13" name="Freeform 12"/>
            <p:cNvSpPr/>
            <p:nvPr/>
          </p:nvSpPr>
          <p:spPr>
            <a:xfrm>
              <a:off x="4550404" y="2397939"/>
              <a:ext cx="1531766" cy="1288532"/>
            </a:xfrm>
            <a:custGeom>
              <a:avLst/>
              <a:gdLst>
                <a:gd name="connsiteX0" fmla="*/ 0 w 1489430"/>
                <a:gd name="connsiteY0" fmla="*/ 644266 h 1288532"/>
                <a:gd name="connsiteX1" fmla="*/ 368134 w 1489430"/>
                <a:gd name="connsiteY1" fmla="*/ 0 h 1288532"/>
                <a:gd name="connsiteX2" fmla="*/ 1121296 w 1489430"/>
                <a:gd name="connsiteY2" fmla="*/ 0 h 1288532"/>
                <a:gd name="connsiteX3" fmla="*/ 1489430 w 1489430"/>
                <a:gd name="connsiteY3" fmla="*/ 644266 h 1288532"/>
                <a:gd name="connsiteX4" fmla="*/ 1121296 w 1489430"/>
                <a:gd name="connsiteY4" fmla="*/ 1288532 h 1288532"/>
                <a:gd name="connsiteX5" fmla="*/ 368134 w 1489430"/>
                <a:gd name="connsiteY5" fmla="*/ 1288532 h 1288532"/>
                <a:gd name="connsiteX6" fmla="*/ 0 w 1489430"/>
                <a:gd name="connsiteY6" fmla="*/ 644266 h 128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430" h="1288532">
                  <a:moveTo>
                    <a:pt x="0" y="644266"/>
                  </a:moveTo>
                  <a:lnTo>
                    <a:pt x="368134" y="0"/>
                  </a:lnTo>
                  <a:lnTo>
                    <a:pt x="1121296" y="0"/>
                  </a:lnTo>
                  <a:lnTo>
                    <a:pt x="1489430" y="644266"/>
                  </a:lnTo>
                  <a:lnTo>
                    <a:pt x="1121296" y="1288532"/>
                  </a:lnTo>
                  <a:lnTo>
                    <a:pt x="368134" y="1288532"/>
                  </a:lnTo>
                  <a:lnTo>
                    <a:pt x="0" y="644266"/>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287470" tIns="254177" rIns="287470" bIns="254177" numCol="1" spcCol="1270" anchor="ctr" anchorCtr="0">
              <a:noAutofit/>
            </a:bodyPr>
            <a:lstStyle/>
            <a:p>
              <a:pPr lvl="0" algn="ctr" defTabSz="1422400">
                <a:lnSpc>
                  <a:spcPct val="90000"/>
                </a:lnSpc>
                <a:spcBef>
                  <a:spcPct val="0"/>
                </a:spcBef>
                <a:spcAft>
                  <a:spcPct val="35000"/>
                </a:spcAft>
              </a:pPr>
              <a:r>
                <a:rPr lang="bn-BD" sz="3200" kern="1200" dirty="0" smtClean="0">
                  <a:solidFill>
                    <a:srgbClr val="C00000"/>
                  </a:solidFill>
                  <a:latin typeface="NikoshBAN" panose="02000000000000000000" pitchFamily="2" charset="0"/>
                  <a:cs typeface="NikoshBAN" panose="02000000000000000000" pitchFamily="2" charset="0"/>
                </a:rPr>
                <a:t>কারণ</a:t>
              </a:r>
              <a:endParaRPr lang="en-US" sz="3200" kern="1200" dirty="0">
                <a:solidFill>
                  <a:srgbClr val="C00000"/>
                </a:solidFill>
                <a:latin typeface="NikoshBAN" panose="02000000000000000000" pitchFamily="2" charset="0"/>
                <a:cs typeface="NikoshBAN" panose="02000000000000000000" pitchFamily="2" charset="0"/>
              </a:endParaRPr>
            </a:p>
          </p:txBody>
        </p:sp>
      </p:grpSp>
      <p:graphicFrame>
        <p:nvGraphicFramePr>
          <p:cNvPr id="14" name="Diagram 13"/>
          <p:cNvGraphicFramePr/>
          <p:nvPr>
            <p:extLst>
              <p:ext uri="{D42A27DB-BD31-4B8C-83A1-F6EECF244321}">
                <p14:modId xmlns:p14="http://schemas.microsoft.com/office/powerpoint/2010/main" val="1197188510"/>
              </p:ext>
            </p:extLst>
          </p:nvPr>
        </p:nvGraphicFramePr>
        <p:xfrm>
          <a:off x="6560212" y="1768281"/>
          <a:ext cx="5284922" cy="4091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ectangle 14"/>
          <p:cNvSpPr/>
          <p:nvPr/>
        </p:nvSpPr>
        <p:spPr>
          <a:xfrm>
            <a:off x="3409627" y="495946"/>
            <a:ext cx="4432515" cy="898901"/>
          </a:xfrm>
          <a:prstGeom prst="rect">
            <a:avLst/>
          </a:prstGeom>
          <a:solidFill>
            <a:srgbClr val="92D050"/>
          </a:solid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2060"/>
                </a:solidFill>
                <a:latin typeface="NikoshBAN" panose="02000000000000000000" pitchFamily="2" charset="0"/>
                <a:cs typeface="NikoshBAN" panose="02000000000000000000" pitchFamily="2" charset="0"/>
              </a:rPr>
              <a:t>পানি দূষণের</a:t>
            </a:r>
            <a:endParaRPr lang="en-GB"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67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3)">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4">
                                            <p:graphicEl>
                                              <a:dgm id="{8F47EEF4-81E0-4764-8DD7-02B0BE4648BB}"/>
                                            </p:graphicEl>
                                          </p:spTgt>
                                        </p:tgtEl>
                                        <p:attrNameLst>
                                          <p:attrName>style.visibility</p:attrName>
                                        </p:attrNameLst>
                                      </p:cBhvr>
                                      <p:to>
                                        <p:strVal val="visible"/>
                                      </p:to>
                                    </p:set>
                                    <p:animEffect transition="in" filter="wipe(right)">
                                      <p:cBhvr>
                                        <p:cTn id="17" dur="500"/>
                                        <p:tgtEl>
                                          <p:spTgt spid="14">
                                            <p:graphicEl>
                                              <a:dgm id="{8F47EEF4-81E0-4764-8DD7-02B0BE4648B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4">
                                            <p:graphicEl>
                                              <a:dgm id="{D16A00B0-05A4-4C67-B131-7A77D22DA5D6}"/>
                                            </p:graphicEl>
                                          </p:spTgt>
                                        </p:tgtEl>
                                        <p:attrNameLst>
                                          <p:attrName>style.visibility</p:attrName>
                                        </p:attrNameLst>
                                      </p:cBhvr>
                                      <p:to>
                                        <p:strVal val="visible"/>
                                      </p:to>
                                    </p:set>
                                    <p:animEffect transition="in" filter="wipe(right)">
                                      <p:cBhvr>
                                        <p:cTn id="22" dur="500"/>
                                        <p:tgtEl>
                                          <p:spTgt spid="14">
                                            <p:graphicEl>
                                              <a:dgm id="{D16A00B0-05A4-4C67-B131-7A77D22DA5D6}"/>
                                            </p:graphicEl>
                                          </p:spTgt>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14">
                                            <p:graphicEl>
                                              <a:dgm id="{00535EBC-422F-4EF8-8329-0FDE441E3AC8}"/>
                                            </p:graphicEl>
                                          </p:spTgt>
                                        </p:tgtEl>
                                        <p:attrNameLst>
                                          <p:attrName>style.visibility</p:attrName>
                                        </p:attrNameLst>
                                      </p:cBhvr>
                                      <p:to>
                                        <p:strVal val="visible"/>
                                      </p:to>
                                    </p:set>
                                    <p:animEffect transition="in" filter="wipe(right)">
                                      <p:cBhvr>
                                        <p:cTn id="25" dur="500"/>
                                        <p:tgtEl>
                                          <p:spTgt spid="14">
                                            <p:graphicEl>
                                              <a:dgm id="{00535EBC-422F-4EF8-8329-0FDE441E3AC8}"/>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4">
                                            <p:graphicEl>
                                              <a:dgm id="{3A3110C4-3FB9-434F-A3B0-1A6DFB467147}"/>
                                            </p:graphicEl>
                                          </p:spTgt>
                                        </p:tgtEl>
                                        <p:attrNameLst>
                                          <p:attrName>style.visibility</p:attrName>
                                        </p:attrNameLst>
                                      </p:cBhvr>
                                      <p:to>
                                        <p:strVal val="visible"/>
                                      </p:to>
                                    </p:set>
                                    <p:animEffect transition="in" filter="wipe(right)">
                                      <p:cBhvr>
                                        <p:cTn id="30" dur="500"/>
                                        <p:tgtEl>
                                          <p:spTgt spid="14">
                                            <p:graphicEl>
                                              <a:dgm id="{3A3110C4-3FB9-434F-A3B0-1A6DFB467147}"/>
                                            </p:graphicEl>
                                          </p:spTgt>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4">
                                            <p:graphicEl>
                                              <a:dgm id="{22CB2BE4-1283-4A35-AA0E-091DB1699F45}"/>
                                            </p:graphicEl>
                                          </p:spTgt>
                                        </p:tgtEl>
                                        <p:attrNameLst>
                                          <p:attrName>style.visibility</p:attrName>
                                        </p:attrNameLst>
                                      </p:cBhvr>
                                      <p:to>
                                        <p:strVal val="visible"/>
                                      </p:to>
                                    </p:set>
                                    <p:animEffect transition="in" filter="wipe(right)">
                                      <p:cBhvr>
                                        <p:cTn id="33" dur="500"/>
                                        <p:tgtEl>
                                          <p:spTgt spid="14">
                                            <p:graphicEl>
                                              <a:dgm id="{22CB2BE4-1283-4A35-AA0E-091DB1699F45}"/>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14">
                                            <p:graphicEl>
                                              <a:dgm id="{B31DBBB9-3990-481F-A35D-B0131AD51569}"/>
                                            </p:graphicEl>
                                          </p:spTgt>
                                        </p:tgtEl>
                                        <p:attrNameLst>
                                          <p:attrName>style.visibility</p:attrName>
                                        </p:attrNameLst>
                                      </p:cBhvr>
                                      <p:to>
                                        <p:strVal val="visible"/>
                                      </p:to>
                                    </p:set>
                                    <p:animEffect transition="in" filter="wipe(right)">
                                      <p:cBhvr>
                                        <p:cTn id="38" dur="500"/>
                                        <p:tgtEl>
                                          <p:spTgt spid="14">
                                            <p:graphicEl>
                                              <a:dgm id="{B31DBBB9-3990-481F-A35D-B0131AD51569}"/>
                                            </p:graphicEl>
                                          </p:spTgt>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4">
                                            <p:graphicEl>
                                              <a:dgm id="{5D7FEF93-DC6F-45E8-90BF-86CF6CC002C6}"/>
                                            </p:graphicEl>
                                          </p:spTgt>
                                        </p:tgtEl>
                                        <p:attrNameLst>
                                          <p:attrName>style.visibility</p:attrName>
                                        </p:attrNameLst>
                                      </p:cBhvr>
                                      <p:to>
                                        <p:strVal val="visible"/>
                                      </p:to>
                                    </p:set>
                                    <p:animEffect transition="in" filter="wipe(right)">
                                      <p:cBhvr>
                                        <p:cTn id="41" dur="500"/>
                                        <p:tgtEl>
                                          <p:spTgt spid="14">
                                            <p:graphicEl>
                                              <a:dgm id="{5D7FEF93-DC6F-45E8-90BF-86CF6CC002C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lvlOne"/>
        </p:bldSub>
      </p:bldGraphic>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854" y="365125"/>
            <a:ext cx="9608949" cy="1325563"/>
          </a:xfrm>
          <a:solidFill>
            <a:srgbClr val="92D050"/>
          </a:solidFill>
          <a:ln w="57150">
            <a:solidFill>
              <a:schemeClr val="accent6">
                <a:lumMod val="50000"/>
              </a:schemeClr>
            </a:solidFill>
            <a:prstDash val="dash"/>
          </a:ln>
        </p:spPr>
        <p:txBody>
          <a:bodyPr>
            <a:normAutofit/>
          </a:bodyPr>
          <a:lstStyle/>
          <a:p>
            <a:pPr algn="ctr"/>
            <a:r>
              <a:rPr lang="bn-BD" sz="4000" dirty="0" smtClean="0">
                <a:solidFill>
                  <a:srgbClr val="C00000"/>
                </a:solidFill>
                <a:latin typeface="NikoshBAN" panose="02000000000000000000" pitchFamily="2" charset="0"/>
                <a:cs typeface="NikoshBAN" panose="02000000000000000000" pitchFamily="2" charset="0"/>
              </a:rPr>
              <a:t>পাঠের সঙ্গে সংযোগ স্থাপন</a:t>
            </a:r>
            <a:endParaRPr lang="en-GB" sz="4000" dirty="0">
              <a:solidFill>
                <a:srgbClr val="C000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667" y="2098729"/>
            <a:ext cx="7696200" cy="4038600"/>
          </a:xfrm>
          <a:prstGeom prst="rect">
            <a:avLst/>
          </a:prstGeom>
        </p:spPr>
      </p:pic>
      <p:sp>
        <p:nvSpPr>
          <p:cNvPr id="4" name="TextBox 3"/>
          <p:cNvSpPr txBox="1"/>
          <p:nvPr/>
        </p:nvSpPr>
        <p:spPr>
          <a:xfrm>
            <a:off x="5579390" y="3704095"/>
            <a:ext cx="1138453" cy="584775"/>
          </a:xfrm>
          <a:prstGeom prst="rect">
            <a:avLst/>
          </a:prstGeom>
          <a:solidFill>
            <a:srgbClr val="00B0F0"/>
          </a:solidFill>
        </p:spPr>
        <p:txBody>
          <a:bodyPr wrap="none" rtlCol="0">
            <a:spAutoFit/>
          </a:bodyPr>
          <a:lstStyle/>
          <a:p>
            <a:r>
              <a:rPr lang="bn-BD" sz="3200" dirty="0" smtClean="0">
                <a:latin typeface="NikoshBAN" panose="02000000000000000000" pitchFamily="2" charset="0"/>
                <a:cs typeface="NikoshBAN" panose="02000000000000000000" pitchFamily="2" charset="0"/>
              </a:rPr>
              <a:t>২১ পৃষ্ঠা</a:t>
            </a:r>
            <a:endParaRPr lang="en-GB"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9593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3)">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8)">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2" y="843736"/>
            <a:ext cx="7794170" cy="5666070"/>
          </a:xfrm>
          <a:prstGeom prst="rect">
            <a:avLst/>
          </a:prstGeom>
        </p:spPr>
      </p:pic>
    </p:spTree>
    <p:extLst>
      <p:ext uri="{BB962C8B-B14F-4D97-AF65-F5344CB8AC3E}">
        <p14:creationId xmlns:p14="http://schemas.microsoft.com/office/powerpoint/2010/main" val="98166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a:ln w="38100">
            <a:solidFill>
              <a:schemeClr val="accent1">
                <a:lumMod val="75000"/>
              </a:schemeClr>
            </a:solidFill>
          </a:ln>
        </p:spPr>
        <p:txBody>
          <a:bodyPr>
            <a:normAutofit/>
          </a:bodyPr>
          <a:lstStyle/>
          <a:p>
            <a:pPr algn="ctr"/>
            <a:r>
              <a:rPr lang="bn-BD" sz="4000" dirty="0" smtClean="0">
                <a:solidFill>
                  <a:schemeClr val="accent1">
                    <a:lumMod val="50000"/>
                  </a:schemeClr>
                </a:solidFill>
                <a:latin typeface="NikoshBAN" panose="02000000000000000000" pitchFamily="2" charset="0"/>
                <a:cs typeface="NikoshBAN" panose="02000000000000000000" pitchFamily="2" charset="0"/>
              </a:rPr>
              <a:t>শুন্যস্থাণ পূরণ কর</a:t>
            </a:r>
            <a:endParaRPr lang="en-GB" sz="4000" dirty="0">
              <a:solidFill>
                <a:schemeClr val="accent1">
                  <a:lumMod val="50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1255363" y="2262753"/>
            <a:ext cx="8286525" cy="584775"/>
          </a:xfrm>
          <a:prstGeom prst="rect">
            <a:avLst/>
          </a:prstGeom>
          <a:noFill/>
        </p:spPr>
        <p:txBody>
          <a:bodyPr wrap="square" rtlCol="0">
            <a:spAutoFit/>
          </a:bodyPr>
          <a:lstStyle/>
          <a:p>
            <a:r>
              <a:rPr lang="bn-BD" sz="3200" dirty="0" smtClean="0">
                <a:solidFill>
                  <a:schemeClr val="accent5"/>
                </a:solidFill>
                <a:latin typeface="NikoshBAN" panose="02000000000000000000" pitchFamily="2" charset="0"/>
                <a:cs typeface="NikoshBAN" panose="02000000000000000000" pitchFamily="2" charset="0"/>
              </a:rPr>
              <a:t>১। মানুষের কর্মকান্ড...............দূষণের প্রধাণ কারণ</a:t>
            </a:r>
            <a:endParaRPr lang="en-GB" sz="3200" dirty="0">
              <a:solidFill>
                <a:schemeClr val="accent5"/>
              </a:solidFill>
              <a:latin typeface="NikoshBAN" panose="02000000000000000000" pitchFamily="2" charset="0"/>
              <a:cs typeface="NikoshBAN" panose="02000000000000000000" pitchFamily="2" charset="0"/>
            </a:endParaRPr>
          </a:p>
        </p:txBody>
      </p:sp>
      <p:sp>
        <p:nvSpPr>
          <p:cNvPr id="5" name="TextBox 4"/>
          <p:cNvSpPr txBox="1"/>
          <p:nvPr/>
        </p:nvSpPr>
        <p:spPr>
          <a:xfrm>
            <a:off x="1255363" y="3419594"/>
            <a:ext cx="11160858" cy="584776"/>
          </a:xfrm>
          <a:prstGeom prst="rect">
            <a:avLst/>
          </a:prstGeom>
          <a:noFill/>
        </p:spPr>
        <p:txBody>
          <a:bodyPr wrap="square" rtlCol="0">
            <a:spAutoFit/>
          </a:bodyPr>
          <a:lstStyle/>
          <a:p>
            <a:r>
              <a:rPr lang="bn-BD" sz="3200" smtClean="0">
                <a:latin typeface="NikoshBAN" panose="02000000000000000000" pitchFamily="2" charset="0"/>
                <a:cs typeface="NikoshBAN" panose="02000000000000000000" pitchFamily="2" charset="0"/>
              </a:rPr>
              <a:t>২।।  </a:t>
            </a:r>
            <a:endParaRPr lang="en-GB" sz="3200" dirty="0">
              <a:latin typeface="NikoshBAN" panose="02000000000000000000" pitchFamily="2" charset="0"/>
              <a:cs typeface="NikoshBAN" panose="02000000000000000000" pitchFamily="2" charset="0"/>
            </a:endParaRPr>
          </a:p>
        </p:txBody>
      </p:sp>
      <p:sp>
        <p:nvSpPr>
          <p:cNvPr id="6" name="TextBox 5"/>
          <p:cNvSpPr txBox="1"/>
          <p:nvPr/>
        </p:nvSpPr>
        <p:spPr>
          <a:xfrm flipH="1">
            <a:off x="4060555" y="2185260"/>
            <a:ext cx="1177871"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পানি</a:t>
            </a:r>
            <a:endParaRPr lang="en-GB" sz="3200" dirty="0">
              <a:latin typeface="NikoshBAN" panose="02000000000000000000" pitchFamily="2" charset="0"/>
              <a:cs typeface="NikoshBAN" panose="02000000000000000000" pitchFamily="2" charset="0"/>
            </a:endParaRPr>
          </a:p>
        </p:txBody>
      </p:sp>
      <p:sp>
        <p:nvSpPr>
          <p:cNvPr id="7" name="TextBox 6"/>
          <p:cNvSpPr txBox="1"/>
          <p:nvPr/>
        </p:nvSpPr>
        <p:spPr>
          <a:xfrm>
            <a:off x="3843580" y="3342100"/>
            <a:ext cx="2012089" cy="584775"/>
          </a:xfrm>
          <a:prstGeom prst="rect">
            <a:avLst/>
          </a:prstGeom>
          <a:noFill/>
        </p:spPr>
        <p:txBody>
          <a:bodyPr wrap="none" rtlCol="0">
            <a:spAutoFit/>
          </a:bodyPr>
          <a:lstStyle/>
          <a:p>
            <a:r>
              <a:rPr lang="bn-BD" sz="3200" dirty="0" smtClean="0">
                <a:latin typeface="NikoshBAN" panose="02000000000000000000" pitchFamily="2" charset="0"/>
                <a:cs typeface="NikoshBAN" panose="02000000000000000000" pitchFamily="2" charset="0"/>
              </a:rPr>
              <a:t>ময়লা আবর্জনা</a:t>
            </a:r>
            <a:endParaRPr lang="en-GB" sz="3200" dirty="0">
              <a:latin typeface="NikoshBAN" panose="02000000000000000000" pitchFamily="2" charset="0"/>
              <a:cs typeface="NikoshBAN" panose="02000000000000000000" pitchFamily="2" charset="0"/>
            </a:endParaRPr>
          </a:p>
        </p:txBody>
      </p:sp>
      <p:sp>
        <p:nvSpPr>
          <p:cNvPr id="3" name="Rectangle 2"/>
          <p:cNvSpPr/>
          <p:nvPr/>
        </p:nvSpPr>
        <p:spPr>
          <a:xfrm>
            <a:off x="1560735" y="3497089"/>
            <a:ext cx="9793065" cy="584775"/>
          </a:xfrm>
          <a:prstGeom prst="rect">
            <a:avLst/>
          </a:prstGeom>
        </p:spPr>
        <p:txBody>
          <a:bodyPr wrap="none">
            <a:spAutoFit/>
          </a:bodyPr>
          <a:lstStyle/>
          <a:p>
            <a:r>
              <a:rPr lang="bn-BD" sz="3200" strike="sngStrike" dirty="0">
                <a:solidFill>
                  <a:schemeClr val="accent5"/>
                </a:solidFill>
                <a:latin typeface="NikoshBAN" panose="02000000000000000000" pitchFamily="2" charset="0"/>
                <a:cs typeface="NikoshBAN" panose="02000000000000000000" pitchFamily="2" charset="0"/>
              </a:rPr>
              <a:t>পানিতে ভাসমান........................কুড়িয়ে আমরা পানি পরিস্কার রাখতে পারি</a:t>
            </a:r>
            <a:endParaRPr lang="en-US" sz="3200" strike="sngStrike" dirty="0">
              <a:solidFill>
                <a:schemeClr val="accent5"/>
              </a:solidFill>
            </a:endParaRPr>
          </a:p>
        </p:txBody>
      </p:sp>
    </p:spTree>
    <p:extLst>
      <p:ext uri="{BB962C8B-B14F-4D97-AF65-F5344CB8AC3E}">
        <p14:creationId xmlns:p14="http://schemas.microsoft.com/office/powerpoint/2010/main" val="355569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232475" y="2154263"/>
            <a:ext cx="2867186" cy="201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দলীয় কাজ</a:t>
            </a:r>
            <a:endParaRPr lang="en-GB" sz="4400" dirty="0">
              <a:latin typeface="NikoshBAN" panose="02000000000000000000" pitchFamily="2" charset="0"/>
              <a:cs typeface="NikoshBAN" panose="02000000000000000000" pitchFamily="2" charset="0"/>
            </a:endParaRPr>
          </a:p>
        </p:txBody>
      </p:sp>
      <p:sp>
        <p:nvSpPr>
          <p:cNvPr id="3" name="TextBox 2"/>
          <p:cNvSpPr txBox="1"/>
          <p:nvPr/>
        </p:nvSpPr>
        <p:spPr>
          <a:xfrm>
            <a:off x="3626603" y="1394848"/>
            <a:ext cx="8811873" cy="646331"/>
          </a:xfrm>
          <a:prstGeom prst="rect">
            <a:avLst/>
          </a:prstGeom>
          <a:noFill/>
        </p:spPr>
        <p:txBody>
          <a:bodyPr wrap="square" rtlCol="0">
            <a:spAutoFit/>
          </a:bodyPr>
          <a:lstStyle/>
          <a:p>
            <a:r>
              <a:rPr lang="bn-BD" sz="3600" u="sng" dirty="0" smtClean="0">
                <a:solidFill>
                  <a:schemeClr val="accent5"/>
                </a:solidFill>
                <a:latin typeface="NikoshBAN" panose="02000000000000000000" pitchFamily="2" charset="0"/>
                <a:cs typeface="NikoshBAN" panose="02000000000000000000" pitchFamily="2" charset="0"/>
              </a:rPr>
              <a:t>গোলাপ দলঃ   </a:t>
            </a:r>
            <a:r>
              <a:rPr lang="bn-BD" sz="3600" dirty="0" smtClean="0">
                <a:solidFill>
                  <a:schemeClr val="accent5"/>
                </a:solidFill>
                <a:latin typeface="NikoshBAN" panose="02000000000000000000" pitchFamily="2" charset="0"/>
                <a:cs typeface="NikoshBAN" panose="02000000000000000000" pitchFamily="2" charset="0"/>
              </a:rPr>
              <a:t>পানি দূষণের দুইটি কারণ লেখ ।</a:t>
            </a:r>
            <a:endParaRPr lang="en-GB" sz="3600" dirty="0">
              <a:solidFill>
                <a:schemeClr val="accent5"/>
              </a:solidFill>
              <a:latin typeface="NikoshBAN" panose="02000000000000000000" pitchFamily="2" charset="0"/>
              <a:cs typeface="NikoshBAN" panose="02000000000000000000" pitchFamily="2" charset="0"/>
            </a:endParaRPr>
          </a:p>
        </p:txBody>
      </p:sp>
      <p:sp>
        <p:nvSpPr>
          <p:cNvPr id="4" name="TextBox 3"/>
          <p:cNvSpPr txBox="1"/>
          <p:nvPr/>
        </p:nvSpPr>
        <p:spPr>
          <a:xfrm>
            <a:off x="3611105" y="2727702"/>
            <a:ext cx="7771679" cy="646331"/>
          </a:xfrm>
          <a:prstGeom prst="rect">
            <a:avLst/>
          </a:prstGeom>
          <a:noFill/>
        </p:spPr>
        <p:txBody>
          <a:bodyPr wrap="none" rtlCol="0">
            <a:spAutoFit/>
          </a:bodyPr>
          <a:lstStyle/>
          <a:p>
            <a:r>
              <a:rPr lang="bn-BD" sz="3600" u="sng" dirty="0" smtClean="0">
                <a:solidFill>
                  <a:schemeClr val="accent5"/>
                </a:solidFill>
                <a:latin typeface="NikoshBAN" panose="02000000000000000000" pitchFamily="2" charset="0"/>
                <a:cs typeface="NikoshBAN" panose="02000000000000000000" pitchFamily="2" charset="0"/>
              </a:rPr>
              <a:t>জবা দলঃ </a:t>
            </a:r>
            <a:r>
              <a:rPr lang="bn-BD" sz="3600" dirty="0" smtClean="0">
                <a:solidFill>
                  <a:schemeClr val="accent5"/>
                </a:solidFill>
                <a:latin typeface="NikoshBAN" panose="02000000000000000000" pitchFamily="2" charset="0"/>
                <a:cs typeface="NikoshBAN" panose="02000000000000000000" pitchFamily="2" charset="0"/>
              </a:rPr>
              <a:t>পানি দূষণের ফলে কই ঘটে দুটি বাক্যে লিখ।</a:t>
            </a:r>
            <a:endParaRPr lang="en-GB" sz="3600" dirty="0">
              <a:solidFill>
                <a:schemeClr val="accent5"/>
              </a:solidFill>
              <a:latin typeface="NikoshBAN" panose="02000000000000000000" pitchFamily="2" charset="0"/>
              <a:cs typeface="NikoshBAN" panose="02000000000000000000" pitchFamily="2" charset="0"/>
            </a:endParaRPr>
          </a:p>
        </p:txBody>
      </p:sp>
      <p:sp>
        <p:nvSpPr>
          <p:cNvPr id="5" name="TextBox 4"/>
          <p:cNvSpPr txBox="1"/>
          <p:nvPr/>
        </p:nvSpPr>
        <p:spPr>
          <a:xfrm>
            <a:off x="3626603" y="4169053"/>
            <a:ext cx="6647974" cy="646331"/>
          </a:xfrm>
          <a:prstGeom prst="rect">
            <a:avLst/>
          </a:prstGeom>
          <a:noFill/>
        </p:spPr>
        <p:txBody>
          <a:bodyPr wrap="none" rtlCol="0">
            <a:spAutoFit/>
          </a:bodyPr>
          <a:lstStyle/>
          <a:p>
            <a:r>
              <a:rPr lang="bn-BD" sz="3600" u="sng" dirty="0" smtClean="0">
                <a:solidFill>
                  <a:schemeClr val="accent5"/>
                </a:solidFill>
                <a:latin typeface="NikoshBAN" panose="02000000000000000000" pitchFamily="2" charset="0"/>
                <a:cs typeface="NikoshBAN" panose="02000000000000000000" pitchFamily="2" charset="0"/>
              </a:rPr>
              <a:t>জুই দলঃ  </a:t>
            </a:r>
            <a:r>
              <a:rPr lang="bn-BD" sz="3600" dirty="0" smtClean="0">
                <a:solidFill>
                  <a:schemeClr val="accent5"/>
                </a:solidFill>
                <a:latin typeface="NikoshBAN" panose="02000000000000000000" pitchFamily="2" charset="0"/>
                <a:cs typeface="NikoshBAN" panose="02000000000000000000" pitchFamily="2" charset="0"/>
              </a:rPr>
              <a:t>কিভাবে পানি দূষণ রোধ করা যায়? </a:t>
            </a:r>
            <a:endParaRPr lang="en-GB" sz="36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7070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anim calcmode="lin" valueType="num">
                                      <p:cBhvr>
                                        <p:cTn id="18" dur="2000" fill="hold"/>
                                        <p:tgtEl>
                                          <p:spTgt spid="3"/>
                                        </p:tgtEl>
                                        <p:attrNameLst>
                                          <p:attrName>ppt_w</p:attrName>
                                        </p:attrNameLst>
                                      </p:cBhvr>
                                      <p:tavLst>
                                        <p:tav tm="0" fmla="#ppt_w*sin(2.5*pi*$)">
                                          <p:val>
                                            <p:fltVal val="0"/>
                                          </p:val>
                                        </p:tav>
                                        <p:tav tm="100000">
                                          <p:val>
                                            <p:fltVal val="1"/>
                                          </p:val>
                                        </p:tav>
                                      </p:tavLst>
                                    </p:anim>
                                    <p:anim calcmode="lin" valueType="num">
                                      <p:cBhvr>
                                        <p:cTn id="1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80">
                                          <p:stCondLst>
                                            <p:cond delay="0"/>
                                          </p:stCondLst>
                                        </p:cTn>
                                        <p:tgtEl>
                                          <p:spTgt spid="5"/>
                                        </p:tgtEl>
                                      </p:cBhvr>
                                    </p:animEffect>
                                    <p:anim calcmode="lin" valueType="num">
                                      <p:cBhvr>
                                        <p:cTn id="4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8" dur="26">
                                          <p:stCondLst>
                                            <p:cond delay="650"/>
                                          </p:stCondLst>
                                        </p:cTn>
                                        <p:tgtEl>
                                          <p:spTgt spid="5"/>
                                        </p:tgtEl>
                                      </p:cBhvr>
                                      <p:to x="100000" y="60000"/>
                                    </p:animScale>
                                    <p:animScale>
                                      <p:cBhvr>
                                        <p:cTn id="49" dur="166" decel="50000">
                                          <p:stCondLst>
                                            <p:cond delay="676"/>
                                          </p:stCondLst>
                                        </p:cTn>
                                        <p:tgtEl>
                                          <p:spTgt spid="5"/>
                                        </p:tgtEl>
                                      </p:cBhvr>
                                      <p:to x="100000" y="100000"/>
                                    </p:animScale>
                                    <p:animScale>
                                      <p:cBhvr>
                                        <p:cTn id="50" dur="26">
                                          <p:stCondLst>
                                            <p:cond delay="1312"/>
                                          </p:stCondLst>
                                        </p:cTn>
                                        <p:tgtEl>
                                          <p:spTgt spid="5"/>
                                        </p:tgtEl>
                                      </p:cBhvr>
                                      <p:to x="100000" y="80000"/>
                                    </p:animScale>
                                    <p:animScale>
                                      <p:cBhvr>
                                        <p:cTn id="51" dur="166" decel="50000">
                                          <p:stCondLst>
                                            <p:cond delay="1338"/>
                                          </p:stCondLst>
                                        </p:cTn>
                                        <p:tgtEl>
                                          <p:spTgt spid="5"/>
                                        </p:tgtEl>
                                      </p:cBhvr>
                                      <p:to x="100000" y="100000"/>
                                    </p:animScale>
                                    <p:animScale>
                                      <p:cBhvr>
                                        <p:cTn id="52" dur="26">
                                          <p:stCondLst>
                                            <p:cond delay="1642"/>
                                          </p:stCondLst>
                                        </p:cTn>
                                        <p:tgtEl>
                                          <p:spTgt spid="5"/>
                                        </p:tgtEl>
                                      </p:cBhvr>
                                      <p:to x="100000" y="90000"/>
                                    </p:animScale>
                                    <p:animScale>
                                      <p:cBhvr>
                                        <p:cTn id="53" dur="166" decel="50000">
                                          <p:stCondLst>
                                            <p:cond delay="1668"/>
                                          </p:stCondLst>
                                        </p:cTn>
                                        <p:tgtEl>
                                          <p:spTgt spid="5"/>
                                        </p:tgtEl>
                                      </p:cBhvr>
                                      <p:to x="100000" y="100000"/>
                                    </p:animScale>
                                    <p:animScale>
                                      <p:cBhvr>
                                        <p:cTn id="54" dur="26">
                                          <p:stCondLst>
                                            <p:cond delay="1808"/>
                                          </p:stCondLst>
                                        </p:cTn>
                                        <p:tgtEl>
                                          <p:spTgt spid="5"/>
                                        </p:tgtEl>
                                      </p:cBhvr>
                                      <p:to x="100000" y="95000"/>
                                    </p:animScale>
                                    <p:animScale>
                                      <p:cBhvr>
                                        <p:cTn id="5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886856" y="362857"/>
            <a:ext cx="7852229" cy="1175657"/>
          </a:xfrm>
          <a:prstGeom prst="flowChartAlternateProcess">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0070C0"/>
                </a:solidFill>
                <a:latin typeface="NikoshBAN" panose="02000000000000000000" pitchFamily="2" charset="0"/>
                <a:cs typeface="NikoshBAN" panose="02000000000000000000" pitchFamily="2" charset="0"/>
              </a:rPr>
              <a:t>মূল্যায়ন</a:t>
            </a:r>
            <a:endParaRPr lang="en-GB" sz="4400" dirty="0">
              <a:solidFill>
                <a:srgbClr val="0070C0"/>
              </a:solidFill>
              <a:latin typeface="NikoshBAN" panose="02000000000000000000" pitchFamily="2" charset="0"/>
              <a:cs typeface="NikoshBAN"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51514535"/>
              </p:ext>
            </p:extLst>
          </p:nvPr>
        </p:nvGraphicFramePr>
        <p:xfrm>
          <a:off x="1719941" y="2717440"/>
          <a:ext cx="8186058" cy="2450728"/>
        </p:xfrm>
        <a:graphic>
          <a:graphicData uri="http://schemas.openxmlformats.org/drawingml/2006/table">
            <a:tbl>
              <a:tblPr firstRow="1" bandRow="1">
                <a:tableStyleId>{5940675A-B579-460E-94D1-54222C63F5DA}</a:tableStyleId>
              </a:tblPr>
              <a:tblGrid>
                <a:gridCol w="2728687">
                  <a:extLst>
                    <a:ext uri="{9D8B030D-6E8A-4147-A177-3AD203B41FA5}">
                      <a16:colId xmlns:a16="http://schemas.microsoft.com/office/drawing/2014/main" xmlns="" val="3243602266"/>
                    </a:ext>
                  </a:extLst>
                </a:gridCol>
                <a:gridCol w="2728685">
                  <a:extLst>
                    <a:ext uri="{9D8B030D-6E8A-4147-A177-3AD203B41FA5}">
                      <a16:colId xmlns:a16="http://schemas.microsoft.com/office/drawing/2014/main" xmlns="" val="2557423880"/>
                    </a:ext>
                  </a:extLst>
                </a:gridCol>
                <a:gridCol w="2728686">
                  <a:extLst>
                    <a:ext uri="{9D8B030D-6E8A-4147-A177-3AD203B41FA5}">
                      <a16:colId xmlns:a16="http://schemas.microsoft.com/office/drawing/2014/main" xmlns="" val="1761430538"/>
                    </a:ext>
                  </a:extLst>
                </a:gridCol>
              </a:tblGrid>
              <a:tr h="638999">
                <a:tc gridSpan="3">
                  <a:txBody>
                    <a:bodyPr/>
                    <a:lstStyle/>
                    <a:p>
                      <a:pPr algn="ctr"/>
                      <a:r>
                        <a:rPr lang="bn-BD" sz="3600" dirty="0" smtClean="0">
                          <a:latin typeface="NikoshBAN" panose="02000000000000000000" pitchFamily="2" charset="0"/>
                          <a:cs typeface="NikoshBAN" panose="02000000000000000000" pitchFamily="2" charset="0"/>
                        </a:rPr>
                        <a:t>পানি দূষণের</a:t>
                      </a:r>
                      <a:r>
                        <a:rPr lang="bn-BD" sz="3600" baseline="0" dirty="0" smtClean="0">
                          <a:latin typeface="NikoshBAN" panose="02000000000000000000" pitchFamily="2" charset="0"/>
                          <a:cs typeface="NikoshBAN" panose="02000000000000000000" pitchFamily="2" charset="0"/>
                        </a:rPr>
                        <a:t> চার্ট তৈরি কর</a:t>
                      </a:r>
                      <a:endParaRPr lang="en-GB" sz="3600" dirty="0">
                        <a:latin typeface="NikoshBAN" panose="02000000000000000000" pitchFamily="2" charset="0"/>
                        <a:cs typeface="NikoshBAN" panose="02000000000000000000" pitchFamily="2" charset="0"/>
                      </a:endParaRP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2780052683"/>
                  </a:ext>
                </a:extLst>
              </a:tr>
              <a:tr h="708043">
                <a:tc>
                  <a:txBody>
                    <a:bodyPr/>
                    <a:lstStyle/>
                    <a:p>
                      <a:pPr algn="ctr"/>
                      <a:r>
                        <a:rPr lang="bn-BD" sz="3600" dirty="0" smtClean="0">
                          <a:latin typeface="NikoshBAN" panose="02000000000000000000" pitchFamily="2" charset="0"/>
                          <a:cs typeface="NikoshBAN" panose="02000000000000000000" pitchFamily="2" charset="0"/>
                        </a:rPr>
                        <a:t>কারণ</a:t>
                      </a:r>
                      <a:endParaRPr lang="en-GB" sz="3600" dirty="0">
                        <a:latin typeface="NikoshBAN" panose="02000000000000000000" pitchFamily="2" charset="0"/>
                        <a:cs typeface="NikoshBAN" panose="02000000000000000000" pitchFamily="2" charset="0"/>
                      </a:endParaRPr>
                    </a:p>
                  </a:txBody>
                  <a:tcPr/>
                </a:tc>
                <a:tc>
                  <a:txBody>
                    <a:bodyPr/>
                    <a:lstStyle/>
                    <a:p>
                      <a:pPr algn="ctr"/>
                      <a:r>
                        <a:rPr lang="bn-BD" sz="3600" dirty="0" smtClean="0">
                          <a:latin typeface="NikoshBAN" panose="02000000000000000000" pitchFamily="2" charset="0"/>
                          <a:cs typeface="NikoshBAN" panose="02000000000000000000" pitchFamily="2" charset="0"/>
                        </a:rPr>
                        <a:t>প্রভাব</a:t>
                      </a:r>
                      <a:endParaRPr lang="en-GB" sz="3600" dirty="0">
                        <a:latin typeface="NikoshBAN" panose="02000000000000000000" pitchFamily="2" charset="0"/>
                        <a:cs typeface="NikoshBAN" panose="02000000000000000000" pitchFamily="2" charset="0"/>
                      </a:endParaRPr>
                    </a:p>
                  </a:txBody>
                  <a:tcPr/>
                </a:tc>
                <a:tc>
                  <a:txBody>
                    <a:bodyPr/>
                    <a:lstStyle/>
                    <a:p>
                      <a:pPr algn="ctr"/>
                      <a:r>
                        <a:rPr lang="bn-BD" sz="3600" dirty="0" smtClean="0">
                          <a:latin typeface="NikoshBAN" panose="02000000000000000000" pitchFamily="2" charset="0"/>
                          <a:cs typeface="NikoshBAN" panose="02000000000000000000" pitchFamily="2" charset="0"/>
                        </a:rPr>
                        <a:t>প্রতিরোধ</a:t>
                      </a:r>
                      <a:endParaRPr lang="en-GB" sz="36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xmlns="" val="1755076263"/>
                  </a:ext>
                </a:extLst>
              </a:tr>
              <a:tr h="633421">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3221910721"/>
                  </a:ext>
                </a:extLst>
              </a:tr>
              <a:tr h="469184">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938738203"/>
                  </a:ext>
                </a:extLst>
              </a:tr>
            </a:tbl>
          </a:graphicData>
        </a:graphic>
      </p:graphicFrame>
    </p:spTree>
    <p:extLst>
      <p:ext uri="{BB962C8B-B14F-4D97-AF65-F5344CB8AC3E}">
        <p14:creationId xmlns:p14="http://schemas.microsoft.com/office/powerpoint/2010/main" val="13474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4136572" y="867810"/>
            <a:ext cx="7561943" cy="484777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 তোমার এলাকায় পানি দূষণ প্রতিরোধে তুমি কী কী করবে” পাঁচটি বাক্যে লিখ। </a:t>
            </a:r>
            <a:endParaRPr lang="en-GB" sz="4000" dirty="0">
              <a:latin typeface="NikoshBAN" panose="02000000000000000000" pitchFamily="2" charset="0"/>
              <a:cs typeface="NikoshBAN" panose="02000000000000000000" pitchFamily="2" charset="0"/>
            </a:endParaRPr>
          </a:p>
        </p:txBody>
      </p:sp>
      <p:sp>
        <p:nvSpPr>
          <p:cNvPr id="4" name="Right Arrow 3"/>
          <p:cNvSpPr/>
          <p:nvPr/>
        </p:nvSpPr>
        <p:spPr>
          <a:xfrm>
            <a:off x="435428" y="2185563"/>
            <a:ext cx="3004457" cy="2212266"/>
          </a:xfrm>
          <a:prstGeom prst="rightArrow">
            <a:avLst/>
          </a:prstGeom>
          <a:solidFill>
            <a:schemeClr val="bg2">
              <a:lumMod val="25000"/>
            </a:schemeClr>
          </a:solid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FF00"/>
                </a:solidFill>
                <a:latin typeface="NikoshBAN" panose="02000000000000000000" pitchFamily="2" charset="0"/>
                <a:cs typeface="NikoshBAN" panose="02000000000000000000" pitchFamily="2" charset="0"/>
              </a:rPr>
              <a:t>বাড়ির কাজ</a:t>
            </a:r>
            <a:endParaRPr lang="en-GB" sz="44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0929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2)">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80">
                                          <p:stCondLst>
                                            <p:cond delay="0"/>
                                          </p:stCondLst>
                                        </p:cTn>
                                        <p:tgtEl>
                                          <p:spTgt spid="3">
                                            <p:txEl>
                                              <p:pRg st="0" end="0"/>
                                            </p:txEl>
                                          </p:spTgt>
                                        </p:tgtEl>
                                      </p:cBhvr>
                                    </p:animEffect>
                                    <p:anim calcmode="lin" valueType="num">
                                      <p:cBhvr>
                                        <p:cTn id="1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0" end="0"/>
                                            </p:txEl>
                                          </p:spTgt>
                                        </p:tgtEl>
                                      </p:cBhvr>
                                      <p:to x="100000" y="60000"/>
                                    </p:animScale>
                                    <p:animScale>
                                      <p:cBhvr>
                                        <p:cTn id="24" dur="166" decel="50000">
                                          <p:stCondLst>
                                            <p:cond delay="676"/>
                                          </p:stCondLst>
                                        </p:cTn>
                                        <p:tgtEl>
                                          <p:spTgt spid="3">
                                            <p:txEl>
                                              <p:pRg st="0" end="0"/>
                                            </p:txEl>
                                          </p:spTgt>
                                        </p:tgtEl>
                                      </p:cBhvr>
                                      <p:to x="100000" y="100000"/>
                                    </p:animScale>
                                    <p:animScale>
                                      <p:cBhvr>
                                        <p:cTn id="25" dur="26">
                                          <p:stCondLst>
                                            <p:cond delay="1312"/>
                                          </p:stCondLst>
                                        </p:cTn>
                                        <p:tgtEl>
                                          <p:spTgt spid="3">
                                            <p:txEl>
                                              <p:pRg st="0" end="0"/>
                                            </p:txEl>
                                          </p:spTgt>
                                        </p:tgtEl>
                                      </p:cBhvr>
                                      <p:to x="100000" y="80000"/>
                                    </p:animScale>
                                    <p:animScale>
                                      <p:cBhvr>
                                        <p:cTn id="26" dur="166" decel="50000">
                                          <p:stCondLst>
                                            <p:cond delay="1338"/>
                                          </p:stCondLst>
                                        </p:cTn>
                                        <p:tgtEl>
                                          <p:spTgt spid="3">
                                            <p:txEl>
                                              <p:pRg st="0" end="0"/>
                                            </p:txEl>
                                          </p:spTgt>
                                        </p:tgtEl>
                                      </p:cBhvr>
                                      <p:to x="100000" y="100000"/>
                                    </p:animScale>
                                    <p:animScale>
                                      <p:cBhvr>
                                        <p:cTn id="27" dur="26">
                                          <p:stCondLst>
                                            <p:cond delay="1642"/>
                                          </p:stCondLst>
                                        </p:cTn>
                                        <p:tgtEl>
                                          <p:spTgt spid="3">
                                            <p:txEl>
                                              <p:pRg st="0" end="0"/>
                                            </p:txEl>
                                          </p:spTgt>
                                        </p:tgtEl>
                                      </p:cBhvr>
                                      <p:to x="100000" y="90000"/>
                                    </p:animScale>
                                    <p:animScale>
                                      <p:cBhvr>
                                        <p:cTn id="28" dur="166" decel="50000">
                                          <p:stCondLst>
                                            <p:cond delay="1668"/>
                                          </p:stCondLst>
                                        </p:cTn>
                                        <p:tgtEl>
                                          <p:spTgt spid="3">
                                            <p:txEl>
                                              <p:pRg st="0" end="0"/>
                                            </p:txEl>
                                          </p:spTgt>
                                        </p:tgtEl>
                                      </p:cBhvr>
                                      <p:to x="100000" y="100000"/>
                                    </p:animScale>
                                    <p:animScale>
                                      <p:cBhvr>
                                        <p:cTn id="29" dur="26">
                                          <p:stCondLst>
                                            <p:cond delay="1808"/>
                                          </p:stCondLst>
                                        </p:cTn>
                                        <p:tgtEl>
                                          <p:spTgt spid="3">
                                            <p:txEl>
                                              <p:pRg st="0" end="0"/>
                                            </p:txEl>
                                          </p:spTgt>
                                        </p:tgtEl>
                                      </p:cBhvr>
                                      <p:to x="100000" y="95000"/>
                                    </p:animScale>
                                    <p:animScale>
                                      <p:cBhvr>
                                        <p:cTn id="3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4858" y="1699110"/>
            <a:ext cx="8432800" cy="5158890"/>
          </a:xfrm>
          <a:prstGeom prst="rect">
            <a:avLst/>
          </a:prstGeom>
        </p:spPr>
      </p:pic>
      <p:sp>
        <p:nvSpPr>
          <p:cNvPr id="4" name="TextBox 3"/>
          <p:cNvSpPr txBox="1"/>
          <p:nvPr/>
        </p:nvSpPr>
        <p:spPr>
          <a:xfrm>
            <a:off x="5428343" y="217714"/>
            <a:ext cx="2946399" cy="1107996"/>
          </a:xfrm>
          <a:prstGeom prst="rect">
            <a:avLst/>
          </a:prstGeom>
          <a:noFill/>
        </p:spPr>
        <p:txBody>
          <a:bodyPr wrap="square" rtlCol="0">
            <a:spAutoFit/>
          </a:bodyPr>
          <a:lstStyle/>
          <a:p>
            <a:r>
              <a:rPr lang="bn-BD" sz="6600" dirty="0" smtClean="0">
                <a:solidFill>
                  <a:srgbClr val="FF0000"/>
                </a:solidFill>
                <a:latin typeface="NikoshBAN" panose="02000000000000000000" pitchFamily="2" charset="0"/>
                <a:cs typeface="NikoshBAN" panose="02000000000000000000" pitchFamily="2" charset="0"/>
              </a:rPr>
              <a:t>ধন্যবাদ  </a:t>
            </a:r>
            <a:endParaRPr lang="en-GB" sz="6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4980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07769" y="449452"/>
            <a:ext cx="8462076" cy="1394846"/>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bg1"/>
                </a:solidFill>
                <a:latin typeface="NikoshBAN" panose="02000000000000000000" pitchFamily="2" charset="0"/>
                <a:cs typeface="NikoshBAN" panose="02000000000000000000" pitchFamily="2" charset="0"/>
              </a:rPr>
              <a:t>শিক্ষক পরিচিতি</a:t>
            </a:r>
            <a:endParaRPr lang="en-GB" sz="3600" dirty="0">
              <a:solidFill>
                <a:schemeClr val="bg1"/>
              </a:solidFill>
              <a:latin typeface="NikoshBAN" panose="02000000000000000000" pitchFamily="2" charset="0"/>
              <a:cs typeface="NikoshBAN" panose="02000000000000000000" pitchFamily="2" charset="0"/>
            </a:endParaRPr>
          </a:p>
        </p:txBody>
      </p:sp>
      <p:sp>
        <p:nvSpPr>
          <p:cNvPr id="4" name="Bevel 3"/>
          <p:cNvSpPr/>
          <p:nvPr/>
        </p:nvSpPr>
        <p:spPr>
          <a:xfrm>
            <a:off x="2107769" y="2541723"/>
            <a:ext cx="8462076" cy="3673098"/>
          </a:xfrm>
          <a:prstGeom prst="bevel">
            <a:avLst/>
          </a:prstGeom>
          <a:solidFill>
            <a:schemeClr val="accent2">
              <a:lumMod val="40000"/>
              <a:lumOff val="60000"/>
            </a:schemeClr>
          </a:solidFill>
          <a:ln w="381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smtClean="0">
                <a:solidFill>
                  <a:srgbClr val="002060"/>
                </a:solidFill>
                <a:latin typeface="NikoshBAN" panose="02000000000000000000" pitchFamily="2" charset="0"/>
                <a:cs typeface="NikoshBAN" panose="02000000000000000000" pitchFamily="2" charset="0"/>
              </a:rPr>
              <a:t>আবেদা</a:t>
            </a:r>
            <a:r>
              <a:rPr lang="en-GB" sz="3600" dirty="0" smtClean="0">
                <a:solidFill>
                  <a:srgbClr val="002060"/>
                </a:solidFill>
                <a:latin typeface="NikoshBAN" panose="02000000000000000000" pitchFamily="2" charset="0"/>
                <a:cs typeface="NikoshBAN" panose="02000000000000000000" pitchFamily="2" charset="0"/>
              </a:rPr>
              <a:t> </a:t>
            </a:r>
            <a:r>
              <a:rPr lang="en-GB" sz="3600" dirty="0" err="1" smtClean="0">
                <a:solidFill>
                  <a:srgbClr val="002060"/>
                </a:solidFill>
                <a:latin typeface="NikoshBAN" panose="02000000000000000000" pitchFamily="2" charset="0"/>
                <a:cs typeface="NikoshBAN" panose="02000000000000000000" pitchFamily="2" charset="0"/>
              </a:rPr>
              <a:t>সুলতানা</a:t>
            </a:r>
            <a:endParaRPr lang="en-GB" sz="3600" dirty="0" smtClean="0">
              <a:solidFill>
                <a:srgbClr val="002060"/>
              </a:solidFill>
              <a:latin typeface="NikoshBAN" panose="02000000000000000000" pitchFamily="2" charset="0"/>
              <a:cs typeface="NikoshBAN" panose="02000000000000000000" pitchFamily="2" charset="0"/>
            </a:endParaRPr>
          </a:p>
          <a:p>
            <a:pPr algn="ctr"/>
            <a:r>
              <a:rPr lang="en-GB" sz="3600" dirty="0" err="1" smtClean="0">
                <a:solidFill>
                  <a:srgbClr val="002060"/>
                </a:solidFill>
                <a:latin typeface="NikoshBAN" panose="02000000000000000000" pitchFamily="2" charset="0"/>
                <a:cs typeface="NikoshBAN" panose="02000000000000000000" pitchFamily="2" charset="0"/>
              </a:rPr>
              <a:t>সহকারী</a:t>
            </a:r>
            <a:r>
              <a:rPr lang="en-GB" sz="3600" dirty="0" smtClean="0">
                <a:solidFill>
                  <a:srgbClr val="002060"/>
                </a:solidFill>
                <a:latin typeface="NikoshBAN" panose="02000000000000000000" pitchFamily="2" charset="0"/>
                <a:cs typeface="NikoshBAN" panose="02000000000000000000" pitchFamily="2" charset="0"/>
              </a:rPr>
              <a:t> </a:t>
            </a:r>
            <a:r>
              <a:rPr lang="en-GB" sz="3600" dirty="0" err="1" smtClean="0">
                <a:solidFill>
                  <a:srgbClr val="002060"/>
                </a:solidFill>
                <a:latin typeface="NikoshBAN" panose="02000000000000000000" pitchFamily="2" charset="0"/>
                <a:cs typeface="NikoshBAN" panose="02000000000000000000" pitchFamily="2" charset="0"/>
              </a:rPr>
              <a:t>শিক্ষক</a:t>
            </a:r>
            <a:r>
              <a:rPr lang="en-GB" sz="3600" dirty="0" smtClean="0">
                <a:solidFill>
                  <a:srgbClr val="002060"/>
                </a:solidFill>
                <a:latin typeface="NikoshBAN" panose="02000000000000000000" pitchFamily="2" charset="0"/>
                <a:cs typeface="NikoshBAN" panose="02000000000000000000" pitchFamily="2" charset="0"/>
              </a:rPr>
              <a:t>  </a:t>
            </a:r>
          </a:p>
          <a:p>
            <a:pPr algn="ctr"/>
            <a:r>
              <a:rPr lang="en-GB" sz="3600" dirty="0" err="1" smtClean="0">
                <a:solidFill>
                  <a:srgbClr val="002060"/>
                </a:solidFill>
                <a:latin typeface="NikoshBAN" panose="02000000000000000000" pitchFamily="2" charset="0"/>
                <a:cs typeface="NikoshBAN" panose="02000000000000000000" pitchFamily="2" charset="0"/>
              </a:rPr>
              <a:t>বাবুখাঁ</a:t>
            </a:r>
            <a:r>
              <a:rPr lang="en-GB" sz="3600" dirty="0" smtClean="0">
                <a:solidFill>
                  <a:srgbClr val="002060"/>
                </a:solidFill>
                <a:latin typeface="NikoshBAN" panose="02000000000000000000" pitchFamily="2" charset="0"/>
                <a:cs typeface="NikoshBAN" panose="02000000000000000000" pitchFamily="2" charset="0"/>
              </a:rPr>
              <a:t> </a:t>
            </a:r>
            <a:r>
              <a:rPr lang="en-GB" sz="3600" dirty="0" err="1" smtClean="0">
                <a:solidFill>
                  <a:srgbClr val="002060"/>
                </a:solidFill>
                <a:latin typeface="NikoshBAN" panose="02000000000000000000" pitchFamily="2" charset="0"/>
                <a:cs typeface="NikoshBAN" panose="02000000000000000000" pitchFamily="2" charset="0"/>
              </a:rPr>
              <a:t>সরকারি</a:t>
            </a:r>
            <a:r>
              <a:rPr lang="en-GB" sz="3600" dirty="0" smtClean="0">
                <a:solidFill>
                  <a:srgbClr val="002060"/>
                </a:solidFill>
                <a:latin typeface="NikoshBAN" panose="02000000000000000000" pitchFamily="2" charset="0"/>
                <a:cs typeface="NikoshBAN" panose="02000000000000000000" pitchFamily="2" charset="0"/>
              </a:rPr>
              <a:t>  </a:t>
            </a:r>
            <a:r>
              <a:rPr lang="en-GB" sz="3600" dirty="0" err="1" smtClean="0">
                <a:solidFill>
                  <a:srgbClr val="002060"/>
                </a:solidFill>
                <a:latin typeface="NikoshBAN" panose="02000000000000000000" pitchFamily="2" charset="0"/>
                <a:cs typeface="NikoshBAN" panose="02000000000000000000" pitchFamily="2" charset="0"/>
              </a:rPr>
              <a:t>প্রাথমিক</a:t>
            </a:r>
            <a:r>
              <a:rPr lang="en-GB" sz="3600" dirty="0" smtClean="0">
                <a:solidFill>
                  <a:srgbClr val="002060"/>
                </a:solidFill>
                <a:latin typeface="NikoshBAN" panose="02000000000000000000" pitchFamily="2" charset="0"/>
                <a:cs typeface="NikoshBAN" panose="02000000000000000000" pitchFamily="2" charset="0"/>
              </a:rPr>
              <a:t> </a:t>
            </a:r>
            <a:r>
              <a:rPr lang="en-GB" sz="3600" dirty="0" err="1" smtClean="0">
                <a:solidFill>
                  <a:srgbClr val="002060"/>
                </a:solidFill>
                <a:latin typeface="NikoshBAN" panose="02000000000000000000" pitchFamily="2" charset="0"/>
                <a:cs typeface="NikoshBAN" panose="02000000000000000000" pitchFamily="2" charset="0"/>
              </a:rPr>
              <a:t>বিদ্যালয়</a:t>
            </a:r>
            <a:r>
              <a:rPr lang="en-GB" sz="3600" dirty="0" smtClean="0">
                <a:solidFill>
                  <a:srgbClr val="002060"/>
                </a:solidFill>
                <a:latin typeface="NikoshBAN" panose="02000000000000000000" pitchFamily="2" charset="0"/>
                <a:cs typeface="NikoshBAN" panose="02000000000000000000" pitchFamily="2" charset="0"/>
              </a:rPr>
              <a:t> </a:t>
            </a:r>
          </a:p>
          <a:p>
            <a:pPr algn="ctr"/>
            <a:r>
              <a:rPr lang="en-GB" sz="3600" dirty="0" err="1" smtClean="0">
                <a:solidFill>
                  <a:srgbClr val="002060"/>
                </a:solidFill>
                <a:latin typeface="NikoshBAN" panose="02000000000000000000" pitchFamily="2" charset="0"/>
                <a:cs typeface="NikoshBAN" panose="02000000000000000000" pitchFamily="2" charset="0"/>
              </a:rPr>
              <a:t>রংপুর</a:t>
            </a:r>
            <a:r>
              <a:rPr lang="en-GB" sz="3600" dirty="0" smtClean="0">
                <a:solidFill>
                  <a:srgbClr val="002060"/>
                </a:solidFill>
                <a:latin typeface="NikoshBAN" panose="02000000000000000000" pitchFamily="2" charset="0"/>
                <a:cs typeface="NikoshBAN" panose="02000000000000000000" pitchFamily="2" charset="0"/>
              </a:rPr>
              <a:t> </a:t>
            </a:r>
            <a:r>
              <a:rPr lang="en-GB" sz="3600" dirty="0" err="1" smtClean="0">
                <a:solidFill>
                  <a:srgbClr val="002060"/>
                </a:solidFill>
                <a:latin typeface="NikoshBAN" panose="02000000000000000000" pitchFamily="2" charset="0"/>
                <a:cs typeface="NikoshBAN" panose="02000000000000000000" pitchFamily="2" charset="0"/>
              </a:rPr>
              <a:t>সদর,রংপুর</a:t>
            </a:r>
            <a:r>
              <a:rPr lang="en-GB" sz="3600" dirty="0" smtClean="0">
                <a:solidFill>
                  <a:srgbClr val="002060"/>
                </a:solidFill>
                <a:latin typeface="NikoshBAN" panose="02000000000000000000" pitchFamily="2" charset="0"/>
                <a:cs typeface="NikoshBAN" panose="02000000000000000000" pitchFamily="2" charset="0"/>
              </a:rPr>
              <a:t>। </a:t>
            </a:r>
            <a:endParaRPr lang="en-GB"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831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3"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heel(3)">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paration 1"/>
          <p:cNvSpPr/>
          <p:nvPr/>
        </p:nvSpPr>
        <p:spPr>
          <a:xfrm>
            <a:off x="1782305" y="139486"/>
            <a:ext cx="8818536" cy="1658318"/>
          </a:xfrm>
          <a:prstGeom prst="flowChartPreparation">
            <a:avLst/>
          </a:prstGeom>
          <a:solidFill>
            <a:schemeClr val="accent6">
              <a:lumMod val="60000"/>
              <a:lumOff val="40000"/>
            </a:schemeClr>
          </a:solidFill>
          <a:ln w="38100">
            <a:solidFill>
              <a:schemeClr val="accent6">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7030A0"/>
                </a:solidFill>
                <a:latin typeface="NikoshBAN" panose="02000000000000000000" pitchFamily="2" charset="0"/>
                <a:cs typeface="NikoshBAN" panose="02000000000000000000" pitchFamily="2" charset="0"/>
              </a:rPr>
              <a:t>পাঠ পরিচিতি</a:t>
            </a:r>
            <a:endParaRPr lang="en-GB" sz="3600" dirty="0">
              <a:solidFill>
                <a:srgbClr val="7030A0"/>
              </a:solidFill>
              <a:latin typeface="NikoshBAN" panose="02000000000000000000" pitchFamily="2" charset="0"/>
              <a:cs typeface="NikoshBAN" panose="02000000000000000000" pitchFamily="2" charset="0"/>
            </a:endParaRPr>
          </a:p>
        </p:txBody>
      </p:sp>
      <p:sp>
        <p:nvSpPr>
          <p:cNvPr id="3" name="Flowchart: Magnetic Disk 2"/>
          <p:cNvSpPr/>
          <p:nvPr/>
        </p:nvSpPr>
        <p:spPr>
          <a:xfrm>
            <a:off x="1162373" y="2286000"/>
            <a:ext cx="9856922" cy="4308529"/>
          </a:xfrm>
          <a:prstGeom prst="flowChartMagneticDisk">
            <a:avLst/>
          </a:prstGeom>
          <a:solidFill>
            <a:schemeClr val="accent6">
              <a:lumMod val="75000"/>
            </a:schemeClr>
          </a:solid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bg1"/>
              </a:solidFill>
              <a:latin typeface="NikoshBAN" panose="02000000000000000000" pitchFamily="2" charset="0"/>
              <a:cs typeface="NikoshBAN" panose="02000000000000000000" pitchFamily="2" charset="0"/>
            </a:endParaRPr>
          </a:p>
        </p:txBody>
      </p:sp>
      <p:sp>
        <p:nvSpPr>
          <p:cNvPr id="6" name="TextBox 5"/>
          <p:cNvSpPr txBox="1"/>
          <p:nvPr/>
        </p:nvSpPr>
        <p:spPr>
          <a:xfrm>
            <a:off x="1766806" y="3547541"/>
            <a:ext cx="8834035" cy="3046988"/>
          </a:xfrm>
          <a:prstGeom prst="rect">
            <a:avLst/>
          </a:prstGeom>
          <a:noFill/>
        </p:spPr>
        <p:txBody>
          <a:bodyPr wrap="square" rtlCol="0">
            <a:spAutoFit/>
          </a:bodyPr>
          <a:lstStyle/>
          <a:p>
            <a:pPr algn="ctr"/>
            <a:r>
              <a:rPr lang="bn-BD" sz="3200" dirty="0" smtClean="0">
                <a:solidFill>
                  <a:schemeClr val="bg1"/>
                </a:solidFill>
                <a:latin typeface="NikoshBAN" panose="02000000000000000000" pitchFamily="2" charset="0"/>
                <a:cs typeface="NikoshBAN" panose="02000000000000000000" pitchFamily="2" charset="0"/>
              </a:rPr>
              <a:t>শ্রেণিঃ ৫ম</a:t>
            </a:r>
          </a:p>
          <a:p>
            <a:pPr algn="ctr"/>
            <a:r>
              <a:rPr lang="bn-BD" sz="3200" dirty="0" smtClean="0">
                <a:solidFill>
                  <a:schemeClr val="bg1"/>
                </a:solidFill>
                <a:latin typeface="NikoshBAN" panose="02000000000000000000" pitchFamily="2" charset="0"/>
                <a:cs typeface="NikoshBAN" panose="02000000000000000000" pitchFamily="2" charset="0"/>
              </a:rPr>
              <a:t>বিষয়ঃ বিজ্ঞান</a:t>
            </a:r>
          </a:p>
          <a:p>
            <a:pPr algn="ctr"/>
            <a:r>
              <a:rPr lang="bn-BD" sz="3200" dirty="0" smtClean="0">
                <a:solidFill>
                  <a:schemeClr val="bg1"/>
                </a:solidFill>
                <a:latin typeface="NikoshBAN" panose="02000000000000000000" pitchFamily="2" charset="0"/>
                <a:cs typeface="NikoshBAN" panose="02000000000000000000" pitchFamily="2" charset="0"/>
              </a:rPr>
              <a:t>পাঠঃ পানি দূষণ</a:t>
            </a:r>
          </a:p>
          <a:p>
            <a:pPr algn="ctr"/>
            <a:r>
              <a:rPr lang="bn-BD" sz="3200" dirty="0" smtClean="0">
                <a:solidFill>
                  <a:schemeClr val="bg1"/>
                </a:solidFill>
                <a:latin typeface="NikoshBAN" panose="02000000000000000000" pitchFamily="2" charset="0"/>
                <a:cs typeface="NikoshBAN" panose="02000000000000000000" pitchFamily="2" charset="0"/>
              </a:rPr>
              <a:t>পাঠ্যাংশঃ প্রাকৃতিক পানিতে বিভিন্ন</a:t>
            </a:r>
            <a:r>
              <a:rPr lang="en-GB" sz="3200" dirty="0" smtClean="0">
                <a:solidFill>
                  <a:schemeClr val="bg1"/>
                </a:solidFill>
                <a:latin typeface="NikoshBAN" panose="02000000000000000000" pitchFamily="2" charset="0"/>
                <a:cs typeface="NikoshBAN" panose="02000000000000000000" pitchFamily="2" charset="0"/>
              </a:rPr>
              <a:t>……..</a:t>
            </a:r>
            <a:r>
              <a:rPr lang="bn-BD" sz="3200" dirty="0" smtClean="0">
                <a:solidFill>
                  <a:schemeClr val="bg1"/>
                </a:solidFill>
                <a:latin typeface="NikoshBAN" panose="02000000000000000000" pitchFamily="2" charset="0"/>
                <a:cs typeface="NikoshBAN" panose="02000000000000000000" pitchFamily="2" charset="0"/>
              </a:rPr>
              <a:t>করে কাজটি সম্পন্ন করি।</a:t>
            </a:r>
          </a:p>
          <a:p>
            <a:pPr algn="ctr"/>
            <a:r>
              <a:rPr lang="bn-BD" sz="3200" dirty="0" smtClean="0">
                <a:solidFill>
                  <a:schemeClr val="bg1"/>
                </a:solidFill>
                <a:latin typeface="NikoshBAN" panose="02000000000000000000" pitchFamily="2" charset="0"/>
                <a:cs typeface="NikoshBAN" panose="02000000000000000000" pitchFamily="2" charset="0"/>
              </a:rPr>
              <a:t>সময়ঃ ৪০মি</a:t>
            </a:r>
          </a:p>
          <a:p>
            <a:pPr algn="ctr"/>
            <a:r>
              <a:rPr lang="bn-BD" sz="3200" dirty="0" smtClean="0">
                <a:solidFill>
                  <a:schemeClr val="bg1"/>
                </a:solidFill>
                <a:latin typeface="NikoshBAN" panose="02000000000000000000" pitchFamily="2" charset="0"/>
                <a:cs typeface="NikoshBAN" panose="02000000000000000000" pitchFamily="2" charset="0"/>
              </a:rPr>
              <a:t>তারিখঃ ২৯-০৪-১৯</a:t>
            </a:r>
            <a:endParaRPr lang="en-GB" sz="32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058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2)">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968285" y="387458"/>
            <a:ext cx="8276095" cy="164282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শিখনফল</a:t>
            </a:r>
            <a:endParaRPr lang="en-GB" sz="3600" dirty="0">
              <a:latin typeface="NikoshBAN" panose="02000000000000000000" pitchFamily="2" charset="0"/>
              <a:cs typeface="NikoshBAN" panose="02000000000000000000" pitchFamily="2" charset="0"/>
            </a:endParaRPr>
          </a:p>
        </p:txBody>
      </p:sp>
      <p:sp>
        <p:nvSpPr>
          <p:cNvPr id="4" name="TextBox 3"/>
          <p:cNvSpPr txBox="1"/>
          <p:nvPr/>
        </p:nvSpPr>
        <p:spPr>
          <a:xfrm>
            <a:off x="2440983" y="3043372"/>
            <a:ext cx="7330698" cy="2862322"/>
          </a:xfrm>
          <a:prstGeom prst="rect">
            <a:avLst/>
          </a:prstGeom>
          <a:noFill/>
        </p:spPr>
        <p:txBody>
          <a:bodyPr wrap="square" rtlCol="0">
            <a:spAutoFit/>
          </a:bodyPr>
          <a:lstStyle/>
          <a:p>
            <a:pPr algn="ctr"/>
            <a:r>
              <a:rPr lang="bn-BD" sz="3600" dirty="0" smtClean="0">
                <a:solidFill>
                  <a:srgbClr val="002060"/>
                </a:solidFill>
                <a:latin typeface="NikoshBAN" panose="02000000000000000000" pitchFamily="2" charset="0"/>
                <a:cs typeface="NikoshBAN" panose="02000000000000000000" pitchFamily="2" charset="0"/>
              </a:rPr>
              <a:t>৩</a:t>
            </a:r>
            <a:r>
              <a:rPr lang="en-GB" sz="3600" dirty="0" smtClean="0">
                <a:solidFill>
                  <a:srgbClr val="002060"/>
                </a:solidFill>
                <a:latin typeface="NikoshBAN" panose="02000000000000000000" pitchFamily="2" charset="0"/>
                <a:cs typeface="NikoshBAN" panose="02000000000000000000" pitchFamily="2" charset="0"/>
              </a:rPr>
              <a:t>.</a:t>
            </a:r>
            <a:r>
              <a:rPr lang="bn-BD" sz="3600" dirty="0" smtClean="0">
                <a:solidFill>
                  <a:srgbClr val="002060"/>
                </a:solidFill>
                <a:latin typeface="NikoshBAN" panose="02000000000000000000" pitchFamily="2" charset="0"/>
                <a:cs typeface="NikoshBAN" panose="02000000000000000000" pitchFamily="2" charset="0"/>
              </a:rPr>
              <a:t>৩</a:t>
            </a:r>
            <a:r>
              <a:rPr lang="en-GB" sz="3600" dirty="0" smtClean="0">
                <a:solidFill>
                  <a:srgbClr val="002060"/>
                </a:solidFill>
                <a:latin typeface="NikoshBAN" panose="02000000000000000000" pitchFamily="2" charset="0"/>
                <a:cs typeface="NikoshBAN" panose="02000000000000000000" pitchFamily="2" charset="0"/>
              </a:rPr>
              <a:t>.</a:t>
            </a:r>
            <a:r>
              <a:rPr lang="bn-BD" sz="3600" dirty="0" smtClean="0">
                <a:solidFill>
                  <a:srgbClr val="002060"/>
                </a:solidFill>
                <a:latin typeface="NikoshBAN" panose="02000000000000000000" pitchFamily="2" charset="0"/>
                <a:cs typeface="NikoshBAN" panose="02000000000000000000" pitchFamily="2" charset="0"/>
              </a:rPr>
              <a:t>১ মানুষের জীবনে পানি দূষণের ফলাফল বা প্রভাব ব্যাখ্যা করতে পারবে ।</a:t>
            </a:r>
          </a:p>
          <a:p>
            <a:pPr algn="ctr"/>
            <a:r>
              <a:rPr lang="en-GB" sz="3600" dirty="0" smtClean="0">
                <a:solidFill>
                  <a:srgbClr val="002060"/>
                </a:solidFill>
                <a:latin typeface="NikoshBAN" panose="02000000000000000000" pitchFamily="2" charset="0"/>
                <a:cs typeface="NikoshBAN" panose="02000000000000000000" pitchFamily="2" charset="0"/>
              </a:rPr>
              <a:t>3.4.1 </a:t>
            </a:r>
            <a:r>
              <a:rPr lang="bn-BD" sz="3600" dirty="0" smtClean="0">
                <a:solidFill>
                  <a:srgbClr val="002060"/>
                </a:solidFill>
                <a:latin typeface="NikoshBAN" panose="02000000000000000000" pitchFamily="2" charset="0"/>
                <a:cs typeface="NikoshBAN" panose="02000000000000000000" pitchFamily="2" charset="0"/>
              </a:rPr>
              <a:t>পানি দূষণের কারণ গুলো বলতে পারবে।</a:t>
            </a:r>
          </a:p>
          <a:p>
            <a:pPr algn="ctr"/>
            <a:r>
              <a:rPr lang="en-GB" sz="3600" dirty="0" smtClean="0">
                <a:solidFill>
                  <a:srgbClr val="002060"/>
                </a:solidFill>
                <a:latin typeface="NikoshBAN" panose="02000000000000000000" pitchFamily="2" charset="0"/>
                <a:cs typeface="NikoshBAN" panose="02000000000000000000" pitchFamily="2" charset="0"/>
              </a:rPr>
              <a:t>3.4.2</a:t>
            </a:r>
            <a:r>
              <a:rPr lang="bn-BD" sz="3600" dirty="0" smtClean="0">
                <a:solidFill>
                  <a:srgbClr val="002060"/>
                </a:solidFill>
                <a:latin typeface="NikoshBAN" panose="02000000000000000000" pitchFamily="2" charset="0"/>
                <a:cs typeface="NikoshBAN" panose="02000000000000000000" pitchFamily="2" charset="0"/>
              </a:rPr>
              <a:t> পানি দূষণ প্রতিরোধে প্রয়োজনীয় পদক্ষেপ শনাক্ত করতে পারবে।</a:t>
            </a:r>
            <a:endParaRPr lang="en-GB"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5095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plus(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470" y="2417736"/>
            <a:ext cx="3394129" cy="35026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2148" y="2417735"/>
            <a:ext cx="3487117" cy="3502618"/>
          </a:xfrm>
          <a:prstGeom prst="rect">
            <a:avLst/>
          </a:prstGeom>
        </p:spPr>
      </p:pic>
      <p:sp>
        <p:nvSpPr>
          <p:cNvPr id="6" name="Down Arrow Callout 5"/>
          <p:cNvSpPr/>
          <p:nvPr/>
        </p:nvSpPr>
        <p:spPr>
          <a:xfrm>
            <a:off x="1433593" y="356462"/>
            <a:ext cx="9469464" cy="1580826"/>
          </a:xfrm>
          <a:prstGeom prst="downArrowCallout">
            <a:avLst/>
          </a:prstGeom>
          <a:solidFill>
            <a:schemeClr val="accent2">
              <a:lumMod val="60000"/>
              <a:lumOff val="40000"/>
            </a:schemeClr>
          </a:solidFill>
          <a:ln w="381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2060"/>
                </a:solidFill>
                <a:latin typeface="NikoshBAN" panose="02000000000000000000" pitchFamily="2" charset="0"/>
                <a:cs typeface="NikoshBAN" panose="02000000000000000000" pitchFamily="2" charset="0"/>
              </a:rPr>
              <a:t>এসো আমরা কিছু ছবি দেখি</a:t>
            </a:r>
            <a:endParaRPr lang="en-GB" sz="3600" dirty="0">
              <a:solidFill>
                <a:srgbClr val="00206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9046" y="2417735"/>
            <a:ext cx="3208150" cy="3502618"/>
          </a:xfrm>
          <a:prstGeom prst="rect">
            <a:avLst/>
          </a:prstGeom>
        </p:spPr>
      </p:pic>
    </p:spTree>
    <p:extLst>
      <p:ext uri="{BB962C8B-B14F-4D97-AF65-F5344CB8AC3E}">
        <p14:creationId xmlns:p14="http://schemas.microsoft.com/office/powerpoint/2010/main" val="284725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3)">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anim calcmode="lin" valueType="num">
                                      <p:cBhvr>
                                        <p:cTn id="19" dur="2000" fill="hold"/>
                                        <p:tgtEl>
                                          <p:spTgt spid="3"/>
                                        </p:tgtEl>
                                        <p:attrNameLst>
                                          <p:attrName>ppt_w</p:attrName>
                                        </p:attrNameLst>
                                      </p:cBhvr>
                                      <p:tavLst>
                                        <p:tav tm="0" fmla="#ppt_w*sin(2.5*pi*$)">
                                          <p:val>
                                            <p:fltVal val="0"/>
                                          </p:val>
                                        </p:tav>
                                        <p:tav tm="100000">
                                          <p:val>
                                            <p:fltVal val="1"/>
                                          </p:val>
                                        </p:tav>
                                      </p:tavLst>
                                    </p:anim>
                                    <p:anim calcmode="lin" valueType="num">
                                      <p:cBhvr>
                                        <p:cTn id="20"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ppt_w</p:attrName>
                                        </p:attrNameLst>
                                      </p:cBhvr>
                                      <p:tavLst>
                                        <p:tav tm="0" fmla="#ppt_w*sin(2.5*pi*$)">
                                          <p:val>
                                            <p:fltVal val="0"/>
                                          </p:val>
                                        </p:tav>
                                        <p:tav tm="100000">
                                          <p:val>
                                            <p:fltVal val="1"/>
                                          </p:val>
                                        </p:tav>
                                      </p:tavLst>
                                    </p:anim>
                                    <p:anim calcmode="lin" valueType="num">
                                      <p:cBhvr>
                                        <p:cTn id="27"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1286359" y="201479"/>
            <a:ext cx="8958020" cy="1549829"/>
          </a:xfrm>
          <a:prstGeom prst="flowChartTerminator">
            <a:avLst/>
          </a:prstGeom>
          <a:solidFill>
            <a:schemeClr val="accent4">
              <a:lumMod val="40000"/>
              <a:lumOff val="6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7030A0"/>
                </a:solidFill>
                <a:latin typeface="NikoshBAN" panose="02000000000000000000" pitchFamily="2" charset="0"/>
                <a:cs typeface="NikoshBAN" panose="02000000000000000000" pitchFamily="2" charset="0"/>
              </a:rPr>
              <a:t>আজ আমরা শিখব</a:t>
            </a:r>
            <a:endParaRPr lang="en-GB" sz="3600" dirty="0">
              <a:solidFill>
                <a:srgbClr val="7030A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0346" y="2267918"/>
            <a:ext cx="8834033" cy="4194875"/>
          </a:xfrm>
          <a:prstGeom prst="rect">
            <a:avLst/>
          </a:prstGeom>
        </p:spPr>
      </p:pic>
      <p:sp>
        <p:nvSpPr>
          <p:cNvPr id="5" name="TextBox 4"/>
          <p:cNvSpPr txBox="1"/>
          <p:nvPr/>
        </p:nvSpPr>
        <p:spPr>
          <a:xfrm>
            <a:off x="7036231" y="4990454"/>
            <a:ext cx="2634712" cy="769441"/>
          </a:xfrm>
          <a:prstGeom prst="rect">
            <a:avLst/>
          </a:prstGeom>
          <a:noFill/>
        </p:spPr>
        <p:txBody>
          <a:bodyPr wrap="square" rtlCol="0">
            <a:spAutoFit/>
          </a:bodyPr>
          <a:lstStyle/>
          <a:p>
            <a:r>
              <a:rPr lang="bn-BD" sz="4400" dirty="0" smtClean="0">
                <a:solidFill>
                  <a:srgbClr val="C00000"/>
                </a:solidFill>
                <a:latin typeface="NikoshBAN" panose="02000000000000000000" pitchFamily="2" charset="0"/>
                <a:cs typeface="NikoshBAN" panose="02000000000000000000" pitchFamily="2" charset="0"/>
              </a:rPr>
              <a:t>পানি দূষণ</a:t>
            </a:r>
            <a:endParaRPr lang="en-GB" sz="44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9119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4916" y="1797805"/>
            <a:ext cx="4881966" cy="3539430"/>
          </a:xfrm>
          <a:prstGeom prst="rect">
            <a:avLst/>
          </a:prstGeom>
          <a:noFill/>
        </p:spPr>
        <p:txBody>
          <a:bodyPr wrap="square" rtlCol="0">
            <a:spAutoFit/>
          </a:bodyPr>
          <a:lstStyle/>
          <a:p>
            <a:pPr algn="just"/>
            <a:r>
              <a:rPr lang="bn-BD" sz="3200" dirty="0" smtClean="0">
                <a:latin typeface="NikoshBAN" panose="02000000000000000000" pitchFamily="2" charset="0"/>
                <a:cs typeface="NikoshBAN" panose="02000000000000000000" pitchFamily="2" charset="0"/>
              </a:rPr>
              <a:t>মানুষের কর্মকান্ড পানি দূষণের প্রধাণ কারণ। কৃষিকাজে ব্যবহৃত কীটনাশক, কলকারখানার রাসায়নিক দ্রব্য, গৃহস্থালির বর্জ্যের মাধ্যমে পানি দূষিত হয়। এছাড়া নদী বা পুকুরে গরু ছাগল গোসল করানো এবং কাপড়চোপড় ধোয়ার কারণেও পানি দূষিত হয়।</a:t>
            </a:r>
            <a:endParaRPr lang="en-GB" sz="32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1372" y="558968"/>
            <a:ext cx="4818742" cy="2924461"/>
          </a:xfrm>
          <a:prstGeom prst="rect">
            <a:avLst/>
          </a:prstGeom>
        </p:spPr>
      </p:pic>
      <p:sp>
        <p:nvSpPr>
          <p:cNvPr id="4" name="TextBox 3"/>
          <p:cNvSpPr txBox="1"/>
          <p:nvPr/>
        </p:nvSpPr>
        <p:spPr>
          <a:xfrm>
            <a:off x="1410346" y="655965"/>
            <a:ext cx="4618494" cy="707886"/>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পানি দূষণের কারণ</a:t>
            </a:r>
            <a:endParaRPr lang="en-GB" sz="40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372" y="3735092"/>
            <a:ext cx="4818742" cy="2868908"/>
          </a:xfrm>
          <a:prstGeom prst="rect">
            <a:avLst/>
          </a:prstGeom>
        </p:spPr>
      </p:pic>
    </p:spTree>
    <p:extLst>
      <p:ext uri="{BB962C8B-B14F-4D97-AF65-F5344CB8AC3E}">
        <p14:creationId xmlns:p14="http://schemas.microsoft.com/office/powerpoint/2010/main" val="57270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67228" y="836908"/>
            <a:ext cx="4432515" cy="707886"/>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পানি দূষণের প্রভাব</a:t>
            </a:r>
            <a:endParaRPr lang="en-GB" sz="4000" dirty="0">
              <a:latin typeface="NikoshBAN" panose="02000000000000000000" pitchFamily="2" charset="0"/>
              <a:cs typeface="NikoshBAN" panose="02000000000000000000" pitchFamily="2" charset="0"/>
            </a:endParaRPr>
          </a:p>
        </p:txBody>
      </p:sp>
      <p:sp>
        <p:nvSpPr>
          <p:cNvPr id="3" name="TextBox 2"/>
          <p:cNvSpPr txBox="1"/>
          <p:nvPr/>
        </p:nvSpPr>
        <p:spPr>
          <a:xfrm>
            <a:off x="6230319" y="2107770"/>
            <a:ext cx="5269424" cy="3046988"/>
          </a:xfrm>
          <a:prstGeom prst="rect">
            <a:avLst/>
          </a:prstGeom>
          <a:noFill/>
        </p:spPr>
        <p:txBody>
          <a:bodyPr wrap="square" rtlCol="0">
            <a:spAutoFit/>
          </a:bodyPr>
          <a:lstStyle/>
          <a:p>
            <a:pPr algn="just"/>
            <a:r>
              <a:rPr lang="bn-BD" sz="3200" dirty="0" smtClean="0">
                <a:latin typeface="NikoshBAN" panose="02000000000000000000" pitchFamily="2" charset="0"/>
                <a:cs typeface="NikoshBAN" panose="02000000000000000000" pitchFamily="2" charset="0"/>
              </a:rPr>
              <a:t>পানি দূষণের ফলে জলজ প্রাণি মারা যাচ্ছে এবং জলজ খাদ্য শৃঙ্খলের ব্যাঘাত ঘটছে। এই দূষণের প্রভাব মানুষের উপরও পড়ছে। দূষিত পানি পান করে মানুষ ডায়রিয়া বা কলেরার মতো পানিবাহিত রোগে আক্রান্ত হচ্ছে। </a:t>
            </a:r>
            <a:endParaRPr lang="en-GB" sz="32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49" y="443962"/>
            <a:ext cx="4541002" cy="281068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448" y="3771900"/>
            <a:ext cx="4541003" cy="2886075"/>
          </a:xfrm>
          <a:prstGeom prst="rect">
            <a:avLst/>
          </a:prstGeom>
        </p:spPr>
      </p:pic>
    </p:spTree>
    <p:extLst>
      <p:ext uri="{BB962C8B-B14F-4D97-AF65-F5344CB8AC3E}">
        <p14:creationId xmlns:p14="http://schemas.microsoft.com/office/powerpoint/2010/main" val="150739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anim calcmode="lin" valueType="num">
                                      <p:cBhvr>
                                        <p:cTn id="38" dur="2000" fill="hold"/>
                                        <p:tgtEl>
                                          <p:spTgt spid="5"/>
                                        </p:tgtEl>
                                        <p:attrNameLst>
                                          <p:attrName>ppt_w</p:attrName>
                                        </p:attrNameLst>
                                      </p:cBhvr>
                                      <p:tavLst>
                                        <p:tav tm="0" fmla="#ppt_w*sin(2.5*pi*$)">
                                          <p:val>
                                            <p:fltVal val="0"/>
                                          </p:val>
                                        </p:tav>
                                        <p:tav tm="100000">
                                          <p:val>
                                            <p:fltVal val="1"/>
                                          </p:val>
                                        </p:tav>
                                      </p:tavLst>
                                    </p:anim>
                                    <p:anim calcmode="lin" valueType="num">
                                      <p:cBhvr>
                                        <p:cTn id="3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414" y="402955"/>
            <a:ext cx="6017994" cy="707886"/>
          </a:xfrm>
          <a:prstGeom prst="rect">
            <a:avLst/>
          </a:prstGeom>
          <a:noFill/>
        </p:spPr>
        <p:txBody>
          <a:bodyPr wrap="none" rtlCol="0">
            <a:spAutoFit/>
          </a:bodyPr>
          <a:lstStyle/>
          <a:p>
            <a:r>
              <a:rPr lang="bn-BD" sz="4000" dirty="0" smtClean="0">
                <a:latin typeface="NikoshBAN" panose="02000000000000000000" pitchFamily="2" charset="0"/>
                <a:cs typeface="NikoshBAN" panose="02000000000000000000" pitchFamily="2" charset="0"/>
              </a:rPr>
              <a:t>কীভাবে পানি দূষণ প্রতিরোধ করা যায়</a:t>
            </a:r>
            <a:endParaRPr lang="en-GB" sz="4000" dirty="0">
              <a:latin typeface="NikoshBAN" panose="02000000000000000000" pitchFamily="2" charset="0"/>
              <a:cs typeface="NikoshBAN" panose="02000000000000000000" pitchFamily="2" charset="0"/>
            </a:endParaRPr>
          </a:p>
        </p:txBody>
      </p:sp>
      <p:sp>
        <p:nvSpPr>
          <p:cNvPr id="3" name="TextBox 2"/>
          <p:cNvSpPr txBox="1"/>
          <p:nvPr/>
        </p:nvSpPr>
        <p:spPr>
          <a:xfrm>
            <a:off x="436278" y="1270861"/>
            <a:ext cx="7067227" cy="4031873"/>
          </a:xfrm>
          <a:prstGeom prst="rect">
            <a:avLst/>
          </a:prstGeom>
          <a:noFill/>
        </p:spPr>
        <p:txBody>
          <a:bodyPr wrap="square" rtlCol="0">
            <a:spAutoFit/>
          </a:bodyPr>
          <a:lstStyle/>
          <a:p>
            <a:pPr algn="just"/>
            <a:r>
              <a:rPr lang="bn-BD" sz="3200" dirty="0" smtClean="0">
                <a:latin typeface="NikoshBAN" panose="02000000000000000000" pitchFamily="2" charset="0"/>
                <a:cs typeface="NikoshBAN" panose="02000000000000000000" pitchFamily="2" charset="0"/>
              </a:rPr>
              <a:t>কৃষিতে কীটনাশক এবং রাসায়নিক সাবের ব্যবহার</a:t>
            </a:r>
          </a:p>
          <a:p>
            <a:pPr algn="just"/>
            <a:r>
              <a:rPr lang="bn-BD" sz="3200" dirty="0" smtClean="0">
                <a:latin typeface="NikoshBAN" panose="02000000000000000000" pitchFamily="2" charset="0"/>
                <a:cs typeface="NikoshBAN" panose="02000000000000000000" pitchFamily="2" charset="0"/>
              </a:rPr>
              <a:t>কমিয়ে আমরা পানি দূষণ প্রতিরোধ করতে পারি। এছাড়া </a:t>
            </a:r>
          </a:p>
          <a:p>
            <a:pPr algn="just"/>
            <a:r>
              <a:rPr lang="bn-BD" sz="3200" dirty="0" smtClean="0">
                <a:latin typeface="NikoshBAN" panose="02000000000000000000" pitchFamily="2" charset="0"/>
                <a:cs typeface="NikoshBAN" panose="02000000000000000000" pitchFamily="2" charset="0"/>
              </a:rPr>
              <a:t>রান্নাঘরের নিস্কাশন নালায় ও টয়লেটে বর্জ্য এবং তেল না ফেলে দূষণ রোধ করতে পারি । পুকুর, নদী,হ্রদ কিংবা সাগরে ময়লা – আবর্জনা না ফেলে পানি দূষণ কমাতে পারি। সমুদ্রসৈকতে পড়ে থাকা ময়লা এবং খাল-বিল কিংবা নদীতে ভাসমান ময়লা আবর্জনা কুড়িয়ে আমরা পানি পরিস্কার রাখতে পারি । </a:t>
            </a:r>
            <a:endParaRPr lang="en-GB" sz="32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3140" y="526943"/>
            <a:ext cx="3970876" cy="258821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3140" y="3595608"/>
            <a:ext cx="3970875" cy="2991172"/>
          </a:xfrm>
          <a:prstGeom prst="rect">
            <a:avLst/>
          </a:prstGeom>
        </p:spPr>
      </p:pic>
    </p:spTree>
    <p:extLst>
      <p:ext uri="{BB962C8B-B14F-4D97-AF65-F5344CB8AC3E}">
        <p14:creationId xmlns:p14="http://schemas.microsoft.com/office/powerpoint/2010/main" val="549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3"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3)">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anim calcmode="lin" valueType="num">
                                      <p:cBhvr>
                                        <p:cTn id="25" dur="2000" fill="hold"/>
                                        <p:tgtEl>
                                          <p:spTgt spid="6"/>
                                        </p:tgtEl>
                                        <p:attrNameLst>
                                          <p:attrName>ppt_w</p:attrName>
                                        </p:attrNameLst>
                                      </p:cBhvr>
                                      <p:tavLst>
                                        <p:tav tm="0" fmla="#ppt_w*sin(2.5*pi*$)">
                                          <p:val>
                                            <p:fltVal val="0"/>
                                          </p:val>
                                        </p:tav>
                                        <p:tav tm="100000">
                                          <p:val>
                                            <p:fltVal val="1"/>
                                          </p:val>
                                        </p:tav>
                                      </p:tavLst>
                                    </p:anim>
                                    <p:anim calcmode="lin" valueType="num">
                                      <p:cBhvr>
                                        <p:cTn id="26"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340</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পাঠের সঙ্গে সংযোগ স্থাপন</vt:lpstr>
      <vt:lpstr>PowerPoint Presentation</vt:lpstr>
      <vt:lpstr>শুন্যস্থাণ পূরণ কর</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Mahmuda Aktar</dc:creator>
  <cp:lastModifiedBy>DPE</cp:lastModifiedBy>
  <cp:revision>74</cp:revision>
  <dcterms:created xsi:type="dcterms:W3CDTF">2019-04-29T10:18:20Z</dcterms:created>
  <dcterms:modified xsi:type="dcterms:W3CDTF">2020-06-13T18:50:17Z</dcterms:modified>
</cp:coreProperties>
</file>