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notesSlides/notesSlide5.xml" ContentType="application/vnd.openxmlformats-officedocument.presentationml.notesSlide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notesSlides/notesSlide12.xml" ContentType="application/vnd.openxmlformats-officedocument.presentationml.notesSlide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notesSlides/notesSlide14.xml" ContentType="application/vnd.openxmlformats-officedocument.presentationml.notesSlide+xml"/>
  <Override PartName="/ppt/tags/tag28.xml" ContentType="application/vnd.openxmlformats-officedocument.presentationml.tags+xml"/>
  <Override PartName="/ppt/notesSlides/notesSlide15.xml" ContentType="application/vnd.openxmlformats-officedocument.presentationml.notesSlide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notesSlides/notesSlide17.xml" ContentType="application/vnd.openxmlformats-officedocument.presentationml.notesSlide+xml"/>
  <Override PartName="/ppt/tags/tag31.xml" ContentType="application/vnd.openxmlformats-officedocument.presentationml.tags+xml"/>
  <Override PartName="/ppt/notesSlides/notesSlide18.xml" ContentType="application/vnd.openxmlformats-officedocument.presentationml.notesSlide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21.xml" ContentType="application/vnd.openxmlformats-officedocument.presentationml.notesSlide+xml"/>
  <Override PartName="/ppt/tags/tag37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8" r:id="rId2"/>
    <p:sldId id="259" r:id="rId3"/>
    <p:sldId id="404" r:id="rId4"/>
    <p:sldId id="536" r:id="rId5"/>
    <p:sldId id="408" r:id="rId6"/>
    <p:sldId id="651" r:id="rId7"/>
    <p:sldId id="652" r:id="rId8"/>
    <p:sldId id="414" r:id="rId9"/>
    <p:sldId id="653" r:id="rId10"/>
    <p:sldId id="654" r:id="rId11"/>
    <p:sldId id="655" r:id="rId12"/>
    <p:sldId id="656" r:id="rId13"/>
    <p:sldId id="657" r:id="rId14"/>
    <p:sldId id="658" r:id="rId15"/>
    <p:sldId id="659" r:id="rId16"/>
    <p:sldId id="660" r:id="rId17"/>
    <p:sldId id="666" r:id="rId18"/>
    <p:sldId id="661" r:id="rId19"/>
    <p:sldId id="662" r:id="rId20"/>
    <p:sldId id="663" r:id="rId21"/>
    <p:sldId id="664" r:id="rId22"/>
    <p:sldId id="665" r:id="rId23"/>
    <p:sldId id="491" r:id="rId24"/>
    <p:sldId id="479" r:id="rId25"/>
  </p:sldIdLst>
  <p:sldSz cx="12192000" cy="6858000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88" autoAdjust="0"/>
    <p:restoredTop sz="94660"/>
  </p:normalViewPr>
  <p:slideViewPr>
    <p:cSldViewPr snapToGrid="0">
      <p:cViewPr varScale="1">
        <p:scale>
          <a:sx n="66" d="100"/>
          <a:sy n="66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761E7-E4EE-44E3-ABA8-7CEE1BFCDFDF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3AFCF-E268-4EE2-9605-48BCE5B659A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539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6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869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253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411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138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083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3545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361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064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2824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624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720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304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0272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326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61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975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938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19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1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295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Get thousands of templates, icons, maps, diagrams and charts with Power-user. Visit https://www.powerusersoftwares.com/!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882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6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5917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3445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 not remove">
            <a:extLst>
              <a:ext uri="{FF2B5EF4-FFF2-40B4-BE49-F238E27FC236}">
                <a16:creationId xmlns:a16="http://schemas.microsoft.com/office/drawing/2014/main" id="{74A997BD-A04A-4B08-A4A8-F7A2244041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7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prstClr val="black"/>
                </a:solidFill>
              </a14:hiddenLine>
            </a:ext>
          </a:extLst>
        </p:spPr>
        <p:txBody>
          <a:bodyPr lIns="91440" tIns="45720" rIns="91440" bIns="45720" anchor="ctr" anchorCtr="0">
            <a:normAutofit/>
          </a:bodyPr>
          <a:lstStyle>
            <a:lvl1pPr algn="l">
              <a:defRPr sz="3200" b="0" i="0" u="none" cap="none" baseline="0">
                <a:solidFill>
                  <a:srgbClr val="FF00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638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9717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95606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5637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0703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319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85334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1020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D4B9-7616-4264-9095-8DF4175C736F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727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D4B9-7616-4264-9095-8DF4175C736F}" type="datetimeFigureOut">
              <a:rPr lang="en-SG" smtClean="0"/>
              <a:t>14/6/2020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8531-2809-425E-ADEE-DFA9F5B217C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7958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0B47345-8076-4E45-BC13-4E2463758046}"/>
              </a:ext>
            </a:extLst>
          </p:cNvPr>
          <p:cNvSpPr/>
          <p:nvPr/>
        </p:nvSpPr>
        <p:spPr>
          <a:xfrm flipH="1">
            <a:off x="3988314" y="-17806738"/>
            <a:ext cx="11556485" cy="24664738"/>
          </a:xfrm>
          <a:prstGeom prst="rt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2A657B-4CCA-46B7-BD46-214B40B7E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D5EB39-C55C-4C34-B33C-7AC822184A67}"/>
              </a:ext>
            </a:extLst>
          </p:cNvPr>
          <p:cNvSpPr/>
          <p:nvPr/>
        </p:nvSpPr>
        <p:spPr>
          <a:xfrm>
            <a:off x="-506438" y="4431753"/>
            <a:ext cx="5824025" cy="16192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ফেঞ্চুগ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SG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SG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SG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pPr algn="ctr"/>
            <a:r>
              <a:rPr lang="en-SG" sz="4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ফেঞ্চুগ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SG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SG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SG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SG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SG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298D75-48FE-4C71-A0B5-54BFBAF30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30" y="3032194"/>
            <a:ext cx="1152342" cy="142751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199621-278B-41C0-BAAF-53A567769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8" b="19178"/>
          <a:stretch/>
        </p:blipFill>
        <p:spPr>
          <a:xfrm>
            <a:off x="764638" y="239150"/>
            <a:ext cx="2362786" cy="75965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E55095D-E215-4A33-A5B1-C192CBE4258C}"/>
              </a:ext>
            </a:extLst>
          </p:cNvPr>
          <p:cNvSpPr/>
          <p:nvPr/>
        </p:nvSpPr>
        <p:spPr>
          <a:xfrm>
            <a:off x="7042484" y="158940"/>
            <a:ext cx="4796590" cy="138110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b="1" dirty="0"/>
              <a:t>“Stat Home,</a:t>
            </a:r>
          </a:p>
          <a:p>
            <a:pPr algn="ctr"/>
            <a:r>
              <a:rPr lang="en-SG" sz="4400" b="1" dirty="0"/>
              <a:t>Stay Safe.”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0EA9BB-8FA6-4076-AC8E-8EA1606ABF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8" b="19178"/>
          <a:stretch/>
        </p:blipFill>
        <p:spPr>
          <a:xfrm>
            <a:off x="7065844" y="1634392"/>
            <a:ext cx="2362786" cy="7596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45691A8-13CA-4668-9105-37542A1E18DC}"/>
              </a:ext>
            </a:extLst>
          </p:cNvPr>
          <p:cNvSpPr/>
          <p:nvPr/>
        </p:nvSpPr>
        <p:spPr>
          <a:xfrm>
            <a:off x="9179977" y="1634392"/>
            <a:ext cx="1876926" cy="759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b="1" dirty="0">
                <a:solidFill>
                  <a:srgbClr val="002060"/>
                </a:solidFill>
              </a:rPr>
              <a:t>Class</a:t>
            </a:r>
          </a:p>
        </p:txBody>
      </p:sp>
      <p:sp>
        <p:nvSpPr>
          <p:cNvPr id="19" name="Flowchart: Data 18">
            <a:extLst>
              <a:ext uri="{FF2B5EF4-FFF2-40B4-BE49-F238E27FC236}">
                <a16:creationId xmlns:a16="http://schemas.microsoft.com/office/drawing/2014/main" id="{D0AFD965-DD3B-459F-B1EC-31EE901C9D3A}"/>
              </a:ext>
            </a:extLst>
          </p:cNvPr>
          <p:cNvSpPr/>
          <p:nvPr/>
        </p:nvSpPr>
        <p:spPr>
          <a:xfrm>
            <a:off x="5317587" y="2550337"/>
            <a:ext cx="6681907" cy="1909367"/>
          </a:xfrm>
          <a:prstGeom prst="flowChartInputOutpu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/>
              <a:t>Class: XI – XII</a:t>
            </a:r>
          </a:p>
          <a:p>
            <a:pPr algn="ctr"/>
            <a:r>
              <a:rPr lang="en-SG" sz="2800" b="1" dirty="0"/>
              <a:t>Subject: English 2</a:t>
            </a:r>
            <a:r>
              <a:rPr lang="en-SG" sz="2800" b="1" baseline="30000" dirty="0"/>
              <a:t>nd</a:t>
            </a:r>
            <a:r>
              <a:rPr lang="en-SG" sz="2800" b="1" dirty="0"/>
              <a:t> Paper</a:t>
            </a:r>
          </a:p>
          <a:p>
            <a:pPr algn="ctr"/>
            <a:r>
              <a:rPr lang="en-SG" sz="2800" b="1" dirty="0"/>
              <a:t>June 14, 2020 ( 12 PM)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19AEAE-BEAC-4FA5-9E91-8BE6348371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8" b="19178"/>
          <a:stretch/>
        </p:blipFill>
        <p:spPr>
          <a:xfrm>
            <a:off x="352926" y="1393307"/>
            <a:ext cx="2362786" cy="75965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F707B04-7344-442B-A0C1-CC325C76F224}"/>
              </a:ext>
            </a:extLst>
          </p:cNvPr>
          <p:cNvSpPr/>
          <p:nvPr/>
        </p:nvSpPr>
        <p:spPr>
          <a:xfrm>
            <a:off x="1292160" y="1378545"/>
            <a:ext cx="3804293" cy="759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2800" b="1" dirty="0">
                <a:solidFill>
                  <a:srgbClr val="002060"/>
                </a:solidFill>
              </a:rPr>
              <a:t>/</a:t>
            </a:r>
            <a:r>
              <a:rPr lang="en-SG" sz="2800" b="1" dirty="0" err="1">
                <a:solidFill>
                  <a:srgbClr val="002060"/>
                </a:solidFill>
              </a:rPr>
              <a:t>fenchuganjgovtcollege</a:t>
            </a:r>
            <a:endParaRPr lang="en-SG" sz="2800" b="1" dirty="0">
              <a:solidFill>
                <a:srgbClr val="00206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522F8E-6AD2-41D5-A806-2A8C8C2BFE67}"/>
              </a:ext>
            </a:extLst>
          </p:cNvPr>
          <p:cNvSpPr/>
          <p:nvPr/>
        </p:nvSpPr>
        <p:spPr>
          <a:xfrm>
            <a:off x="5317587" y="4588042"/>
            <a:ext cx="5061656" cy="203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solidFill>
                  <a:srgbClr val="002060"/>
                </a:solidFill>
              </a:rPr>
              <a:t>Conducted by:</a:t>
            </a:r>
          </a:p>
          <a:p>
            <a:pPr algn="ctr"/>
            <a:r>
              <a:rPr lang="en-SG" sz="3600" b="1" dirty="0">
                <a:solidFill>
                  <a:srgbClr val="002060"/>
                </a:solidFill>
              </a:rPr>
              <a:t>Asim Kumar Talukder</a:t>
            </a:r>
          </a:p>
          <a:p>
            <a:pPr algn="ctr"/>
            <a:r>
              <a:rPr lang="en-SG" sz="3600" b="1" dirty="0">
                <a:solidFill>
                  <a:srgbClr val="002060"/>
                </a:solidFill>
              </a:rPr>
              <a:t>Lecturer , Dept. of English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6BEA17D-CD84-443B-B4B4-499403D131DC}"/>
              </a:ext>
            </a:extLst>
          </p:cNvPr>
          <p:cNvSpPr/>
          <p:nvPr/>
        </p:nvSpPr>
        <p:spPr>
          <a:xfrm>
            <a:off x="10379243" y="4588042"/>
            <a:ext cx="1748256" cy="2030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600" b="1" dirty="0">
              <a:solidFill>
                <a:srgbClr val="00206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FC122AA-D1D3-4E07-BF6F-9F3776188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661" y="4588042"/>
            <a:ext cx="1461462" cy="194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7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579" y="2174548"/>
            <a:ext cx="3682450" cy="41651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6624" y="2160384"/>
            <a:ext cx="3682450" cy="417929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</a:p>
        </p:txBody>
      </p:sp>
      <p:sp>
        <p:nvSpPr>
          <p:cNvPr id="7" name="Rectangle 6"/>
          <p:cNvSpPr/>
          <p:nvPr/>
        </p:nvSpPr>
        <p:spPr>
          <a:xfrm>
            <a:off x="8185664" y="2126018"/>
            <a:ext cx="3682450" cy="421365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579" y="3085548"/>
            <a:ext cx="11640535" cy="973702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of/ Despite        Though/ Although        …..but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579" y="4351722"/>
            <a:ext cx="11640535" cy="1702237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being poor,       Though he is poor,       He is poor but</a:t>
            </a:r>
          </a:p>
          <a:p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honest.                   he is honest.                  honest.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6E7807A-4FA8-476D-9331-3BCFBB9F508C}"/>
              </a:ext>
            </a:extLst>
          </p:cNvPr>
          <p:cNvSpPr/>
          <p:nvPr/>
        </p:nvSpPr>
        <p:spPr bwMode="auto">
          <a:xfrm>
            <a:off x="78830" y="1259455"/>
            <a:ext cx="2702490" cy="792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r>
              <a:rPr lang="en-SG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no : 2</a:t>
            </a:r>
            <a:endParaRPr lang="en-US" sz="38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F88E9A-F532-474D-A877-AD8774F9CF51}"/>
              </a:ext>
            </a:extLst>
          </p:cNvPr>
          <p:cNvSpPr/>
          <p:nvPr/>
        </p:nvSpPr>
        <p:spPr bwMode="auto">
          <a:xfrm>
            <a:off x="2744634" y="198324"/>
            <a:ext cx="6998456" cy="89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lvl="0" algn="ctr" defTabSz="914400" fontAlgn="base">
              <a:lnSpc>
                <a:spcPct val="90000"/>
              </a:lnSpc>
              <a:defRPr/>
            </a:pPr>
            <a:r>
              <a:rPr lang="en-S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transfer a sentence 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59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Nom1">
            <a:extLst>
              <a:ext uri="{FF2B5EF4-FFF2-40B4-BE49-F238E27FC236}">
                <a16:creationId xmlns:a16="http://schemas.microsoft.com/office/drawing/2014/main" id="{EF15170A-3406-4711-94D1-9ACA7532F030}"/>
              </a:ext>
            </a:extLst>
          </p:cNvPr>
          <p:cNvSpPr/>
          <p:nvPr/>
        </p:nvSpPr>
        <p:spPr>
          <a:xfrm>
            <a:off x="1713940" y="2578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of his poverty, he is honest.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Nom1">
            <a:extLst>
              <a:ext uri="{FF2B5EF4-FFF2-40B4-BE49-F238E27FC236}">
                <a16:creationId xmlns:a16="http://schemas.microsoft.com/office/drawing/2014/main" id="{8FE8639F-5ED2-4446-87AE-047E6CD894F7}"/>
              </a:ext>
            </a:extLst>
          </p:cNvPr>
          <p:cNvSpPr/>
          <p:nvPr/>
        </p:nvSpPr>
        <p:spPr>
          <a:xfrm>
            <a:off x="128255" y="257875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14" name="Nom1">
            <a:extLst>
              <a:ext uri="{FF2B5EF4-FFF2-40B4-BE49-F238E27FC236}">
                <a16:creationId xmlns:a16="http://schemas.microsoft.com/office/drawing/2014/main" id="{5369CD16-8954-4C06-85D1-7BD47F6BF59E}"/>
              </a:ext>
            </a:extLst>
          </p:cNvPr>
          <p:cNvSpPr/>
          <p:nvPr/>
        </p:nvSpPr>
        <p:spPr>
          <a:xfrm>
            <a:off x="1688540" y="9309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Though he is poor, he is honest.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Nom1">
            <a:extLst>
              <a:ext uri="{FF2B5EF4-FFF2-40B4-BE49-F238E27FC236}">
                <a16:creationId xmlns:a16="http://schemas.microsoft.com/office/drawing/2014/main" id="{EC5679E5-019C-4E5C-9797-83800C50FEB6}"/>
              </a:ext>
            </a:extLst>
          </p:cNvPr>
          <p:cNvSpPr/>
          <p:nvPr/>
        </p:nvSpPr>
        <p:spPr>
          <a:xfrm>
            <a:off x="102855" y="930975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Nom1">
            <a:extLst>
              <a:ext uri="{FF2B5EF4-FFF2-40B4-BE49-F238E27FC236}">
                <a16:creationId xmlns:a16="http://schemas.microsoft.com/office/drawing/2014/main" id="{C2671AE0-56B4-429A-AE16-EBC32F0ADFB6}"/>
              </a:ext>
            </a:extLst>
          </p:cNvPr>
          <p:cNvSpPr/>
          <p:nvPr/>
        </p:nvSpPr>
        <p:spPr>
          <a:xfrm>
            <a:off x="1713940" y="15913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is poor but honest.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Nom1">
            <a:extLst>
              <a:ext uri="{FF2B5EF4-FFF2-40B4-BE49-F238E27FC236}">
                <a16:creationId xmlns:a16="http://schemas.microsoft.com/office/drawing/2014/main" id="{639CF704-6833-4EAB-B3DA-562EDACF2A98}"/>
              </a:ext>
            </a:extLst>
          </p:cNvPr>
          <p:cNvSpPr/>
          <p:nvPr/>
        </p:nvSpPr>
        <p:spPr>
          <a:xfrm>
            <a:off x="128255" y="1591375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Nom1">
            <a:extLst>
              <a:ext uri="{FF2B5EF4-FFF2-40B4-BE49-F238E27FC236}">
                <a16:creationId xmlns:a16="http://schemas.microsoft.com/office/drawing/2014/main" id="{0B2BD733-EBF0-4CEA-B538-388A541B133E}"/>
              </a:ext>
            </a:extLst>
          </p:cNvPr>
          <p:cNvSpPr/>
          <p:nvPr/>
        </p:nvSpPr>
        <p:spPr>
          <a:xfrm>
            <a:off x="1708680" y="23651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Despite being rich, he leads a poor life.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Nom1">
            <a:extLst>
              <a:ext uri="{FF2B5EF4-FFF2-40B4-BE49-F238E27FC236}">
                <a16:creationId xmlns:a16="http://schemas.microsoft.com/office/drawing/2014/main" id="{60BA3BDC-AD49-40AF-8C24-8F78AB7D601B}"/>
              </a:ext>
            </a:extLst>
          </p:cNvPr>
          <p:cNvSpPr/>
          <p:nvPr/>
        </p:nvSpPr>
        <p:spPr>
          <a:xfrm>
            <a:off x="122995" y="2365196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20" name="Nom1">
            <a:extLst>
              <a:ext uri="{FF2B5EF4-FFF2-40B4-BE49-F238E27FC236}">
                <a16:creationId xmlns:a16="http://schemas.microsoft.com/office/drawing/2014/main" id="{4ECECC35-3FAA-4CBD-BF5C-E8281040153E}"/>
              </a:ext>
            </a:extLst>
          </p:cNvPr>
          <p:cNvSpPr/>
          <p:nvPr/>
        </p:nvSpPr>
        <p:spPr>
          <a:xfrm>
            <a:off x="1683280" y="30382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Though he is rich, he leads a poor life,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Nom1">
            <a:extLst>
              <a:ext uri="{FF2B5EF4-FFF2-40B4-BE49-F238E27FC236}">
                <a16:creationId xmlns:a16="http://schemas.microsoft.com/office/drawing/2014/main" id="{DC0534A0-5112-4C3E-82FE-B0FD7E2E9B6B}"/>
              </a:ext>
            </a:extLst>
          </p:cNvPr>
          <p:cNvSpPr/>
          <p:nvPr/>
        </p:nvSpPr>
        <p:spPr>
          <a:xfrm>
            <a:off x="97595" y="3038296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Nom1">
            <a:extLst>
              <a:ext uri="{FF2B5EF4-FFF2-40B4-BE49-F238E27FC236}">
                <a16:creationId xmlns:a16="http://schemas.microsoft.com/office/drawing/2014/main" id="{D19125E0-C3DF-447A-AB66-568193599E72}"/>
              </a:ext>
            </a:extLst>
          </p:cNvPr>
          <p:cNvSpPr/>
          <p:nvPr/>
        </p:nvSpPr>
        <p:spPr>
          <a:xfrm>
            <a:off x="1708680" y="36986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is rich but leads a poor life.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Nom1">
            <a:extLst>
              <a:ext uri="{FF2B5EF4-FFF2-40B4-BE49-F238E27FC236}">
                <a16:creationId xmlns:a16="http://schemas.microsoft.com/office/drawing/2014/main" id="{2DDF6C3B-2B7B-4F30-8FDA-8C9FD8C64127}"/>
              </a:ext>
            </a:extLst>
          </p:cNvPr>
          <p:cNvSpPr/>
          <p:nvPr/>
        </p:nvSpPr>
        <p:spPr>
          <a:xfrm>
            <a:off x="122995" y="3698696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Nom1">
            <a:extLst>
              <a:ext uri="{FF2B5EF4-FFF2-40B4-BE49-F238E27FC236}">
                <a16:creationId xmlns:a16="http://schemas.microsoft.com/office/drawing/2014/main" id="{5248C0A2-556C-4D73-B26E-7470CC1A9F28}"/>
              </a:ext>
            </a:extLst>
          </p:cNvPr>
          <p:cNvSpPr/>
          <p:nvPr/>
        </p:nvSpPr>
        <p:spPr>
          <a:xfrm>
            <a:off x="1713940" y="44243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spite of his being ill, he can run fast.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Nom1">
            <a:extLst>
              <a:ext uri="{FF2B5EF4-FFF2-40B4-BE49-F238E27FC236}">
                <a16:creationId xmlns:a16="http://schemas.microsoft.com/office/drawing/2014/main" id="{9222674D-8328-4A8F-90C7-22AE9FF7D5F9}"/>
              </a:ext>
            </a:extLst>
          </p:cNvPr>
          <p:cNvSpPr/>
          <p:nvPr/>
        </p:nvSpPr>
        <p:spPr>
          <a:xfrm>
            <a:off x="128255" y="4424364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26" name="Nom1">
            <a:extLst>
              <a:ext uri="{FF2B5EF4-FFF2-40B4-BE49-F238E27FC236}">
                <a16:creationId xmlns:a16="http://schemas.microsoft.com/office/drawing/2014/main" id="{E28934F6-FFB3-4BB5-8FA3-7B1D81294C67}"/>
              </a:ext>
            </a:extLst>
          </p:cNvPr>
          <p:cNvSpPr/>
          <p:nvPr/>
        </p:nvSpPr>
        <p:spPr>
          <a:xfrm>
            <a:off x="1688540" y="50974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Although he is ill, he can run fast.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om1">
            <a:extLst>
              <a:ext uri="{FF2B5EF4-FFF2-40B4-BE49-F238E27FC236}">
                <a16:creationId xmlns:a16="http://schemas.microsoft.com/office/drawing/2014/main" id="{76CC463B-237D-46D3-9D58-47F58B95DDB6}"/>
              </a:ext>
            </a:extLst>
          </p:cNvPr>
          <p:cNvSpPr/>
          <p:nvPr/>
        </p:nvSpPr>
        <p:spPr>
          <a:xfrm>
            <a:off x="102855" y="5097464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Nom1">
            <a:extLst>
              <a:ext uri="{FF2B5EF4-FFF2-40B4-BE49-F238E27FC236}">
                <a16:creationId xmlns:a16="http://schemas.microsoft.com/office/drawing/2014/main" id="{F59ABEE6-B7F5-4EC2-8E39-A36F7DC687D5}"/>
              </a:ext>
            </a:extLst>
          </p:cNvPr>
          <p:cNvSpPr/>
          <p:nvPr/>
        </p:nvSpPr>
        <p:spPr>
          <a:xfrm>
            <a:off x="1713940" y="57578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ill but can run fast.</a:t>
            </a: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Nom1">
            <a:extLst>
              <a:ext uri="{FF2B5EF4-FFF2-40B4-BE49-F238E27FC236}">
                <a16:creationId xmlns:a16="http://schemas.microsoft.com/office/drawing/2014/main" id="{3AF4FC3B-0F30-4D9D-B67D-2099617993C5}"/>
              </a:ext>
            </a:extLst>
          </p:cNvPr>
          <p:cNvSpPr/>
          <p:nvPr/>
        </p:nvSpPr>
        <p:spPr>
          <a:xfrm>
            <a:off x="128255" y="5757864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3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579" y="2174548"/>
            <a:ext cx="3682450" cy="41651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6624" y="2160384"/>
            <a:ext cx="3682450" cy="417929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</a:p>
        </p:txBody>
      </p:sp>
      <p:sp>
        <p:nvSpPr>
          <p:cNvPr id="7" name="Rectangle 6"/>
          <p:cNvSpPr/>
          <p:nvPr/>
        </p:nvSpPr>
        <p:spPr>
          <a:xfrm>
            <a:off x="8185664" y="2126018"/>
            <a:ext cx="3682450" cy="421365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579" y="3085548"/>
            <a:ext cx="11640535" cy="973702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+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As/ when/ since               And/ And so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579" y="4351722"/>
            <a:ext cx="11640535" cy="1702237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punished, he       As he was punished,     He was punished</a:t>
            </a:r>
          </a:p>
          <a:p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wept.                              he wept.                         and so he wept.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6E7807A-4FA8-476D-9331-3BCFBB9F508C}"/>
              </a:ext>
            </a:extLst>
          </p:cNvPr>
          <p:cNvSpPr/>
          <p:nvPr/>
        </p:nvSpPr>
        <p:spPr bwMode="auto">
          <a:xfrm>
            <a:off x="78830" y="1259455"/>
            <a:ext cx="2702490" cy="792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r>
              <a:rPr lang="en-SG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no : 3</a:t>
            </a:r>
            <a:endParaRPr lang="en-US" sz="38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F88E9A-F532-474D-A877-AD8774F9CF51}"/>
              </a:ext>
            </a:extLst>
          </p:cNvPr>
          <p:cNvSpPr/>
          <p:nvPr/>
        </p:nvSpPr>
        <p:spPr bwMode="auto">
          <a:xfrm>
            <a:off x="2744634" y="198324"/>
            <a:ext cx="6998456" cy="89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lvl="0" algn="ctr" defTabSz="914400" fontAlgn="base">
              <a:lnSpc>
                <a:spcPct val="90000"/>
              </a:lnSpc>
              <a:defRPr/>
            </a:pPr>
            <a:r>
              <a:rPr lang="en-S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transfer a sentence 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45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54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Nom1">
            <a:extLst>
              <a:ext uri="{FF2B5EF4-FFF2-40B4-BE49-F238E27FC236}">
                <a16:creationId xmlns:a16="http://schemas.microsoft.com/office/drawing/2014/main" id="{EF15170A-3406-4711-94D1-9ACA7532F030}"/>
              </a:ext>
            </a:extLst>
          </p:cNvPr>
          <p:cNvSpPr/>
          <p:nvPr/>
        </p:nvSpPr>
        <p:spPr>
          <a:xfrm>
            <a:off x="1713940" y="2578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poor, Rubel could not buy a chain.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Nom1">
            <a:extLst>
              <a:ext uri="{FF2B5EF4-FFF2-40B4-BE49-F238E27FC236}">
                <a16:creationId xmlns:a16="http://schemas.microsoft.com/office/drawing/2014/main" id="{8FE8639F-5ED2-4446-87AE-047E6CD894F7}"/>
              </a:ext>
            </a:extLst>
          </p:cNvPr>
          <p:cNvSpPr/>
          <p:nvPr/>
        </p:nvSpPr>
        <p:spPr>
          <a:xfrm>
            <a:off x="128255" y="257875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14" name="Nom1">
            <a:extLst>
              <a:ext uri="{FF2B5EF4-FFF2-40B4-BE49-F238E27FC236}">
                <a16:creationId xmlns:a16="http://schemas.microsoft.com/office/drawing/2014/main" id="{5369CD16-8954-4C06-85D1-7BD47F6BF59E}"/>
              </a:ext>
            </a:extLst>
          </p:cNvPr>
          <p:cNvSpPr/>
          <p:nvPr/>
        </p:nvSpPr>
        <p:spPr>
          <a:xfrm>
            <a:off x="1688540" y="9309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Since Rubel was poor, he could not buy a chain.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Nom1">
            <a:extLst>
              <a:ext uri="{FF2B5EF4-FFF2-40B4-BE49-F238E27FC236}">
                <a16:creationId xmlns:a16="http://schemas.microsoft.com/office/drawing/2014/main" id="{EC5679E5-019C-4E5C-9797-83800C50FEB6}"/>
              </a:ext>
            </a:extLst>
          </p:cNvPr>
          <p:cNvSpPr/>
          <p:nvPr/>
        </p:nvSpPr>
        <p:spPr>
          <a:xfrm>
            <a:off x="102855" y="930975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Nom1">
            <a:extLst>
              <a:ext uri="{FF2B5EF4-FFF2-40B4-BE49-F238E27FC236}">
                <a16:creationId xmlns:a16="http://schemas.microsoft.com/office/drawing/2014/main" id="{C2671AE0-56B4-429A-AE16-EBC32F0ADFB6}"/>
              </a:ext>
            </a:extLst>
          </p:cNvPr>
          <p:cNvSpPr/>
          <p:nvPr/>
        </p:nvSpPr>
        <p:spPr>
          <a:xfrm>
            <a:off x="1713940" y="15913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Rubel was poor and so he could not buy a chain.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Nom1">
            <a:extLst>
              <a:ext uri="{FF2B5EF4-FFF2-40B4-BE49-F238E27FC236}">
                <a16:creationId xmlns:a16="http://schemas.microsoft.com/office/drawing/2014/main" id="{639CF704-6833-4EAB-B3DA-562EDACF2A98}"/>
              </a:ext>
            </a:extLst>
          </p:cNvPr>
          <p:cNvSpPr/>
          <p:nvPr/>
        </p:nvSpPr>
        <p:spPr>
          <a:xfrm>
            <a:off x="128255" y="1591375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Nom1">
            <a:extLst>
              <a:ext uri="{FF2B5EF4-FFF2-40B4-BE49-F238E27FC236}">
                <a16:creationId xmlns:a16="http://schemas.microsoft.com/office/drawing/2014/main" id="{0B2BD733-EBF0-4CEA-B538-388A541B133E}"/>
              </a:ext>
            </a:extLst>
          </p:cNvPr>
          <p:cNvSpPr/>
          <p:nvPr/>
        </p:nvSpPr>
        <p:spPr>
          <a:xfrm>
            <a:off x="1708680" y="23651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water being very hot, I could not drink it.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Nom1">
            <a:extLst>
              <a:ext uri="{FF2B5EF4-FFF2-40B4-BE49-F238E27FC236}">
                <a16:creationId xmlns:a16="http://schemas.microsoft.com/office/drawing/2014/main" id="{60BA3BDC-AD49-40AF-8C24-8F78AB7D601B}"/>
              </a:ext>
            </a:extLst>
          </p:cNvPr>
          <p:cNvSpPr/>
          <p:nvPr/>
        </p:nvSpPr>
        <p:spPr>
          <a:xfrm>
            <a:off x="122995" y="2365196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20" name="Nom1">
            <a:extLst>
              <a:ext uri="{FF2B5EF4-FFF2-40B4-BE49-F238E27FC236}">
                <a16:creationId xmlns:a16="http://schemas.microsoft.com/office/drawing/2014/main" id="{4ECECC35-3FAA-4CBD-BF5C-E8281040153E}"/>
              </a:ext>
            </a:extLst>
          </p:cNvPr>
          <p:cNvSpPr/>
          <p:nvPr/>
        </p:nvSpPr>
        <p:spPr>
          <a:xfrm>
            <a:off x="1683280" y="30382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2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Since the water was very hot, I could not drink it.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Nom1">
            <a:extLst>
              <a:ext uri="{FF2B5EF4-FFF2-40B4-BE49-F238E27FC236}">
                <a16:creationId xmlns:a16="http://schemas.microsoft.com/office/drawing/2014/main" id="{DC0534A0-5112-4C3E-82FE-B0FD7E2E9B6B}"/>
              </a:ext>
            </a:extLst>
          </p:cNvPr>
          <p:cNvSpPr/>
          <p:nvPr/>
        </p:nvSpPr>
        <p:spPr>
          <a:xfrm>
            <a:off x="97595" y="3038296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Nom1">
            <a:extLst>
              <a:ext uri="{FF2B5EF4-FFF2-40B4-BE49-F238E27FC236}">
                <a16:creationId xmlns:a16="http://schemas.microsoft.com/office/drawing/2014/main" id="{D19125E0-C3DF-447A-AB66-568193599E72}"/>
              </a:ext>
            </a:extLst>
          </p:cNvPr>
          <p:cNvSpPr/>
          <p:nvPr/>
        </p:nvSpPr>
        <p:spPr>
          <a:xfrm>
            <a:off x="1708680" y="36986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25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water was very hot and so I could not drink it.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Nom1">
            <a:extLst>
              <a:ext uri="{FF2B5EF4-FFF2-40B4-BE49-F238E27FC236}">
                <a16:creationId xmlns:a16="http://schemas.microsoft.com/office/drawing/2014/main" id="{2DDF6C3B-2B7B-4F30-8FDA-8C9FD8C64127}"/>
              </a:ext>
            </a:extLst>
          </p:cNvPr>
          <p:cNvSpPr/>
          <p:nvPr/>
        </p:nvSpPr>
        <p:spPr>
          <a:xfrm>
            <a:off x="122995" y="3698696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Nom1">
            <a:extLst>
              <a:ext uri="{FF2B5EF4-FFF2-40B4-BE49-F238E27FC236}">
                <a16:creationId xmlns:a16="http://schemas.microsoft.com/office/drawing/2014/main" id="{5248C0A2-556C-4D73-B26E-7470CC1A9F28}"/>
              </a:ext>
            </a:extLst>
          </p:cNvPr>
          <p:cNvSpPr/>
          <p:nvPr/>
        </p:nvSpPr>
        <p:spPr>
          <a:xfrm>
            <a:off x="1713940" y="44243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Closing the door, he went back to work.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Nom1">
            <a:extLst>
              <a:ext uri="{FF2B5EF4-FFF2-40B4-BE49-F238E27FC236}">
                <a16:creationId xmlns:a16="http://schemas.microsoft.com/office/drawing/2014/main" id="{9222674D-8328-4A8F-90C7-22AE9FF7D5F9}"/>
              </a:ext>
            </a:extLst>
          </p:cNvPr>
          <p:cNvSpPr/>
          <p:nvPr/>
        </p:nvSpPr>
        <p:spPr>
          <a:xfrm>
            <a:off x="128255" y="4424364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26" name="Nom1">
            <a:extLst>
              <a:ext uri="{FF2B5EF4-FFF2-40B4-BE49-F238E27FC236}">
                <a16:creationId xmlns:a16="http://schemas.microsoft.com/office/drawing/2014/main" id="{E28934F6-FFB3-4BB5-8FA3-7B1D81294C67}"/>
              </a:ext>
            </a:extLst>
          </p:cNvPr>
          <p:cNvSpPr/>
          <p:nvPr/>
        </p:nvSpPr>
        <p:spPr>
          <a:xfrm>
            <a:off x="1688540" y="50974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 he</a:t>
            </a:r>
            <a:r>
              <a:rPr lang="en-SG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closed the door, he went back to work.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om1">
            <a:extLst>
              <a:ext uri="{FF2B5EF4-FFF2-40B4-BE49-F238E27FC236}">
                <a16:creationId xmlns:a16="http://schemas.microsoft.com/office/drawing/2014/main" id="{76CC463B-237D-46D3-9D58-47F58B95DDB6}"/>
              </a:ext>
            </a:extLst>
          </p:cNvPr>
          <p:cNvSpPr/>
          <p:nvPr/>
        </p:nvSpPr>
        <p:spPr>
          <a:xfrm>
            <a:off x="102855" y="5097464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Nom1">
            <a:extLst>
              <a:ext uri="{FF2B5EF4-FFF2-40B4-BE49-F238E27FC236}">
                <a16:creationId xmlns:a16="http://schemas.microsoft.com/office/drawing/2014/main" id="{F59ABEE6-B7F5-4EC2-8E39-A36F7DC687D5}"/>
              </a:ext>
            </a:extLst>
          </p:cNvPr>
          <p:cNvSpPr/>
          <p:nvPr/>
        </p:nvSpPr>
        <p:spPr>
          <a:xfrm>
            <a:off x="1655810" y="57578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closed the door and went back to work.</a:t>
            </a: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Nom1">
            <a:extLst>
              <a:ext uri="{FF2B5EF4-FFF2-40B4-BE49-F238E27FC236}">
                <a16:creationId xmlns:a16="http://schemas.microsoft.com/office/drawing/2014/main" id="{3AF4FC3B-0F30-4D9D-B67D-2099617993C5}"/>
              </a:ext>
            </a:extLst>
          </p:cNvPr>
          <p:cNvSpPr/>
          <p:nvPr/>
        </p:nvSpPr>
        <p:spPr>
          <a:xfrm>
            <a:off x="128255" y="5757864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1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579" y="2174548"/>
            <a:ext cx="3682450" cy="41651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6624" y="2160384"/>
            <a:ext cx="3682450" cy="417929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</a:p>
        </p:txBody>
      </p:sp>
      <p:sp>
        <p:nvSpPr>
          <p:cNvPr id="7" name="Rectangle 6"/>
          <p:cNvSpPr/>
          <p:nvPr/>
        </p:nvSpPr>
        <p:spPr>
          <a:xfrm>
            <a:off x="8185664" y="2126018"/>
            <a:ext cx="3682450" cy="421365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579" y="3085548"/>
            <a:ext cx="11640535" cy="973702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…. + to + verb      so .. that + sub + can     very …..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/could 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not + verb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579" y="4351722"/>
            <a:ext cx="11640535" cy="1702237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too weak to         He is so weak that he    </a:t>
            </a:r>
            <a:r>
              <a:rPr lang="en-SG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very weak and</a:t>
            </a:r>
          </a:p>
          <a:p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walk.                              can’t walk.                     he can not walk.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6E7807A-4FA8-476D-9331-3BCFBB9F508C}"/>
              </a:ext>
            </a:extLst>
          </p:cNvPr>
          <p:cNvSpPr/>
          <p:nvPr/>
        </p:nvSpPr>
        <p:spPr bwMode="auto">
          <a:xfrm>
            <a:off x="78830" y="1259455"/>
            <a:ext cx="2702490" cy="792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r>
              <a:rPr lang="en-SG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no : 4</a:t>
            </a:r>
            <a:endParaRPr lang="en-US" sz="38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F88E9A-F532-474D-A877-AD8774F9CF51}"/>
              </a:ext>
            </a:extLst>
          </p:cNvPr>
          <p:cNvSpPr/>
          <p:nvPr/>
        </p:nvSpPr>
        <p:spPr bwMode="auto">
          <a:xfrm>
            <a:off x="2744634" y="198324"/>
            <a:ext cx="6998456" cy="89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lvl="0" algn="ctr" defTabSz="914400" fontAlgn="base">
              <a:lnSpc>
                <a:spcPct val="90000"/>
              </a:lnSpc>
              <a:defRPr/>
            </a:pPr>
            <a:r>
              <a:rPr lang="en-S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transfer a sentence 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61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54" grpId="0" animBg="1"/>
      <p:bldP spid="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Nom1">
            <a:extLst>
              <a:ext uri="{FF2B5EF4-FFF2-40B4-BE49-F238E27FC236}">
                <a16:creationId xmlns:a16="http://schemas.microsoft.com/office/drawing/2014/main" id="{EF15170A-3406-4711-94D1-9ACA7532F030}"/>
              </a:ext>
            </a:extLst>
          </p:cNvPr>
          <p:cNvSpPr/>
          <p:nvPr/>
        </p:nvSpPr>
        <p:spPr>
          <a:xfrm>
            <a:off x="1713940" y="2578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Sohel</a:t>
            </a:r>
            <a:r>
              <a:rPr lang="en-SG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too honest to show excuse.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Nom1">
            <a:extLst>
              <a:ext uri="{FF2B5EF4-FFF2-40B4-BE49-F238E27FC236}">
                <a16:creationId xmlns:a16="http://schemas.microsoft.com/office/drawing/2014/main" id="{8FE8639F-5ED2-4446-87AE-047E6CD894F7}"/>
              </a:ext>
            </a:extLst>
          </p:cNvPr>
          <p:cNvSpPr/>
          <p:nvPr/>
        </p:nvSpPr>
        <p:spPr>
          <a:xfrm>
            <a:off x="128255" y="257875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14" name="Nom1">
            <a:extLst>
              <a:ext uri="{FF2B5EF4-FFF2-40B4-BE49-F238E27FC236}">
                <a16:creationId xmlns:a16="http://schemas.microsoft.com/office/drawing/2014/main" id="{5369CD16-8954-4C06-85D1-7BD47F6BF59E}"/>
              </a:ext>
            </a:extLst>
          </p:cNvPr>
          <p:cNvSpPr/>
          <p:nvPr/>
        </p:nvSpPr>
        <p:spPr>
          <a:xfrm>
            <a:off x="1688540" y="9309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Sohel</a:t>
            </a:r>
            <a:r>
              <a:rPr lang="en-SG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so honest that he could not show excuse.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Nom1">
            <a:extLst>
              <a:ext uri="{FF2B5EF4-FFF2-40B4-BE49-F238E27FC236}">
                <a16:creationId xmlns:a16="http://schemas.microsoft.com/office/drawing/2014/main" id="{EC5679E5-019C-4E5C-9797-83800C50FEB6}"/>
              </a:ext>
            </a:extLst>
          </p:cNvPr>
          <p:cNvSpPr/>
          <p:nvPr/>
        </p:nvSpPr>
        <p:spPr>
          <a:xfrm>
            <a:off x="102855" y="930975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Nom1">
            <a:extLst>
              <a:ext uri="{FF2B5EF4-FFF2-40B4-BE49-F238E27FC236}">
                <a16:creationId xmlns:a16="http://schemas.microsoft.com/office/drawing/2014/main" id="{C2671AE0-56B4-429A-AE16-EBC32F0ADFB6}"/>
              </a:ext>
            </a:extLst>
          </p:cNvPr>
          <p:cNvSpPr/>
          <p:nvPr/>
        </p:nvSpPr>
        <p:spPr>
          <a:xfrm>
            <a:off x="1713940" y="15913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Sohel</a:t>
            </a:r>
            <a:r>
              <a:rPr lang="en-SG" sz="3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very honest and he could not show excuse.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Nom1">
            <a:extLst>
              <a:ext uri="{FF2B5EF4-FFF2-40B4-BE49-F238E27FC236}">
                <a16:creationId xmlns:a16="http://schemas.microsoft.com/office/drawing/2014/main" id="{639CF704-6833-4EAB-B3DA-562EDACF2A98}"/>
              </a:ext>
            </a:extLst>
          </p:cNvPr>
          <p:cNvSpPr/>
          <p:nvPr/>
        </p:nvSpPr>
        <p:spPr>
          <a:xfrm>
            <a:off x="128255" y="1591375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Nom1">
            <a:extLst>
              <a:ext uri="{FF2B5EF4-FFF2-40B4-BE49-F238E27FC236}">
                <a16:creationId xmlns:a16="http://schemas.microsoft.com/office/drawing/2014/main" id="{0B2BD733-EBF0-4CEA-B538-388A541B133E}"/>
              </a:ext>
            </a:extLst>
          </p:cNvPr>
          <p:cNvSpPr/>
          <p:nvPr/>
        </p:nvSpPr>
        <p:spPr>
          <a:xfrm>
            <a:off x="1708680" y="23651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too weak to carry the load.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Nom1">
            <a:extLst>
              <a:ext uri="{FF2B5EF4-FFF2-40B4-BE49-F238E27FC236}">
                <a16:creationId xmlns:a16="http://schemas.microsoft.com/office/drawing/2014/main" id="{60BA3BDC-AD49-40AF-8C24-8F78AB7D601B}"/>
              </a:ext>
            </a:extLst>
          </p:cNvPr>
          <p:cNvSpPr/>
          <p:nvPr/>
        </p:nvSpPr>
        <p:spPr>
          <a:xfrm>
            <a:off x="122995" y="2365196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20" name="Nom1">
            <a:extLst>
              <a:ext uri="{FF2B5EF4-FFF2-40B4-BE49-F238E27FC236}">
                <a16:creationId xmlns:a16="http://schemas.microsoft.com/office/drawing/2014/main" id="{4ECECC35-3FAA-4CBD-BF5C-E8281040153E}"/>
              </a:ext>
            </a:extLst>
          </p:cNvPr>
          <p:cNvSpPr/>
          <p:nvPr/>
        </p:nvSpPr>
        <p:spPr>
          <a:xfrm>
            <a:off x="1683280" y="30382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is so weak that he cannot carry the load.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Nom1">
            <a:extLst>
              <a:ext uri="{FF2B5EF4-FFF2-40B4-BE49-F238E27FC236}">
                <a16:creationId xmlns:a16="http://schemas.microsoft.com/office/drawing/2014/main" id="{DC0534A0-5112-4C3E-82FE-B0FD7E2E9B6B}"/>
              </a:ext>
            </a:extLst>
          </p:cNvPr>
          <p:cNvSpPr/>
          <p:nvPr/>
        </p:nvSpPr>
        <p:spPr>
          <a:xfrm>
            <a:off x="97595" y="3038296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Nom1">
            <a:extLst>
              <a:ext uri="{FF2B5EF4-FFF2-40B4-BE49-F238E27FC236}">
                <a16:creationId xmlns:a16="http://schemas.microsoft.com/office/drawing/2014/main" id="{D19125E0-C3DF-447A-AB66-568193599E72}"/>
              </a:ext>
            </a:extLst>
          </p:cNvPr>
          <p:cNvSpPr/>
          <p:nvPr/>
        </p:nvSpPr>
        <p:spPr>
          <a:xfrm>
            <a:off x="1708680" y="36986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very weak and cannot carry the load.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Nom1">
            <a:extLst>
              <a:ext uri="{FF2B5EF4-FFF2-40B4-BE49-F238E27FC236}">
                <a16:creationId xmlns:a16="http://schemas.microsoft.com/office/drawing/2014/main" id="{2DDF6C3B-2B7B-4F30-8FDA-8C9FD8C64127}"/>
              </a:ext>
            </a:extLst>
          </p:cNvPr>
          <p:cNvSpPr/>
          <p:nvPr/>
        </p:nvSpPr>
        <p:spPr>
          <a:xfrm>
            <a:off x="122995" y="3698696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Nom1">
            <a:extLst>
              <a:ext uri="{FF2B5EF4-FFF2-40B4-BE49-F238E27FC236}">
                <a16:creationId xmlns:a16="http://schemas.microsoft.com/office/drawing/2014/main" id="{5248C0A2-556C-4D73-B26E-7470CC1A9F28}"/>
              </a:ext>
            </a:extLst>
          </p:cNvPr>
          <p:cNvSpPr/>
          <p:nvPr/>
        </p:nvSpPr>
        <p:spPr>
          <a:xfrm>
            <a:off x="1713940" y="44243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3200" b="1" i="1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load was too heavy </a:t>
            </a:r>
            <a:r>
              <a:rPr lang="en-SG" sz="3200" b="1" i="1" kern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man to carry it.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Nom1">
            <a:extLst>
              <a:ext uri="{FF2B5EF4-FFF2-40B4-BE49-F238E27FC236}">
                <a16:creationId xmlns:a16="http://schemas.microsoft.com/office/drawing/2014/main" id="{9222674D-8328-4A8F-90C7-22AE9FF7D5F9}"/>
              </a:ext>
            </a:extLst>
          </p:cNvPr>
          <p:cNvSpPr/>
          <p:nvPr/>
        </p:nvSpPr>
        <p:spPr>
          <a:xfrm>
            <a:off x="128255" y="4424364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26" name="Nom1">
            <a:extLst>
              <a:ext uri="{FF2B5EF4-FFF2-40B4-BE49-F238E27FC236}">
                <a16:creationId xmlns:a16="http://schemas.microsoft.com/office/drawing/2014/main" id="{E28934F6-FFB3-4BB5-8FA3-7B1D81294C67}"/>
              </a:ext>
            </a:extLst>
          </p:cNvPr>
          <p:cNvSpPr/>
          <p:nvPr/>
        </p:nvSpPr>
        <p:spPr>
          <a:xfrm>
            <a:off x="1688540" y="50974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load was so heavy for the man that he could not carry it.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om1">
            <a:extLst>
              <a:ext uri="{FF2B5EF4-FFF2-40B4-BE49-F238E27FC236}">
                <a16:creationId xmlns:a16="http://schemas.microsoft.com/office/drawing/2014/main" id="{76CC463B-237D-46D3-9D58-47F58B95DDB6}"/>
              </a:ext>
            </a:extLst>
          </p:cNvPr>
          <p:cNvSpPr/>
          <p:nvPr/>
        </p:nvSpPr>
        <p:spPr>
          <a:xfrm>
            <a:off x="102855" y="5097464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Nom1">
            <a:extLst>
              <a:ext uri="{FF2B5EF4-FFF2-40B4-BE49-F238E27FC236}">
                <a16:creationId xmlns:a16="http://schemas.microsoft.com/office/drawing/2014/main" id="{F59ABEE6-B7F5-4EC2-8E39-A36F7DC687D5}"/>
              </a:ext>
            </a:extLst>
          </p:cNvPr>
          <p:cNvSpPr/>
          <p:nvPr/>
        </p:nvSpPr>
        <p:spPr>
          <a:xfrm>
            <a:off x="1655810" y="57578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27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load was very heavy for the man and he could not carry it.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Nom1">
            <a:extLst>
              <a:ext uri="{FF2B5EF4-FFF2-40B4-BE49-F238E27FC236}">
                <a16:creationId xmlns:a16="http://schemas.microsoft.com/office/drawing/2014/main" id="{3AF4FC3B-0F30-4D9D-B67D-2099617993C5}"/>
              </a:ext>
            </a:extLst>
          </p:cNvPr>
          <p:cNvSpPr/>
          <p:nvPr/>
        </p:nvSpPr>
        <p:spPr>
          <a:xfrm>
            <a:off x="128255" y="5757864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98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579" y="2174548"/>
            <a:ext cx="3682450" cy="41651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6624" y="2160384"/>
            <a:ext cx="3682450" cy="417929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</a:p>
        </p:txBody>
      </p:sp>
      <p:sp>
        <p:nvSpPr>
          <p:cNvPr id="7" name="Rectangle 6"/>
          <p:cNvSpPr/>
          <p:nvPr/>
        </p:nvSpPr>
        <p:spPr>
          <a:xfrm>
            <a:off x="8185664" y="2126018"/>
            <a:ext cx="3682450" cy="421365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579" y="3085548"/>
            <a:ext cx="11640535" cy="973702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+ verb +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if                                     and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579" y="4351722"/>
            <a:ext cx="11640535" cy="1702237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reading, you will     If you read, you will      Read and you will make a good result.      make a good result.     make a good result.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6E7807A-4FA8-476D-9331-3BCFBB9F508C}"/>
              </a:ext>
            </a:extLst>
          </p:cNvPr>
          <p:cNvSpPr/>
          <p:nvPr/>
        </p:nvSpPr>
        <p:spPr bwMode="auto">
          <a:xfrm>
            <a:off x="78830" y="1259455"/>
            <a:ext cx="2702490" cy="792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r>
              <a:rPr lang="en-SG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no : 5</a:t>
            </a:r>
            <a:endParaRPr lang="en-US" sz="38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F88E9A-F532-474D-A877-AD8774F9CF51}"/>
              </a:ext>
            </a:extLst>
          </p:cNvPr>
          <p:cNvSpPr/>
          <p:nvPr/>
        </p:nvSpPr>
        <p:spPr bwMode="auto">
          <a:xfrm>
            <a:off x="2744634" y="198324"/>
            <a:ext cx="6998456" cy="89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lvl="0" algn="ctr" defTabSz="914400" fontAlgn="base">
              <a:lnSpc>
                <a:spcPct val="90000"/>
              </a:lnSpc>
              <a:defRPr/>
            </a:pPr>
            <a:r>
              <a:rPr lang="en-S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transfer a sentence 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32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54" grpId="0" animBg="1"/>
      <p:bldP spid="5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579" y="2174548"/>
            <a:ext cx="3682450" cy="41651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6624" y="2160384"/>
            <a:ext cx="3682450" cy="417929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</a:p>
        </p:txBody>
      </p:sp>
      <p:sp>
        <p:nvSpPr>
          <p:cNvPr id="7" name="Rectangle 6"/>
          <p:cNvSpPr/>
          <p:nvPr/>
        </p:nvSpPr>
        <p:spPr>
          <a:xfrm>
            <a:off x="8185664" y="2126018"/>
            <a:ext cx="3682450" cy="421365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579" y="3085548"/>
            <a:ext cx="11640535" cy="973702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Without+Verb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if (not)/ unless                         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579" y="4351722"/>
            <a:ext cx="11640535" cy="1702237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reading           If you do not read        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fail/ you </a:t>
            </a:r>
            <a:r>
              <a:rPr lang="en-SG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fail.                  you will fail.                    will fail.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6E7807A-4FA8-476D-9331-3BCFBB9F508C}"/>
              </a:ext>
            </a:extLst>
          </p:cNvPr>
          <p:cNvSpPr/>
          <p:nvPr/>
        </p:nvSpPr>
        <p:spPr bwMode="auto">
          <a:xfrm>
            <a:off x="78830" y="1259455"/>
            <a:ext cx="2702490" cy="792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r>
              <a:rPr lang="en-SG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no : 6</a:t>
            </a:r>
            <a:endParaRPr lang="en-US" sz="38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F88E9A-F532-474D-A877-AD8774F9CF51}"/>
              </a:ext>
            </a:extLst>
          </p:cNvPr>
          <p:cNvSpPr/>
          <p:nvPr/>
        </p:nvSpPr>
        <p:spPr bwMode="auto">
          <a:xfrm>
            <a:off x="2744634" y="198324"/>
            <a:ext cx="6998456" cy="89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lvl="0" algn="ctr" defTabSz="914400" fontAlgn="base">
              <a:lnSpc>
                <a:spcPct val="90000"/>
              </a:lnSpc>
              <a:defRPr/>
            </a:pPr>
            <a:r>
              <a:rPr lang="en-S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transfer a sentence 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05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54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Nom1">
            <a:extLst>
              <a:ext uri="{FF2B5EF4-FFF2-40B4-BE49-F238E27FC236}">
                <a16:creationId xmlns:a16="http://schemas.microsoft.com/office/drawing/2014/main" id="{EF15170A-3406-4711-94D1-9ACA7532F030}"/>
              </a:ext>
            </a:extLst>
          </p:cNvPr>
          <p:cNvSpPr/>
          <p:nvPr/>
        </p:nvSpPr>
        <p:spPr>
          <a:xfrm>
            <a:off x="1713940" y="2578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working hard, you can succeed in life.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Nom1">
            <a:extLst>
              <a:ext uri="{FF2B5EF4-FFF2-40B4-BE49-F238E27FC236}">
                <a16:creationId xmlns:a16="http://schemas.microsoft.com/office/drawing/2014/main" id="{8FE8639F-5ED2-4446-87AE-047E6CD894F7}"/>
              </a:ext>
            </a:extLst>
          </p:cNvPr>
          <p:cNvSpPr/>
          <p:nvPr/>
        </p:nvSpPr>
        <p:spPr>
          <a:xfrm>
            <a:off x="128255" y="257875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14" name="Nom1">
            <a:extLst>
              <a:ext uri="{FF2B5EF4-FFF2-40B4-BE49-F238E27FC236}">
                <a16:creationId xmlns:a16="http://schemas.microsoft.com/office/drawing/2014/main" id="{5369CD16-8954-4C06-85D1-7BD47F6BF59E}"/>
              </a:ext>
            </a:extLst>
          </p:cNvPr>
          <p:cNvSpPr/>
          <p:nvPr/>
        </p:nvSpPr>
        <p:spPr>
          <a:xfrm>
            <a:off x="1688540" y="9309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work hard, you can succeed in life.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Nom1">
            <a:extLst>
              <a:ext uri="{FF2B5EF4-FFF2-40B4-BE49-F238E27FC236}">
                <a16:creationId xmlns:a16="http://schemas.microsoft.com/office/drawing/2014/main" id="{EC5679E5-019C-4E5C-9797-83800C50FEB6}"/>
              </a:ext>
            </a:extLst>
          </p:cNvPr>
          <p:cNvSpPr/>
          <p:nvPr/>
        </p:nvSpPr>
        <p:spPr>
          <a:xfrm>
            <a:off x="102855" y="930975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Nom1">
            <a:extLst>
              <a:ext uri="{FF2B5EF4-FFF2-40B4-BE49-F238E27FC236}">
                <a16:creationId xmlns:a16="http://schemas.microsoft.com/office/drawing/2014/main" id="{C2671AE0-56B4-429A-AE16-EBC32F0ADFB6}"/>
              </a:ext>
            </a:extLst>
          </p:cNvPr>
          <p:cNvSpPr/>
          <p:nvPr/>
        </p:nvSpPr>
        <p:spPr>
          <a:xfrm>
            <a:off x="1713940" y="15913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Work hard and you can succeed in life,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Nom1">
            <a:extLst>
              <a:ext uri="{FF2B5EF4-FFF2-40B4-BE49-F238E27FC236}">
                <a16:creationId xmlns:a16="http://schemas.microsoft.com/office/drawing/2014/main" id="{639CF704-6833-4EAB-B3DA-562EDACF2A98}"/>
              </a:ext>
            </a:extLst>
          </p:cNvPr>
          <p:cNvSpPr/>
          <p:nvPr/>
        </p:nvSpPr>
        <p:spPr>
          <a:xfrm>
            <a:off x="128255" y="1591375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Nom1">
            <a:extLst>
              <a:ext uri="{FF2B5EF4-FFF2-40B4-BE49-F238E27FC236}">
                <a16:creationId xmlns:a16="http://schemas.microsoft.com/office/drawing/2014/main" id="{0B2BD733-EBF0-4CEA-B538-388A541B133E}"/>
              </a:ext>
            </a:extLst>
          </p:cNvPr>
          <p:cNvSpPr/>
          <p:nvPr/>
        </p:nvSpPr>
        <p:spPr>
          <a:xfrm>
            <a:off x="1708680" y="23651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running fast, you will not catch the train.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Nom1">
            <a:extLst>
              <a:ext uri="{FF2B5EF4-FFF2-40B4-BE49-F238E27FC236}">
                <a16:creationId xmlns:a16="http://schemas.microsoft.com/office/drawing/2014/main" id="{60BA3BDC-AD49-40AF-8C24-8F78AB7D601B}"/>
              </a:ext>
            </a:extLst>
          </p:cNvPr>
          <p:cNvSpPr/>
          <p:nvPr/>
        </p:nvSpPr>
        <p:spPr>
          <a:xfrm>
            <a:off x="122995" y="2365196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20" name="Nom1">
            <a:extLst>
              <a:ext uri="{FF2B5EF4-FFF2-40B4-BE49-F238E27FC236}">
                <a16:creationId xmlns:a16="http://schemas.microsoft.com/office/drawing/2014/main" id="{4ECECC35-3FAA-4CBD-BF5C-E8281040153E}"/>
              </a:ext>
            </a:extLst>
          </p:cNvPr>
          <p:cNvSpPr/>
          <p:nvPr/>
        </p:nvSpPr>
        <p:spPr>
          <a:xfrm>
            <a:off x="1683280" y="30382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 you do not run fast, you will not catch the train.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Nom1">
            <a:extLst>
              <a:ext uri="{FF2B5EF4-FFF2-40B4-BE49-F238E27FC236}">
                <a16:creationId xmlns:a16="http://schemas.microsoft.com/office/drawing/2014/main" id="{DC0534A0-5112-4C3E-82FE-B0FD7E2E9B6B}"/>
              </a:ext>
            </a:extLst>
          </p:cNvPr>
          <p:cNvSpPr/>
          <p:nvPr/>
        </p:nvSpPr>
        <p:spPr>
          <a:xfrm>
            <a:off x="97595" y="3038296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Nom1">
            <a:extLst>
              <a:ext uri="{FF2B5EF4-FFF2-40B4-BE49-F238E27FC236}">
                <a16:creationId xmlns:a16="http://schemas.microsoft.com/office/drawing/2014/main" id="{D19125E0-C3DF-447A-AB66-568193599E72}"/>
              </a:ext>
            </a:extLst>
          </p:cNvPr>
          <p:cNvSpPr/>
          <p:nvPr/>
        </p:nvSpPr>
        <p:spPr>
          <a:xfrm>
            <a:off x="1708680" y="36986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 fast or you will not catch the train.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Nom1">
            <a:extLst>
              <a:ext uri="{FF2B5EF4-FFF2-40B4-BE49-F238E27FC236}">
                <a16:creationId xmlns:a16="http://schemas.microsoft.com/office/drawing/2014/main" id="{2DDF6C3B-2B7B-4F30-8FDA-8C9FD8C64127}"/>
              </a:ext>
            </a:extLst>
          </p:cNvPr>
          <p:cNvSpPr/>
          <p:nvPr/>
        </p:nvSpPr>
        <p:spPr>
          <a:xfrm>
            <a:off x="122995" y="3698696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Nom1">
            <a:extLst>
              <a:ext uri="{FF2B5EF4-FFF2-40B4-BE49-F238E27FC236}">
                <a16:creationId xmlns:a16="http://schemas.microsoft.com/office/drawing/2014/main" id="{5248C0A2-556C-4D73-B26E-7470CC1A9F28}"/>
              </a:ext>
            </a:extLst>
          </p:cNvPr>
          <p:cNvSpPr/>
          <p:nvPr/>
        </p:nvSpPr>
        <p:spPr>
          <a:xfrm>
            <a:off x="1713940" y="44243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working hard, you will not prosper in life.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Nom1">
            <a:extLst>
              <a:ext uri="{FF2B5EF4-FFF2-40B4-BE49-F238E27FC236}">
                <a16:creationId xmlns:a16="http://schemas.microsoft.com/office/drawing/2014/main" id="{9222674D-8328-4A8F-90C7-22AE9FF7D5F9}"/>
              </a:ext>
            </a:extLst>
          </p:cNvPr>
          <p:cNvSpPr/>
          <p:nvPr/>
        </p:nvSpPr>
        <p:spPr>
          <a:xfrm>
            <a:off x="128255" y="4424364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26" name="Nom1">
            <a:extLst>
              <a:ext uri="{FF2B5EF4-FFF2-40B4-BE49-F238E27FC236}">
                <a16:creationId xmlns:a16="http://schemas.microsoft.com/office/drawing/2014/main" id="{E28934F6-FFB3-4BB5-8FA3-7B1D81294C67}"/>
              </a:ext>
            </a:extLst>
          </p:cNvPr>
          <p:cNvSpPr/>
          <p:nvPr/>
        </p:nvSpPr>
        <p:spPr>
          <a:xfrm>
            <a:off x="1688540" y="50974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Unless you work hard, you will not prosper in life.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om1">
            <a:extLst>
              <a:ext uri="{FF2B5EF4-FFF2-40B4-BE49-F238E27FC236}">
                <a16:creationId xmlns:a16="http://schemas.microsoft.com/office/drawing/2014/main" id="{76CC463B-237D-46D3-9D58-47F58B95DDB6}"/>
              </a:ext>
            </a:extLst>
          </p:cNvPr>
          <p:cNvSpPr/>
          <p:nvPr/>
        </p:nvSpPr>
        <p:spPr>
          <a:xfrm>
            <a:off x="102855" y="5097464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Nom1">
            <a:extLst>
              <a:ext uri="{FF2B5EF4-FFF2-40B4-BE49-F238E27FC236}">
                <a16:creationId xmlns:a16="http://schemas.microsoft.com/office/drawing/2014/main" id="{F59ABEE6-B7F5-4EC2-8E39-A36F7DC687D5}"/>
              </a:ext>
            </a:extLst>
          </p:cNvPr>
          <p:cNvSpPr/>
          <p:nvPr/>
        </p:nvSpPr>
        <p:spPr>
          <a:xfrm>
            <a:off x="1655810" y="57578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27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hard or you will not prosper in life.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Nom1">
            <a:extLst>
              <a:ext uri="{FF2B5EF4-FFF2-40B4-BE49-F238E27FC236}">
                <a16:creationId xmlns:a16="http://schemas.microsoft.com/office/drawing/2014/main" id="{3AF4FC3B-0F30-4D9D-B67D-2099617993C5}"/>
              </a:ext>
            </a:extLst>
          </p:cNvPr>
          <p:cNvSpPr/>
          <p:nvPr/>
        </p:nvSpPr>
        <p:spPr>
          <a:xfrm>
            <a:off x="128255" y="5757864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492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579" y="2174548"/>
            <a:ext cx="3682450" cy="41651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6624" y="2160384"/>
            <a:ext cx="3682450" cy="417929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</a:p>
        </p:txBody>
      </p:sp>
      <p:sp>
        <p:nvSpPr>
          <p:cNvPr id="7" name="Rectangle 6"/>
          <p:cNvSpPr/>
          <p:nvPr/>
        </p:nvSpPr>
        <p:spPr>
          <a:xfrm>
            <a:off x="8185664" y="2126018"/>
            <a:ext cx="3682450" cy="421365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579" y="3085547"/>
            <a:ext cx="11640535" cy="1192209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time of/ at the                When                                   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 of/ in/at/during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579" y="4351722"/>
            <a:ext cx="11640535" cy="1702237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woke up at the        He woke up when it      </a:t>
            </a:r>
            <a:r>
              <a:rPr lang="en-SG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raining and time of raining.             was raining.                   he woke up.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6E7807A-4FA8-476D-9331-3BCFBB9F508C}"/>
              </a:ext>
            </a:extLst>
          </p:cNvPr>
          <p:cNvSpPr/>
          <p:nvPr/>
        </p:nvSpPr>
        <p:spPr bwMode="auto">
          <a:xfrm>
            <a:off x="78830" y="1259455"/>
            <a:ext cx="2702490" cy="792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r>
              <a:rPr lang="en-SG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no : 7</a:t>
            </a:r>
            <a:endParaRPr lang="en-US" sz="38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F88E9A-F532-474D-A877-AD8774F9CF51}"/>
              </a:ext>
            </a:extLst>
          </p:cNvPr>
          <p:cNvSpPr/>
          <p:nvPr/>
        </p:nvSpPr>
        <p:spPr bwMode="auto">
          <a:xfrm>
            <a:off x="2744634" y="198324"/>
            <a:ext cx="6998456" cy="89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lvl="0" algn="ctr" defTabSz="914400" fontAlgn="base">
              <a:lnSpc>
                <a:spcPct val="90000"/>
              </a:lnSpc>
              <a:defRPr/>
            </a:pPr>
            <a:r>
              <a:rPr lang="en-S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transfer a sentence 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169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54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C000"/>
            </a:gs>
            <a:gs pos="19000">
              <a:srgbClr val="FF0000"/>
            </a:gs>
            <a:gs pos="5000">
              <a:srgbClr val="7030A0"/>
            </a:gs>
            <a:gs pos="53000">
              <a:srgbClr val="7030A0"/>
            </a:gs>
            <a:gs pos="66000">
              <a:srgbClr val="00B050"/>
            </a:gs>
            <a:gs pos="84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2A657B-4CCA-46B7-BD46-214B40B7E1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875AF6-D9C7-4ED8-AC58-E7CC93AE3235}"/>
              </a:ext>
            </a:extLst>
          </p:cNvPr>
          <p:cNvSpPr/>
          <p:nvPr/>
        </p:nvSpPr>
        <p:spPr>
          <a:xfrm>
            <a:off x="1674056" y="2082017"/>
            <a:ext cx="93268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SG" sz="6000" b="1" dirty="0">
                <a:solidFill>
                  <a:srgbClr val="002060"/>
                </a:solidFill>
                <a:latin typeface="TimesNewRomanPS-BoldMT"/>
              </a:rPr>
              <a:t>Transformation of Sentence</a:t>
            </a:r>
            <a:endParaRPr lang="en-SG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6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Nom1">
            <a:extLst>
              <a:ext uri="{FF2B5EF4-FFF2-40B4-BE49-F238E27FC236}">
                <a16:creationId xmlns:a16="http://schemas.microsoft.com/office/drawing/2014/main" id="{EF15170A-3406-4711-94D1-9ACA7532F030}"/>
              </a:ext>
            </a:extLst>
          </p:cNvPr>
          <p:cNvSpPr/>
          <p:nvPr/>
        </p:nvSpPr>
        <p:spPr>
          <a:xfrm>
            <a:off x="1713940" y="2578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time of playing, it began to rain.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Nom1">
            <a:extLst>
              <a:ext uri="{FF2B5EF4-FFF2-40B4-BE49-F238E27FC236}">
                <a16:creationId xmlns:a16="http://schemas.microsoft.com/office/drawing/2014/main" id="{8FE8639F-5ED2-4446-87AE-047E6CD894F7}"/>
              </a:ext>
            </a:extLst>
          </p:cNvPr>
          <p:cNvSpPr/>
          <p:nvPr/>
        </p:nvSpPr>
        <p:spPr>
          <a:xfrm>
            <a:off x="128255" y="257875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14" name="Nom1">
            <a:extLst>
              <a:ext uri="{FF2B5EF4-FFF2-40B4-BE49-F238E27FC236}">
                <a16:creationId xmlns:a16="http://schemas.microsoft.com/office/drawing/2014/main" id="{5369CD16-8954-4C06-85D1-7BD47F6BF59E}"/>
              </a:ext>
            </a:extLst>
          </p:cNvPr>
          <p:cNvSpPr/>
          <p:nvPr/>
        </p:nvSpPr>
        <p:spPr>
          <a:xfrm>
            <a:off x="1688540" y="9309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they were playing, it began to rain.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Nom1">
            <a:extLst>
              <a:ext uri="{FF2B5EF4-FFF2-40B4-BE49-F238E27FC236}">
                <a16:creationId xmlns:a16="http://schemas.microsoft.com/office/drawing/2014/main" id="{EC5679E5-019C-4E5C-9797-83800C50FEB6}"/>
              </a:ext>
            </a:extLst>
          </p:cNvPr>
          <p:cNvSpPr/>
          <p:nvPr/>
        </p:nvSpPr>
        <p:spPr>
          <a:xfrm>
            <a:off x="102855" y="930975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Nom1">
            <a:extLst>
              <a:ext uri="{FF2B5EF4-FFF2-40B4-BE49-F238E27FC236}">
                <a16:creationId xmlns:a16="http://schemas.microsoft.com/office/drawing/2014/main" id="{C2671AE0-56B4-429A-AE16-EBC32F0ADFB6}"/>
              </a:ext>
            </a:extLst>
          </p:cNvPr>
          <p:cNvSpPr/>
          <p:nvPr/>
        </p:nvSpPr>
        <p:spPr>
          <a:xfrm>
            <a:off x="1713940" y="15913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They were playing and it began to rain.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Nom1">
            <a:extLst>
              <a:ext uri="{FF2B5EF4-FFF2-40B4-BE49-F238E27FC236}">
                <a16:creationId xmlns:a16="http://schemas.microsoft.com/office/drawing/2014/main" id="{639CF704-6833-4EAB-B3DA-562EDACF2A98}"/>
              </a:ext>
            </a:extLst>
          </p:cNvPr>
          <p:cNvSpPr/>
          <p:nvPr/>
        </p:nvSpPr>
        <p:spPr>
          <a:xfrm>
            <a:off x="128255" y="1591375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Nom1">
            <a:extLst>
              <a:ext uri="{FF2B5EF4-FFF2-40B4-BE49-F238E27FC236}">
                <a16:creationId xmlns:a16="http://schemas.microsoft.com/office/drawing/2014/main" id="{0B2BD733-EBF0-4CEA-B538-388A541B133E}"/>
              </a:ext>
            </a:extLst>
          </p:cNvPr>
          <p:cNvSpPr/>
          <p:nvPr/>
        </p:nvSpPr>
        <p:spPr>
          <a:xfrm>
            <a:off x="1708680" y="23651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age of four, he left the village.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Nom1">
            <a:extLst>
              <a:ext uri="{FF2B5EF4-FFF2-40B4-BE49-F238E27FC236}">
                <a16:creationId xmlns:a16="http://schemas.microsoft.com/office/drawing/2014/main" id="{60BA3BDC-AD49-40AF-8C24-8F78AB7D601B}"/>
              </a:ext>
            </a:extLst>
          </p:cNvPr>
          <p:cNvSpPr/>
          <p:nvPr/>
        </p:nvSpPr>
        <p:spPr>
          <a:xfrm>
            <a:off x="122995" y="2365196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20" name="Nom1">
            <a:extLst>
              <a:ext uri="{FF2B5EF4-FFF2-40B4-BE49-F238E27FC236}">
                <a16:creationId xmlns:a16="http://schemas.microsoft.com/office/drawing/2014/main" id="{4ECECC35-3FAA-4CBD-BF5C-E8281040153E}"/>
              </a:ext>
            </a:extLst>
          </p:cNvPr>
          <p:cNvSpPr/>
          <p:nvPr/>
        </p:nvSpPr>
        <p:spPr>
          <a:xfrm>
            <a:off x="1683280" y="30382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 he was four, he left the village.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Nom1">
            <a:extLst>
              <a:ext uri="{FF2B5EF4-FFF2-40B4-BE49-F238E27FC236}">
                <a16:creationId xmlns:a16="http://schemas.microsoft.com/office/drawing/2014/main" id="{DC0534A0-5112-4C3E-82FE-B0FD7E2E9B6B}"/>
              </a:ext>
            </a:extLst>
          </p:cNvPr>
          <p:cNvSpPr/>
          <p:nvPr/>
        </p:nvSpPr>
        <p:spPr>
          <a:xfrm>
            <a:off x="97595" y="3038296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Nom1">
            <a:extLst>
              <a:ext uri="{FF2B5EF4-FFF2-40B4-BE49-F238E27FC236}">
                <a16:creationId xmlns:a16="http://schemas.microsoft.com/office/drawing/2014/main" id="{D19125E0-C3DF-447A-AB66-568193599E72}"/>
              </a:ext>
            </a:extLst>
          </p:cNvPr>
          <p:cNvSpPr/>
          <p:nvPr/>
        </p:nvSpPr>
        <p:spPr>
          <a:xfrm>
            <a:off x="1708680" y="36986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four and left the village.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Nom1">
            <a:extLst>
              <a:ext uri="{FF2B5EF4-FFF2-40B4-BE49-F238E27FC236}">
                <a16:creationId xmlns:a16="http://schemas.microsoft.com/office/drawing/2014/main" id="{2DDF6C3B-2B7B-4F30-8FDA-8C9FD8C64127}"/>
              </a:ext>
            </a:extLst>
          </p:cNvPr>
          <p:cNvSpPr/>
          <p:nvPr/>
        </p:nvSpPr>
        <p:spPr>
          <a:xfrm>
            <a:off x="122995" y="3698696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Nom1">
            <a:extLst>
              <a:ext uri="{FF2B5EF4-FFF2-40B4-BE49-F238E27FC236}">
                <a16:creationId xmlns:a16="http://schemas.microsoft.com/office/drawing/2014/main" id="{5248C0A2-556C-4D73-B26E-7470CC1A9F28}"/>
              </a:ext>
            </a:extLst>
          </p:cNvPr>
          <p:cNvSpPr/>
          <p:nvPr/>
        </p:nvSpPr>
        <p:spPr>
          <a:xfrm>
            <a:off x="1713940" y="44243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spring the cuckoo sings.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Nom1">
            <a:extLst>
              <a:ext uri="{FF2B5EF4-FFF2-40B4-BE49-F238E27FC236}">
                <a16:creationId xmlns:a16="http://schemas.microsoft.com/office/drawing/2014/main" id="{9222674D-8328-4A8F-90C7-22AE9FF7D5F9}"/>
              </a:ext>
            </a:extLst>
          </p:cNvPr>
          <p:cNvSpPr/>
          <p:nvPr/>
        </p:nvSpPr>
        <p:spPr>
          <a:xfrm>
            <a:off x="128255" y="4424364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26" name="Nom1">
            <a:extLst>
              <a:ext uri="{FF2B5EF4-FFF2-40B4-BE49-F238E27FC236}">
                <a16:creationId xmlns:a16="http://schemas.microsoft.com/office/drawing/2014/main" id="{E28934F6-FFB3-4BB5-8FA3-7B1D81294C67}"/>
              </a:ext>
            </a:extLst>
          </p:cNvPr>
          <p:cNvSpPr/>
          <p:nvPr/>
        </p:nvSpPr>
        <p:spPr>
          <a:xfrm>
            <a:off x="1688540" y="50974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When it </a:t>
            </a:r>
            <a:r>
              <a:rPr lang="en-SG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spring, the cuckoo sings.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om1">
            <a:extLst>
              <a:ext uri="{FF2B5EF4-FFF2-40B4-BE49-F238E27FC236}">
                <a16:creationId xmlns:a16="http://schemas.microsoft.com/office/drawing/2014/main" id="{76CC463B-237D-46D3-9D58-47F58B95DDB6}"/>
              </a:ext>
            </a:extLst>
          </p:cNvPr>
          <p:cNvSpPr/>
          <p:nvPr/>
        </p:nvSpPr>
        <p:spPr>
          <a:xfrm>
            <a:off x="102855" y="5097464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Nom1">
            <a:extLst>
              <a:ext uri="{FF2B5EF4-FFF2-40B4-BE49-F238E27FC236}">
                <a16:creationId xmlns:a16="http://schemas.microsoft.com/office/drawing/2014/main" id="{F59ABEE6-B7F5-4EC2-8E39-A36F7DC687D5}"/>
              </a:ext>
            </a:extLst>
          </p:cNvPr>
          <p:cNvSpPr/>
          <p:nvPr/>
        </p:nvSpPr>
        <p:spPr>
          <a:xfrm>
            <a:off x="1655810" y="57578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27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spring and the cuckoo sings.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Nom1">
            <a:extLst>
              <a:ext uri="{FF2B5EF4-FFF2-40B4-BE49-F238E27FC236}">
                <a16:creationId xmlns:a16="http://schemas.microsoft.com/office/drawing/2014/main" id="{3AF4FC3B-0F30-4D9D-B67D-2099617993C5}"/>
              </a:ext>
            </a:extLst>
          </p:cNvPr>
          <p:cNvSpPr/>
          <p:nvPr/>
        </p:nvSpPr>
        <p:spPr>
          <a:xfrm>
            <a:off x="128255" y="5757864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0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579" y="2174548"/>
            <a:ext cx="3682450" cy="41651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6624" y="2160384"/>
            <a:ext cx="3682450" cy="417929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</a:p>
        </p:txBody>
      </p:sp>
      <p:sp>
        <p:nvSpPr>
          <p:cNvPr id="7" name="Rectangle 6"/>
          <p:cNvSpPr/>
          <p:nvPr/>
        </p:nvSpPr>
        <p:spPr>
          <a:xfrm>
            <a:off x="8185664" y="2126018"/>
            <a:ext cx="3682450" cy="421365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579" y="3085547"/>
            <a:ext cx="11640535" cy="1192209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Adjective + noun           Who/ Which                                    and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579" y="4351722"/>
            <a:ext cx="11640535" cy="1702237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a red ball.           It was a ball which       It was a ball and it</a:t>
            </a:r>
          </a:p>
          <a:p>
            <a:r>
              <a:rPr lang="en-SG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was red.                         was red.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6E7807A-4FA8-476D-9331-3BCFBB9F508C}"/>
              </a:ext>
            </a:extLst>
          </p:cNvPr>
          <p:cNvSpPr/>
          <p:nvPr/>
        </p:nvSpPr>
        <p:spPr bwMode="auto">
          <a:xfrm>
            <a:off x="78830" y="1259455"/>
            <a:ext cx="2702490" cy="792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r>
              <a:rPr lang="en-SG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no : 8</a:t>
            </a:r>
            <a:endParaRPr lang="en-US" sz="38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F88E9A-F532-474D-A877-AD8774F9CF51}"/>
              </a:ext>
            </a:extLst>
          </p:cNvPr>
          <p:cNvSpPr/>
          <p:nvPr/>
        </p:nvSpPr>
        <p:spPr bwMode="auto">
          <a:xfrm>
            <a:off x="2744634" y="198324"/>
            <a:ext cx="6998456" cy="89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lvl="0" algn="ctr" defTabSz="914400" fontAlgn="base">
              <a:lnSpc>
                <a:spcPct val="90000"/>
              </a:lnSpc>
              <a:defRPr/>
            </a:pPr>
            <a:r>
              <a:rPr lang="en-S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transfer a sentence 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5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54" grpId="0" animBg="1"/>
      <p:bldP spid="5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Nom1">
            <a:extLst>
              <a:ext uri="{FF2B5EF4-FFF2-40B4-BE49-F238E27FC236}">
                <a16:creationId xmlns:a16="http://schemas.microsoft.com/office/drawing/2014/main" id="{EF15170A-3406-4711-94D1-9ACA7532F030}"/>
              </a:ext>
            </a:extLst>
          </p:cNvPr>
          <p:cNvSpPr/>
          <p:nvPr/>
        </p:nvSpPr>
        <p:spPr>
          <a:xfrm>
            <a:off x="1713940" y="2578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a blue pen.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Nom1">
            <a:extLst>
              <a:ext uri="{FF2B5EF4-FFF2-40B4-BE49-F238E27FC236}">
                <a16:creationId xmlns:a16="http://schemas.microsoft.com/office/drawing/2014/main" id="{8FE8639F-5ED2-4446-87AE-047E6CD894F7}"/>
              </a:ext>
            </a:extLst>
          </p:cNvPr>
          <p:cNvSpPr/>
          <p:nvPr/>
        </p:nvSpPr>
        <p:spPr>
          <a:xfrm>
            <a:off x="128255" y="257875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14" name="Nom1">
            <a:extLst>
              <a:ext uri="{FF2B5EF4-FFF2-40B4-BE49-F238E27FC236}">
                <a16:creationId xmlns:a16="http://schemas.microsoft.com/office/drawing/2014/main" id="{5369CD16-8954-4C06-85D1-7BD47F6BF59E}"/>
              </a:ext>
            </a:extLst>
          </p:cNvPr>
          <p:cNvSpPr/>
          <p:nvPr/>
        </p:nvSpPr>
        <p:spPr>
          <a:xfrm>
            <a:off x="1688540" y="9309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a pen which was blue.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Nom1">
            <a:extLst>
              <a:ext uri="{FF2B5EF4-FFF2-40B4-BE49-F238E27FC236}">
                <a16:creationId xmlns:a16="http://schemas.microsoft.com/office/drawing/2014/main" id="{EC5679E5-019C-4E5C-9797-83800C50FEB6}"/>
              </a:ext>
            </a:extLst>
          </p:cNvPr>
          <p:cNvSpPr/>
          <p:nvPr/>
        </p:nvSpPr>
        <p:spPr>
          <a:xfrm>
            <a:off x="102855" y="930975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Nom1">
            <a:extLst>
              <a:ext uri="{FF2B5EF4-FFF2-40B4-BE49-F238E27FC236}">
                <a16:creationId xmlns:a16="http://schemas.microsoft.com/office/drawing/2014/main" id="{C2671AE0-56B4-429A-AE16-EBC32F0ADFB6}"/>
              </a:ext>
            </a:extLst>
          </p:cNvPr>
          <p:cNvSpPr/>
          <p:nvPr/>
        </p:nvSpPr>
        <p:spPr>
          <a:xfrm>
            <a:off x="1713940" y="15913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It was a pen and it was blue.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Nom1">
            <a:extLst>
              <a:ext uri="{FF2B5EF4-FFF2-40B4-BE49-F238E27FC236}">
                <a16:creationId xmlns:a16="http://schemas.microsoft.com/office/drawing/2014/main" id="{639CF704-6833-4EAB-B3DA-562EDACF2A98}"/>
              </a:ext>
            </a:extLst>
          </p:cNvPr>
          <p:cNvSpPr/>
          <p:nvPr/>
        </p:nvSpPr>
        <p:spPr>
          <a:xfrm>
            <a:off x="128255" y="1591375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Nom1">
            <a:extLst>
              <a:ext uri="{FF2B5EF4-FFF2-40B4-BE49-F238E27FC236}">
                <a16:creationId xmlns:a16="http://schemas.microsoft.com/office/drawing/2014/main" id="{0B2BD733-EBF0-4CEA-B538-388A541B133E}"/>
              </a:ext>
            </a:extLst>
          </p:cNvPr>
          <p:cNvSpPr/>
          <p:nvPr/>
        </p:nvSpPr>
        <p:spPr>
          <a:xfrm>
            <a:off x="1708680" y="23651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an honest friend.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Nom1">
            <a:extLst>
              <a:ext uri="{FF2B5EF4-FFF2-40B4-BE49-F238E27FC236}">
                <a16:creationId xmlns:a16="http://schemas.microsoft.com/office/drawing/2014/main" id="{60BA3BDC-AD49-40AF-8C24-8F78AB7D601B}"/>
              </a:ext>
            </a:extLst>
          </p:cNvPr>
          <p:cNvSpPr/>
          <p:nvPr/>
        </p:nvSpPr>
        <p:spPr>
          <a:xfrm>
            <a:off x="122995" y="2365196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20" name="Nom1">
            <a:extLst>
              <a:ext uri="{FF2B5EF4-FFF2-40B4-BE49-F238E27FC236}">
                <a16:creationId xmlns:a16="http://schemas.microsoft.com/office/drawing/2014/main" id="{4ECECC35-3FAA-4CBD-BF5C-E8281040153E}"/>
              </a:ext>
            </a:extLst>
          </p:cNvPr>
          <p:cNvSpPr/>
          <p:nvPr/>
        </p:nvSpPr>
        <p:spPr>
          <a:xfrm>
            <a:off x="1683280" y="30382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 have a friend who is honest.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Nom1">
            <a:extLst>
              <a:ext uri="{FF2B5EF4-FFF2-40B4-BE49-F238E27FC236}">
                <a16:creationId xmlns:a16="http://schemas.microsoft.com/office/drawing/2014/main" id="{DC0534A0-5112-4C3E-82FE-B0FD7E2E9B6B}"/>
              </a:ext>
            </a:extLst>
          </p:cNvPr>
          <p:cNvSpPr/>
          <p:nvPr/>
        </p:nvSpPr>
        <p:spPr>
          <a:xfrm>
            <a:off x="97595" y="3038296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Nom1">
            <a:extLst>
              <a:ext uri="{FF2B5EF4-FFF2-40B4-BE49-F238E27FC236}">
                <a16:creationId xmlns:a16="http://schemas.microsoft.com/office/drawing/2014/main" id="{D19125E0-C3DF-447A-AB66-568193599E72}"/>
              </a:ext>
            </a:extLst>
          </p:cNvPr>
          <p:cNvSpPr/>
          <p:nvPr/>
        </p:nvSpPr>
        <p:spPr>
          <a:xfrm>
            <a:off x="1708680" y="36986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have a friend and he is honest.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Nom1">
            <a:extLst>
              <a:ext uri="{FF2B5EF4-FFF2-40B4-BE49-F238E27FC236}">
                <a16:creationId xmlns:a16="http://schemas.microsoft.com/office/drawing/2014/main" id="{2DDF6C3B-2B7B-4F30-8FDA-8C9FD8C64127}"/>
              </a:ext>
            </a:extLst>
          </p:cNvPr>
          <p:cNvSpPr/>
          <p:nvPr/>
        </p:nvSpPr>
        <p:spPr>
          <a:xfrm>
            <a:off x="122995" y="3698696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Nom1">
            <a:extLst>
              <a:ext uri="{FF2B5EF4-FFF2-40B4-BE49-F238E27FC236}">
                <a16:creationId xmlns:a16="http://schemas.microsoft.com/office/drawing/2014/main" id="{5248C0A2-556C-4D73-B26E-7470CC1A9F28}"/>
              </a:ext>
            </a:extLst>
          </p:cNvPr>
          <p:cNvSpPr/>
          <p:nvPr/>
        </p:nvSpPr>
        <p:spPr>
          <a:xfrm>
            <a:off x="1713940" y="44243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has an extraordinary white car.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Nom1">
            <a:extLst>
              <a:ext uri="{FF2B5EF4-FFF2-40B4-BE49-F238E27FC236}">
                <a16:creationId xmlns:a16="http://schemas.microsoft.com/office/drawing/2014/main" id="{9222674D-8328-4A8F-90C7-22AE9FF7D5F9}"/>
              </a:ext>
            </a:extLst>
          </p:cNvPr>
          <p:cNvSpPr/>
          <p:nvPr/>
        </p:nvSpPr>
        <p:spPr>
          <a:xfrm>
            <a:off x="128255" y="4424364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26" name="Nom1">
            <a:extLst>
              <a:ext uri="{FF2B5EF4-FFF2-40B4-BE49-F238E27FC236}">
                <a16:creationId xmlns:a16="http://schemas.microsoft.com/office/drawing/2014/main" id="{E28934F6-FFB3-4BB5-8FA3-7B1D81294C67}"/>
              </a:ext>
            </a:extLst>
          </p:cNvPr>
          <p:cNvSpPr/>
          <p:nvPr/>
        </p:nvSpPr>
        <p:spPr>
          <a:xfrm>
            <a:off x="1688540" y="50974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He has a white car which is extraordinary.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om1">
            <a:extLst>
              <a:ext uri="{FF2B5EF4-FFF2-40B4-BE49-F238E27FC236}">
                <a16:creationId xmlns:a16="http://schemas.microsoft.com/office/drawing/2014/main" id="{76CC463B-237D-46D3-9D58-47F58B95DDB6}"/>
              </a:ext>
            </a:extLst>
          </p:cNvPr>
          <p:cNvSpPr/>
          <p:nvPr/>
        </p:nvSpPr>
        <p:spPr>
          <a:xfrm>
            <a:off x="102855" y="5097464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Nom1">
            <a:extLst>
              <a:ext uri="{FF2B5EF4-FFF2-40B4-BE49-F238E27FC236}">
                <a16:creationId xmlns:a16="http://schemas.microsoft.com/office/drawing/2014/main" id="{F59ABEE6-B7F5-4EC2-8E39-A36F7DC687D5}"/>
              </a:ext>
            </a:extLst>
          </p:cNvPr>
          <p:cNvSpPr/>
          <p:nvPr/>
        </p:nvSpPr>
        <p:spPr>
          <a:xfrm>
            <a:off x="1655810" y="57578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27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has a white car and it is extraordinary. 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Nom1">
            <a:extLst>
              <a:ext uri="{FF2B5EF4-FFF2-40B4-BE49-F238E27FC236}">
                <a16:creationId xmlns:a16="http://schemas.microsoft.com/office/drawing/2014/main" id="{3AF4FC3B-0F30-4D9D-B67D-2099617993C5}"/>
              </a:ext>
            </a:extLst>
          </p:cNvPr>
          <p:cNvSpPr/>
          <p:nvPr/>
        </p:nvSpPr>
        <p:spPr>
          <a:xfrm>
            <a:off x="128255" y="5757864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466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6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Development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055278" y="2886075"/>
            <a:ext cx="677694" cy="542925"/>
            <a:chOff x="2216" y="843"/>
            <a:chExt cx="3168" cy="2538"/>
          </a:xfrm>
          <a:solidFill>
            <a:schemeClr val="bg1"/>
          </a:solidFill>
        </p:grpSpPr>
        <p:sp>
          <p:nvSpPr>
            <p:cNvPr id="6" name="Freeform 383"/>
            <p:cNvSpPr>
              <a:spLocks/>
            </p:cNvSpPr>
            <p:nvPr/>
          </p:nvSpPr>
          <p:spPr bwMode="auto">
            <a:xfrm>
              <a:off x="3220" y="843"/>
              <a:ext cx="1160" cy="2538"/>
            </a:xfrm>
            <a:custGeom>
              <a:avLst/>
              <a:gdLst>
                <a:gd name="T0" fmla="*/ 267 w 292"/>
                <a:gd name="T1" fmla="*/ 7 h 638"/>
                <a:gd name="T2" fmla="*/ 224 w 292"/>
                <a:gd name="T3" fmla="*/ 26 h 638"/>
                <a:gd name="T4" fmla="*/ 7 w 292"/>
                <a:gd name="T5" fmla="*/ 593 h 638"/>
                <a:gd name="T6" fmla="*/ 26 w 292"/>
                <a:gd name="T7" fmla="*/ 636 h 638"/>
                <a:gd name="T8" fmla="*/ 38 w 292"/>
                <a:gd name="T9" fmla="*/ 638 h 638"/>
                <a:gd name="T10" fmla="*/ 69 w 292"/>
                <a:gd name="T11" fmla="*/ 617 h 638"/>
                <a:gd name="T12" fmla="*/ 286 w 292"/>
                <a:gd name="T13" fmla="*/ 50 h 638"/>
                <a:gd name="T14" fmla="*/ 267 w 292"/>
                <a:gd name="T15" fmla="*/ 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638">
                  <a:moveTo>
                    <a:pt x="267" y="7"/>
                  </a:moveTo>
                  <a:cubicBezTo>
                    <a:pt x="249" y="0"/>
                    <a:pt x="230" y="9"/>
                    <a:pt x="224" y="26"/>
                  </a:cubicBezTo>
                  <a:lnTo>
                    <a:pt x="7" y="593"/>
                  </a:lnTo>
                  <a:cubicBezTo>
                    <a:pt x="0" y="610"/>
                    <a:pt x="9" y="629"/>
                    <a:pt x="26" y="636"/>
                  </a:cubicBezTo>
                  <a:cubicBezTo>
                    <a:pt x="30" y="637"/>
                    <a:pt x="34" y="638"/>
                    <a:pt x="38" y="638"/>
                  </a:cubicBezTo>
                  <a:cubicBezTo>
                    <a:pt x="51" y="638"/>
                    <a:pt x="64" y="630"/>
                    <a:pt x="69" y="617"/>
                  </a:cubicBezTo>
                  <a:lnTo>
                    <a:pt x="286" y="50"/>
                  </a:lnTo>
                  <a:cubicBezTo>
                    <a:pt x="292" y="33"/>
                    <a:pt x="284" y="13"/>
                    <a:pt x="267" y="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384"/>
            <p:cNvSpPr>
              <a:spLocks/>
            </p:cNvSpPr>
            <p:nvPr/>
          </p:nvSpPr>
          <p:spPr bwMode="auto">
            <a:xfrm>
              <a:off x="4344" y="1440"/>
              <a:ext cx="1040" cy="1344"/>
            </a:xfrm>
            <a:custGeom>
              <a:avLst/>
              <a:gdLst>
                <a:gd name="T0" fmla="*/ 232 w 262"/>
                <a:gd name="T1" fmla="*/ 119 h 338"/>
                <a:gd name="T2" fmla="*/ 55 w 262"/>
                <a:gd name="T3" fmla="*/ 10 h 338"/>
                <a:gd name="T4" fmla="*/ 9 w 262"/>
                <a:gd name="T5" fmla="*/ 21 h 338"/>
                <a:gd name="T6" fmla="*/ 20 w 262"/>
                <a:gd name="T7" fmla="*/ 66 h 338"/>
                <a:gd name="T8" fmla="*/ 189 w 262"/>
                <a:gd name="T9" fmla="*/ 170 h 338"/>
                <a:gd name="T10" fmla="*/ 189 w 262"/>
                <a:gd name="T11" fmla="*/ 172 h 338"/>
                <a:gd name="T12" fmla="*/ 20 w 262"/>
                <a:gd name="T13" fmla="*/ 276 h 338"/>
                <a:gd name="T14" fmla="*/ 9 w 262"/>
                <a:gd name="T15" fmla="*/ 322 h 338"/>
                <a:gd name="T16" fmla="*/ 38 w 262"/>
                <a:gd name="T17" fmla="*/ 338 h 338"/>
                <a:gd name="T18" fmla="*/ 55 w 262"/>
                <a:gd name="T19" fmla="*/ 333 h 338"/>
                <a:gd name="T20" fmla="*/ 232 w 262"/>
                <a:gd name="T21" fmla="*/ 224 h 338"/>
                <a:gd name="T22" fmla="*/ 235 w 262"/>
                <a:gd name="T23" fmla="*/ 221 h 338"/>
                <a:gd name="T24" fmla="*/ 235 w 262"/>
                <a:gd name="T25" fmla="*/ 122 h 338"/>
                <a:gd name="T26" fmla="*/ 232 w 262"/>
                <a:gd name="T27" fmla="*/ 11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2" h="338">
                  <a:moveTo>
                    <a:pt x="232" y="119"/>
                  </a:moveTo>
                  <a:lnTo>
                    <a:pt x="55" y="10"/>
                  </a:lnTo>
                  <a:cubicBezTo>
                    <a:pt x="39" y="0"/>
                    <a:pt x="19" y="5"/>
                    <a:pt x="9" y="21"/>
                  </a:cubicBezTo>
                  <a:cubicBezTo>
                    <a:pt x="0" y="36"/>
                    <a:pt x="4" y="57"/>
                    <a:pt x="20" y="66"/>
                  </a:cubicBezTo>
                  <a:lnTo>
                    <a:pt x="189" y="170"/>
                  </a:lnTo>
                  <a:cubicBezTo>
                    <a:pt x="189" y="171"/>
                    <a:pt x="189" y="172"/>
                    <a:pt x="189" y="172"/>
                  </a:cubicBezTo>
                  <a:lnTo>
                    <a:pt x="20" y="276"/>
                  </a:lnTo>
                  <a:cubicBezTo>
                    <a:pt x="4" y="286"/>
                    <a:pt x="0" y="306"/>
                    <a:pt x="9" y="322"/>
                  </a:cubicBezTo>
                  <a:cubicBezTo>
                    <a:pt x="16" y="332"/>
                    <a:pt x="27" y="338"/>
                    <a:pt x="38" y="338"/>
                  </a:cubicBezTo>
                  <a:cubicBezTo>
                    <a:pt x="44" y="338"/>
                    <a:pt x="50" y="336"/>
                    <a:pt x="55" y="333"/>
                  </a:cubicBezTo>
                  <a:lnTo>
                    <a:pt x="232" y="224"/>
                  </a:lnTo>
                  <a:lnTo>
                    <a:pt x="235" y="221"/>
                  </a:lnTo>
                  <a:cubicBezTo>
                    <a:pt x="262" y="194"/>
                    <a:pt x="262" y="149"/>
                    <a:pt x="235" y="122"/>
                  </a:cubicBezTo>
                  <a:lnTo>
                    <a:pt x="232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385"/>
            <p:cNvSpPr>
              <a:spLocks/>
            </p:cNvSpPr>
            <p:nvPr/>
          </p:nvSpPr>
          <p:spPr bwMode="auto">
            <a:xfrm>
              <a:off x="2216" y="1440"/>
              <a:ext cx="1044" cy="1344"/>
            </a:xfrm>
            <a:custGeom>
              <a:avLst/>
              <a:gdLst>
                <a:gd name="T0" fmla="*/ 242 w 263"/>
                <a:gd name="T1" fmla="*/ 276 h 338"/>
                <a:gd name="T2" fmla="*/ 74 w 263"/>
                <a:gd name="T3" fmla="*/ 172 h 338"/>
                <a:gd name="T4" fmla="*/ 74 w 263"/>
                <a:gd name="T5" fmla="*/ 170 h 338"/>
                <a:gd name="T6" fmla="*/ 242 w 263"/>
                <a:gd name="T7" fmla="*/ 66 h 338"/>
                <a:gd name="T8" fmla="*/ 253 w 263"/>
                <a:gd name="T9" fmla="*/ 21 h 338"/>
                <a:gd name="T10" fmla="*/ 208 w 263"/>
                <a:gd name="T11" fmla="*/ 10 h 338"/>
                <a:gd name="T12" fmla="*/ 30 w 263"/>
                <a:gd name="T13" fmla="*/ 119 h 338"/>
                <a:gd name="T14" fmla="*/ 28 w 263"/>
                <a:gd name="T15" fmla="*/ 122 h 338"/>
                <a:gd name="T16" fmla="*/ 28 w 263"/>
                <a:gd name="T17" fmla="*/ 221 h 338"/>
                <a:gd name="T18" fmla="*/ 30 w 263"/>
                <a:gd name="T19" fmla="*/ 224 h 338"/>
                <a:gd name="T20" fmla="*/ 208 w 263"/>
                <a:gd name="T21" fmla="*/ 333 h 338"/>
                <a:gd name="T22" fmla="*/ 225 w 263"/>
                <a:gd name="T23" fmla="*/ 338 h 338"/>
                <a:gd name="T24" fmla="*/ 253 w 263"/>
                <a:gd name="T25" fmla="*/ 322 h 338"/>
                <a:gd name="T26" fmla="*/ 242 w 263"/>
                <a:gd name="T27" fmla="*/ 27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3" h="338">
                  <a:moveTo>
                    <a:pt x="242" y="276"/>
                  </a:moveTo>
                  <a:lnTo>
                    <a:pt x="74" y="172"/>
                  </a:lnTo>
                  <a:cubicBezTo>
                    <a:pt x="74" y="172"/>
                    <a:pt x="74" y="171"/>
                    <a:pt x="74" y="170"/>
                  </a:cubicBezTo>
                  <a:lnTo>
                    <a:pt x="242" y="66"/>
                  </a:lnTo>
                  <a:cubicBezTo>
                    <a:pt x="258" y="57"/>
                    <a:pt x="263" y="36"/>
                    <a:pt x="253" y="21"/>
                  </a:cubicBezTo>
                  <a:cubicBezTo>
                    <a:pt x="244" y="5"/>
                    <a:pt x="223" y="0"/>
                    <a:pt x="208" y="10"/>
                  </a:cubicBezTo>
                  <a:lnTo>
                    <a:pt x="30" y="119"/>
                  </a:lnTo>
                  <a:lnTo>
                    <a:pt x="28" y="122"/>
                  </a:lnTo>
                  <a:cubicBezTo>
                    <a:pt x="0" y="149"/>
                    <a:pt x="0" y="194"/>
                    <a:pt x="28" y="221"/>
                  </a:cubicBezTo>
                  <a:lnTo>
                    <a:pt x="30" y="224"/>
                  </a:lnTo>
                  <a:lnTo>
                    <a:pt x="208" y="333"/>
                  </a:lnTo>
                  <a:cubicBezTo>
                    <a:pt x="213" y="336"/>
                    <a:pt x="219" y="338"/>
                    <a:pt x="225" y="338"/>
                  </a:cubicBezTo>
                  <a:cubicBezTo>
                    <a:pt x="236" y="338"/>
                    <a:pt x="247" y="332"/>
                    <a:pt x="253" y="322"/>
                  </a:cubicBezTo>
                  <a:cubicBezTo>
                    <a:pt x="263" y="306"/>
                    <a:pt x="258" y="286"/>
                    <a:pt x="242" y="27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igital_Object" descr="{&quot;Key&quot;:&quot;POWER_USER_SHAPE_ICON&quot;,&quot;Value&quot;:&quot;POWER_USER_SHAPE_ICON_STYLE_1&quot;}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7179722" y="3894619"/>
            <a:ext cx="428807" cy="542925"/>
          </a:xfrm>
          <a:custGeom>
            <a:avLst/>
            <a:gdLst>
              <a:gd name="T0" fmla="*/ 990 w 990"/>
              <a:gd name="T1" fmla="*/ 130 h 1250"/>
              <a:gd name="T2" fmla="*/ 859 w 990"/>
              <a:gd name="T3" fmla="*/ 0 h 1250"/>
              <a:gd name="T4" fmla="*/ 729 w 990"/>
              <a:gd name="T5" fmla="*/ 130 h 1250"/>
              <a:gd name="T6" fmla="*/ 833 w 990"/>
              <a:gd name="T7" fmla="*/ 258 h 1250"/>
              <a:gd name="T8" fmla="*/ 833 w 990"/>
              <a:gd name="T9" fmla="*/ 456 h 1250"/>
              <a:gd name="T10" fmla="*/ 521 w 990"/>
              <a:gd name="T11" fmla="*/ 702 h 1250"/>
              <a:gd name="T12" fmla="*/ 521 w 990"/>
              <a:gd name="T13" fmla="*/ 466 h 1250"/>
              <a:gd name="T14" fmla="*/ 625 w 990"/>
              <a:gd name="T15" fmla="*/ 339 h 1250"/>
              <a:gd name="T16" fmla="*/ 495 w 990"/>
              <a:gd name="T17" fmla="*/ 208 h 1250"/>
              <a:gd name="T18" fmla="*/ 365 w 990"/>
              <a:gd name="T19" fmla="*/ 339 h 1250"/>
              <a:gd name="T20" fmla="*/ 469 w 990"/>
              <a:gd name="T21" fmla="*/ 466 h 1250"/>
              <a:gd name="T22" fmla="*/ 469 w 990"/>
              <a:gd name="T23" fmla="*/ 702 h 1250"/>
              <a:gd name="T24" fmla="*/ 156 w 990"/>
              <a:gd name="T25" fmla="*/ 456 h 1250"/>
              <a:gd name="T26" fmla="*/ 156 w 990"/>
              <a:gd name="T27" fmla="*/ 258 h 1250"/>
              <a:gd name="T28" fmla="*/ 260 w 990"/>
              <a:gd name="T29" fmla="*/ 130 h 1250"/>
              <a:gd name="T30" fmla="*/ 130 w 990"/>
              <a:gd name="T31" fmla="*/ 0 h 1250"/>
              <a:gd name="T32" fmla="*/ 0 w 990"/>
              <a:gd name="T33" fmla="*/ 130 h 1250"/>
              <a:gd name="T34" fmla="*/ 104 w 990"/>
              <a:gd name="T35" fmla="*/ 258 h 1250"/>
              <a:gd name="T36" fmla="*/ 104 w 990"/>
              <a:gd name="T37" fmla="*/ 481 h 1250"/>
              <a:gd name="T38" fmla="*/ 469 w 990"/>
              <a:gd name="T39" fmla="*/ 768 h 1250"/>
              <a:gd name="T40" fmla="*/ 469 w 990"/>
              <a:gd name="T41" fmla="*/ 992 h 1250"/>
              <a:gd name="T42" fmla="*/ 365 w 990"/>
              <a:gd name="T43" fmla="*/ 1120 h 1250"/>
              <a:gd name="T44" fmla="*/ 495 w 990"/>
              <a:gd name="T45" fmla="*/ 1250 h 1250"/>
              <a:gd name="T46" fmla="*/ 625 w 990"/>
              <a:gd name="T47" fmla="*/ 1120 h 1250"/>
              <a:gd name="T48" fmla="*/ 521 w 990"/>
              <a:gd name="T49" fmla="*/ 992 h 1250"/>
              <a:gd name="T50" fmla="*/ 521 w 990"/>
              <a:gd name="T51" fmla="*/ 768 h 1250"/>
              <a:gd name="T52" fmla="*/ 885 w 990"/>
              <a:gd name="T53" fmla="*/ 481 h 1250"/>
              <a:gd name="T54" fmla="*/ 885 w 990"/>
              <a:gd name="T55" fmla="*/ 258 h 1250"/>
              <a:gd name="T56" fmla="*/ 990 w 990"/>
              <a:gd name="T57" fmla="*/ 130 h 1250"/>
              <a:gd name="T58" fmla="*/ 52 w 990"/>
              <a:gd name="T59" fmla="*/ 130 h 1250"/>
              <a:gd name="T60" fmla="*/ 130 w 990"/>
              <a:gd name="T61" fmla="*/ 52 h 1250"/>
              <a:gd name="T62" fmla="*/ 208 w 990"/>
              <a:gd name="T63" fmla="*/ 130 h 1250"/>
              <a:gd name="T64" fmla="*/ 130 w 990"/>
              <a:gd name="T65" fmla="*/ 208 h 1250"/>
              <a:gd name="T66" fmla="*/ 52 w 990"/>
              <a:gd name="T67" fmla="*/ 130 h 1250"/>
              <a:gd name="T68" fmla="*/ 859 w 990"/>
              <a:gd name="T69" fmla="*/ 208 h 1250"/>
              <a:gd name="T70" fmla="*/ 781 w 990"/>
              <a:gd name="T71" fmla="*/ 130 h 1250"/>
              <a:gd name="T72" fmla="*/ 859 w 990"/>
              <a:gd name="T73" fmla="*/ 52 h 1250"/>
              <a:gd name="T74" fmla="*/ 938 w 990"/>
              <a:gd name="T75" fmla="*/ 130 h 1250"/>
              <a:gd name="T76" fmla="*/ 859 w 990"/>
              <a:gd name="T77" fmla="*/ 208 h 1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90" h="1250">
                <a:moveTo>
                  <a:pt x="990" y="130"/>
                </a:moveTo>
                <a:cubicBezTo>
                  <a:pt x="990" y="58"/>
                  <a:pt x="931" y="0"/>
                  <a:pt x="859" y="0"/>
                </a:cubicBezTo>
                <a:cubicBezTo>
                  <a:pt x="788" y="0"/>
                  <a:pt x="729" y="58"/>
                  <a:pt x="729" y="130"/>
                </a:cubicBezTo>
                <a:cubicBezTo>
                  <a:pt x="729" y="193"/>
                  <a:pt x="774" y="246"/>
                  <a:pt x="833" y="258"/>
                </a:cubicBezTo>
                <a:lnTo>
                  <a:pt x="833" y="456"/>
                </a:lnTo>
                <a:lnTo>
                  <a:pt x="521" y="702"/>
                </a:lnTo>
                <a:lnTo>
                  <a:pt x="521" y="466"/>
                </a:lnTo>
                <a:cubicBezTo>
                  <a:pt x="580" y="454"/>
                  <a:pt x="625" y="401"/>
                  <a:pt x="625" y="339"/>
                </a:cubicBezTo>
                <a:cubicBezTo>
                  <a:pt x="625" y="267"/>
                  <a:pt x="567" y="208"/>
                  <a:pt x="495" y="208"/>
                </a:cubicBezTo>
                <a:cubicBezTo>
                  <a:pt x="423" y="208"/>
                  <a:pt x="365" y="267"/>
                  <a:pt x="365" y="339"/>
                </a:cubicBezTo>
                <a:cubicBezTo>
                  <a:pt x="365" y="401"/>
                  <a:pt x="409" y="454"/>
                  <a:pt x="469" y="466"/>
                </a:cubicBezTo>
                <a:lnTo>
                  <a:pt x="469" y="702"/>
                </a:lnTo>
                <a:lnTo>
                  <a:pt x="156" y="456"/>
                </a:lnTo>
                <a:lnTo>
                  <a:pt x="156" y="258"/>
                </a:lnTo>
                <a:cubicBezTo>
                  <a:pt x="216" y="246"/>
                  <a:pt x="260" y="193"/>
                  <a:pt x="260" y="130"/>
                </a:cubicBezTo>
                <a:cubicBezTo>
                  <a:pt x="260" y="58"/>
                  <a:pt x="202" y="0"/>
                  <a:pt x="130" y="0"/>
                </a:cubicBezTo>
                <a:cubicBezTo>
                  <a:pt x="58" y="0"/>
                  <a:pt x="0" y="58"/>
                  <a:pt x="0" y="130"/>
                </a:cubicBezTo>
                <a:cubicBezTo>
                  <a:pt x="0" y="193"/>
                  <a:pt x="45" y="246"/>
                  <a:pt x="104" y="258"/>
                </a:cubicBezTo>
                <a:lnTo>
                  <a:pt x="104" y="481"/>
                </a:lnTo>
                <a:lnTo>
                  <a:pt x="469" y="768"/>
                </a:lnTo>
                <a:lnTo>
                  <a:pt x="469" y="992"/>
                </a:lnTo>
                <a:cubicBezTo>
                  <a:pt x="409" y="1004"/>
                  <a:pt x="365" y="1057"/>
                  <a:pt x="365" y="1120"/>
                </a:cubicBezTo>
                <a:cubicBezTo>
                  <a:pt x="365" y="1192"/>
                  <a:pt x="423" y="1250"/>
                  <a:pt x="495" y="1250"/>
                </a:cubicBezTo>
                <a:cubicBezTo>
                  <a:pt x="567" y="1250"/>
                  <a:pt x="625" y="1192"/>
                  <a:pt x="625" y="1120"/>
                </a:cubicBezTo>
                <a:cubicBezTo>
                  <a:pt x="625" y="1057"/>
                  <a:pt x="580" y="1004"/>
                  <a:pt x="521" y="992"/>
                </a:cubicBezTo>
                <a:lnTo>
                  <a:pt x="521" y="768"/>
                </a:lnTo>
                <a:lnTo>
                  <a:pt x="885" y="481"/>
                </a:lnTo>
                <a:lnTo>
                  <a:pt x="885" y="258"/>
                </a:lnTo>
                <a:cubicBezTo>
                  <a:pt x="945" y="246"/>
                  <a:pt x="990" y="193"/>
                  <a:pt x="990" y="130"/>
                </a:cubicBezTo>
                <a:close/>
                <a:moveTo>
                  <a:pt x="52" y="130"/>
                </a:moveTo>
                <a:cubicBezTo>
                  <a:pt x="52" y="87"/>
                  <a:pt x="87" y="52"/>
                  <a:pt x="130" y="52"/>
                </a:cubicBezTo>
                <a:cubicBezTo>
                  <a:pt x="173" y="52"/>
                  <a:pt x="208" y="87"/>
                  <a:pt x="208" y="130"/>
                </a:cubicBezTo>
                <a:cubicBezTo>
                  <a:pt x="208" y="173"/>
                  <a:pt x="173" y="208"/>
                  <a:pt x="130" y="208"/>
                </a:cubicBezTo>
                <a:cubicBezTo>
                  <a:pt x="87" y="208"/>
                  <a:pt x="52" y="173"/>
                  <a:pt x="52" y="130"/>
                </a:cubicBezTo>
                <a:close/>
                <a:moveTo>
                  <a:pt x="859" y="208"/>
                </a:moveTo>
                <a:cubicBezTo>
                  <a:pt x="816" y="208"/>
                  <a:pt x="781" y="173"/>
                  <a:pt x="781" y="130"/>
                </a:cubicBezTo>
                <a:cubicBezTo>
                  <a:pt x="781" y="87"/>
                  <a:pt x="816" y="52"/>
                  <a:pt x="859" y="52"/>
                </a:cubicBezTo>
                <a:cubicBezTo>
                  <a:pt x="902" y="52"/>
                  <a:pt x="938" y="87"/>
                  <a:pt x="938" y="130"/>
                </a:cubicBezTo>
                <a:cubicBezTo>
                  <a:pt x="938" y="173"/>
                  <a:pt x="902" y="208"/>
                  <a:pt x="859" y="20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C7651E0-FEA9-4167-9C43-EAC7C994B480}"/>
              </a:ext>
            </a:extLst>
          </p:cNvPr>
          <p:cNvSpPr/>
          <p:nvPr/>
        </p:nvSpPr>
        <p:spPr>
          <a:xfrm>
            <a:off x="7055278" y="2886075"/>
            <a:ext cx="4879219" cy="177301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086094-47DA-4835-9E58-02D5909C1840}"/>
              </a:ext>
            </a:extLst>
          </p:cNvPr>
          <p:cNvSpPr/>
          <p:nvPr/>
        </p:nvSpPr>
        <p:spPr>
          <a:xfrm>
            <a:off x="4093029" y="5428343"/>
            <a:ext cx="7968342" cy="13369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Google Forms:</a:t>
            </a:r>
          </a:p>
          <a:p>
            <a:pPr algn="ctr"/>
            <a:r>
              <a:rPr lang="en-SG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https://forms.gle/aZn7e1LCRgo689s17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466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B9C5B7-8979-421A-A469-0B7C85C12A73}"/>
              </a:ext>
            </a:extLst>
          </p:cNvPr>
          <p:cNvSpPr/>
          <p:nvPr/>
        </p:nvSpPr>
        <p:spPr>
          <a:xfrm>
            <a:off x="-1" y="0"/>
            <a:ext cx="12438743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073588"/>
            <a:ext cx="12192000" cy="555812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rgbClr val="0041C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threePt" dir="t"/>
            </a:scene3d>
            <a:sp3d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>
                  <a:scrgbClr r="0" g="0" b="0"/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9384632" y="6073588"/>
            <a:ext cx="3189536" cy="555812"/>
          </a:xfrm>
          <a:prstGeom prst="parallelogram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BREAKING NEWS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DB7FD1-3D99-43B5-AAB1-81FB0048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438742" cy="6857999"/>
          </a:xfrm>
          <a:custGeom>
            <a:avLst/>
            <a:gdLst>
              <a:gd name="connsiteX0" fmla="*/ 10570840 w 12186234"/>
              <a:gd name="connsiteY0" fmla="*/ 485620 h 6857999"/>
              <a:gd name="connsiteX1" fmla="*/ 9003609 w 12186234"/>
              <a:gd name="connsiteY1" fmla="*/ 2052851 h 6857999"/>
              <a:gd name="connsiteX2" fmla="*/ 10570840 w 12186234"/>
              <a:gd name="connsiteY2" fmla="*/ 3620082 h 6857999"/>
              <a:gd name="connsiteX3" fmla="*/ 12138071 w 12186234"/>
              <a:gd name="connsiteY3" fmla="*/ 2052851 h 6857999"/>
              <a:gd name="connsiteX4" fmla="*/ 10570840 w 12186234"/>
              <a:gd name="connsiteY4" fmla="*/ 485620 h 6857999"/>
              <a:gd name="connsiteX5" fmla="*/ 0 w 12186234"/>
              <a:gd name="connsiteY5" fmla="*/ 0 h 6857999"/>
              <a:gd name="connsiteX6" fmla="*/ 12186234 w 12186234"/>
              <a:gd name="connsiteY6" fmla="*/ 0 h 6857999"/>
              <a:gd name="connsiteX7" fmla="*/ 12186234 w 12186234"/>
              <a:gd name="connsiteY7" fmla="*/ 6857999 h 6857999"/>
              <a:gd name="connsiteX8" fmla="*/ 0 w 12186234"/>
              <a:gd name="connsiteY8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86234" h="6857999">
                <a:moveTo>
                  <a:pt x="10570840" y="485620"/>
                </a:moveTo>
                <a:cubicBezTo>
                  <a:pt x="9705282" y="485620"/>
                  <a:pt x="9003609" y="1187293"/>
                  <a:pt x="9003609" y="2052851"/>
                </a:cubicBezTo>
                <a:cubicBezTo>
                  <a:pt x="9003609" y="2918409"/>
                  <a:pt x="9705282" y="3620082"/>
                  <a:pt x="10570840" y="3620082"/>
                </a:cubicBezTo>
                <a:cubicBezTo>
                  <a:pt x="11436398" y="3620082"/>
                  <a:pt x="12138071" y="2918409"/>
                  <a:pt x="12138071" y="2052851"/>
                </a:cubicBezTo>
                <a:cubicBezTo>
                  <a:pt x="12138071" y="1187293"/>
                  <a:pt x="11436398" y="485620"/>
                  <a:pt x="10570840" y="485620"/>
                </a:cubicBezTo>
                <a:close/>
                <a:moveTo>
                  <a:pt x="0" y="0"/>
                </a:moveTo>
                <a:lnTo>
                  <a:pt x="12186234" y="0"/>
                </a:lnTo>
                <a:lnTo>
                  <a:pt x="12186234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3248525" y="6286266"/>
            <a:ext cx="15687266" cy="57173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0000">
                <a:srgbClr val="002060"/>
              </a:gs>
              <a:gs pos="100000">
                <a:srgbClr val="0041C4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Stay Home, Stay Safe.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C9C69A3F-DCA8-465B-8428-1288F57BD69A}"/>
              </a:ext>
            </a:extLst>
          </p:cNvPr>
          <p:cNvSpPr/>
          <p:nvPr/>
        </p:nvSpPr>
        <p:spPr>
          <a:xfrm>
            <a:off x="9207061" y="488731"/>
            <a:ext cx="3189535" cy="3090041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75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om1"/>
          <p:cNvSpPr/>
          <p:nvPr/>
        </p:nvSpPr>
        <p:spPr>
          <a:xfrm>
            <a:off x="1637740" y="1046163"/>
            <a:ext cx="10296757" cy="9510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rgbClr val="C00000"/>
                </a:solidFill>
              </a:rPr>
              <a:t>There are different kinds of sentences to transfer from one to another.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" name="Nom2"/>
          <p:cNvSpPr/>
          <p:nvPr/>
        </p:nvSpPr>
        <p:spPr>
          <a:xfrm>
            <a:off x="1524001" y="2115435"/>
            <a:ext cx="10410496" cy="14209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pPr algn="just"/>
            <a:r>
              <a:rPr lang="en-SG" sz="3000" b="1" dirty="0">
                <a:solidFill>
                  <a:srgbClr val="002060"/>
                </a:solidFill>
              </a:rPr>
              <a:t>To transform sentences you may need to know the method, how to transfer sentences from one to another. There are several method to transfer sentences. Such as …………</a:t>
            </a:r>
            <a:endParaRPr kumimoji="0" lang="en-US" sz="3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" name="Nom3"/>
          <p:cNvSpPr/>
          <p:nvPr/>
        </p:nvSpPr>
        <p:spPr>
          <a:xfrm>
            <a:off x="1680411" y="3668177"/>
            <a:ext cx="10254086" cy="5946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SG" sz="3200" b="1" dirty="0">
                <a:solidFill>
                  <a:srgbClr val="0070C0"/>
                </a:solidFill>
              </a:rPr>
              <a:t>Voice, Degree, Narration.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Nom4"/>
          <p:cNvSpPr/>
          <p:nvPr/>
        </p:nvSpPr>
        <p:spPr>
          <a:xfrm>
            <a:off x="1680411" y="4357320"/>
            <a:ext cx="10203286" cy="111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rgbClr val="00B050"/>
                </a:solidFill>
              </a:rPr>
              <a:t>Sentences according to their meaning (assertive, imperative, exclamatory and so on).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Nom1"/>
          <p:cNvSpPr/>
          <p:nvPr/>
        </p:nvSpPr>
        <p:spPr>
          <a:xfrm>
            <a:off x="52055" y="1046163"/>
            <a:ext cx="2245894" cy="951047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Nom2"/>
          <p:cNvSpPr/>
          <p:nvPr/>
        </p:nvSpPr>
        <p:spPr>
          <a:xfrm>
            <a:off x="52055" y="2115435"/>
            <a:ext cx="2245895" cy="1394527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Nom3"/>
          <p:cNvSpPr/>
          <p:nvPr/>
        </p:nvSpPr>
        <p:spPr>
          <a:xfrm>
            <a:off x="76202" y="3668177"/>
            <a:ext cx="2221748" cy="59464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Nom4"/>
          <p:cNvSpPr/>
          <p:nvPr/>
        </p:nvSpPr>
        <p:spPr>
          <a:xfrm>
            <a:off x="76201" y="4357320"/>
            <a:ext cx="2174764" cy="1116380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BAC5AC-1C43-4E60-AEB5-A0F353BB18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A2BF3A-1013-43B6-9F6A-A5580F89E4CA}"/>
              </a:ext>
            </a:extLst>
          </p:cNvPr>
          <p:cNvSpPr/>
          <p:nvPr/>
        </p:nvSpPr>
        <p:spPr>
          <a:xfrm>
            <a:off x="1740518" y="184910"/>
            <a:ext cx="8332268" cy="64633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SG" sz="3600" b="1" dirty="0">
                <a:solidFill>
                  <a:schemeClr val="bg1"/>
                </a:solidFill>
                <a:latin typeface="TimesNewRomanPS-BoldMT"/>
              </a:rPr>
              <a:t>Transformation of Sentence</a:t>
            </a:r>
            <a:endParaRPr lang="en-SG" sz="3600" dirty="0">
              <a:solidFill>
                <a:schemeClr val="bg1"/>
              </a:solidFill>
            </a:endParaRPr>
          </a:p>
        </p:txBody>
      </p:sp>
      <p:sp>
        <p:nvSpPr>
          <p:cNvPr id="14" name="Nom4">
            <a:extLst>
              <a:ext uri="{FF2B5EF4-FFF2-40B4-BE49-F238E27FC236}">
                <a16:creationId xmlns:a16="http://schemas.microsoft.com/office/drawing/2014/main" id="{282C83BC-5971-4D50-9160-206F1429810F}"/>
              </a:ext>
            </a:extLst>
          </p:cNvPr>
          <p:cNvSpPr/>
          <p:nvPr/>
        </p:nvSpPr>
        <p:spPr>
          <a:xfrm>
            <a:off x="1705811" y="5563820"/>
            <a:ext cx="10203286" cy="111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rgbClr val="7030A0"/>
                </a:solidFill>
              </a:rPr>
              <a:t>Sentences according to their structure (simple, complex and compound)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Nom4">
            <a:extLst>
              <a:ext uri="{FF2B5EF4-FFF2-40B4-BE49-F238E27FC236}">
                <a16:creationId xmlns:a16="http://schemas.microsoft.com/office/drawing/2014/main" id="{10F7CC87-BA81-4948-8A2D-06E53953A433}"/>
              </a:ext>
            </a:extLst>
          </p:cNvPr>
          <p:cNvSpPr/>
          <p:nvPr/>
        </p:nvSpPr>
        <p:spPr>
          <a:xfrm>
            <a:off x="101602" y="5563820"/>
            <a:ext cx="2174764" cy="1116380"/>
          </a:xfrm>
          <a:prstGeom prst="homePlat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743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23" y="1562039"/>
            <a:ext cx="11855669" cy="1222980"/>
          </a:xfrm>
        </p:spPr>
        <p:txBody>
          <a:bodyPr>
            <a:normAutofit/>
          </a:bodyPr>
          <a:lstStyle/>
          <a:p>
            <a:r>
              <a:rPr lang="en-SG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kinds of sentences according to their structure . Such as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A565B32E-D086-4596-A68B-35B10B98F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8925" y="208995"/>
            <a:ext cx="11319640" cy="1222980"/>
          </a:xfrm>
        </p:spPr>
        <p:txBody>
          <a:bodyPr>
            <a:normAutofit/>
          </a:bodyPr>
          <a:lstStyle/>
          <a:p>
            <a:r>
              <a:rPr lang="en-SG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 we will discuss how to change sentences based on their structure.</a:t>
            </a:r>
          </a:p>
        </p:txBody>
      </p:sp>
      <p:sp>
        <p:nvSpPr>
          <p:cNvPr id="3" name="Pentagon 2"/>
          <p:cNvSpPr/>
          <p:nvPr/>
        </p:nvSpPr>
        <p:spPr>
          <a:xfrm>
            <a:off x="2356195" y="3078132"/>
            <a:ext cx="9480909" cy="740980"/>
          </a:xfrm>
          <a:prstGeom prst="homePlate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2000" tIns="45720" rIns="79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 Sentence</a:t>
            </a:r>
          </a:p>
        </p:txBody>
      </p:sp>
      <p:sp>
        <p:nvSpPr>
          <p:cNvPr id="4" name="Pentagon 3"/>
          <p:cNvSpPr/>
          <p:nvPr/>
        </p:nvSpPr>
        <p:spPr>
          <a:xfrm>
            <a:off x="2356195" y="3819112"/>
            <a:ext cx="6657621" cy="740980"/>
          </a:xfrm>
          <a:prstGeom prst="homePlate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2000" tIns="45720" rIns="79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Complex Sentence</a:t>
            </a:r>
          </a:p>
        </p:txBody>
      </p:sp>
      <p:sp>
        <p:nvSpPr>
          <p:cNvPr id="5" name="Pentagon 4"/>
          <p:cNvSpPr/>
          <p:nvPr/>
        </p:nvSpPr>
        <p:spPr>
          <a:xfrm>
            <a:off x="2356195" y="4560092"/>
            <a:ext cx="7935730" cy="740980"/>
          </a:xfrm>
          <a:prstGeom prst="homePlate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92000" tIns="45720" rIns="792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Compound Sentence</a:t>
            </a:r>
          </a:p>
        </p:txBody>
      </p:sp>
      <p:sp>
        <p:nvSpPr>
          <p:cNvPr id="7" name="Flowchart: Manual Input 6"/>
          <p:cNvSpPr/>
          <p:nvPr/>
        </p:nvSpPr>
        <p:spPr>
          <a:xfrm flipH="1">
            <a:off x="1249773" y="2699989"/>
            <a:ext cx="1106424" cy="1860103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lowchart: Manual Input 8"/>
          <p:cNvSpPr/>
          <p:nvPr/>
        </p:nvSpPr>
        <p:spPr>
          <a:xfrm flipH="1">
            <a:off x="1249773" y="3629873"/>
            <a:ext cx="1106424" cy="930052"/>
          </a:xfrm>
          <a:prstGeom prst="flowChartManualInput">
            <a:avLst/>
          </a:prstGeom>
          <a:solidFill>
            <a:schemeClr val="accent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lowchart: Manual Input 9"/>
          <p:cNvSpPr/>
          <p:nvPr/>
        </p:nvSpPr>
        <p:spPr>
          <a:xfrm rot="10800000">
            <a:off x="1249770" y="4559924"/>
            <a:ext cx="1106424" cy="9302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315315" y="3629873"/>
            <a:ext cx="934458" cy="934458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>
            <a:off x="315315" y="2695415"/>
            <a:ext cx="934458" cy="934458"/>
          </a:xfrm>
          <a:prstGeom prst="rec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315315" y="4564331"/>
            <a:ext cx="934458" cy="934458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grpSp>
        <p:nvGrpSpPr>
          <p:cNvPr id="36" name="POWER_USER_ID_ICONS_Wheat" descr="{&quot;Key&quot;:&quot;POWER_USER_SHAPE_ICON&quot;,&quot;Value&quot;:&quot;POWER_USER_SHAPE_ICON_STYLE_1&quot;}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595527" y="5436210"/>
            <a:ext cx="223037" cy="535528"/>
            <a:chOff x="154" y="13"/>
            <a:chExt cx="187" cy="449"/>
          </a:xfrm>
          <a:solidFill>
            <a:schemeClr val="bg1"/>
          </a:solidFill>
        </p:grpSpPr>
        <p:sp>
          <p:nvSpPr>
            <p:cNvPr id="37" name="POWER_USER_ID_ICONS_Wheat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79" y="110"/>
              <a:ext cx="146" cy="352"/>
            </a:xfrm>
            <a:custGeom>
              <a:avLst/>
              <a:gdLst>
                <a:gd name="T0" fmla="*/ 377 w 390"/>
                <a:gd name="T1" fmla="*/ 935 h 935"/>
                <a:gd name="T2" fmla="*/ 162 w 390"/>
                <a:gd name="T3" fmla="*/ 0 h 935"/>
                <a:gd name="T4" fmla="*/ 180 w 390"/>
                <a:gd name="T5" fmla="*/ 6 h 935"/>
                <a:gd name="T6" fmla="*/ 390 w 390"/>
                <a:gd name="T7" fmla="*/ 921 h 935"/>
                <a:gd name="T8" fmla="*/ 377 w 390"/>
                <a:gd name="T9" fmla="*/ 93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935">
                  <a:moveTo>
                    <a:pt x="377" y="935"/>
                  </a:moveTo>
                  <a:cubicBezTo>
                    <a:pt x="373" y="931"/>
                    <a:pt x="0" y="574"/>
                    <a:pt x="162" y="0"/>
                  </a:cubicBezTo>
                  <a:lnTo>
                    <a:pt x="180" y="6"/>
                  </a:lnTo>
                  <a:cubicBezTo>
                    <a:pt x="21" y="568"/>
                    <a:pt x="386" y="918"/>
                    <a:pt x="390" y="921"/>
                  </a:cubicBezTo>
                  <a:lnTo>
                    <a:pt x="377" y="93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OWER_USER_ID_ICONS_Wheat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76" y="323"/>
              <a:ext cx="73" cy="71"/>
            </a:xfrm>
            <a:custGeom>
              <a:avLst/>
              <a:gdLst>
                <a:gd name="T0" fmla="*/ 194 w 194"/>
                <a:gd name="T1" fmla="*/ 151 h 188"/>
                <a:gd name="T2" fmla="*/ 0 w 194"/>
                <a:gd name="T3" fmla="*/ 34 h 188"/>
                <a:gd name="T4" fmla="*/ 194 w 194"/>
                <a:gd name="T5" fmla="*/ 15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" h="188">
                  <a:moveTo>
                    <a:pt x="194" y="151"/>
                  </a:moveTo>
                  <a:cubicBezTo>
                    <a:pt x="194" y="151"/>
                    <a:pt x="50" y="188"/>
                    <a:pt x="0" y="34"/>
                  </a:cubicBezTo>
                  <a:cubicBezTo>
                    <a:pt x="0" y="34"/>
                    <a:pt x="153" y="0"/>
                    <a:pt x="194" y="15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OWER_USER_ID_ICONS_Wheat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155" y="255"/>
              <a:ext cx="70" cy="65"/>
            </a:xfrm>
            <a:custGeom>
              <a:avLst/>
              <a:gdLst>
                <a:gd name="T0" fmla="*/ 0 w 187"/>
                <a:gd name="T1" fmla="*/ 3 h 171"/>
                <a:gd name="T2" fmla="*/ 187 w 187"/>
                <a:gd name="T3" fmla="*/ 151 h 171"/>
                <a:gd name="T4" fmla="*/ 0 w 187"/>
                <a:gd name="T5" fmla="*/ 3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171">
                  <a:moveTo>
                    <a:pt x="0" y="3"/>
                  </a:moveTo>
                  <a:cubicBezTo>
                    <a:pt x="0" y="3"/>
                    <a:pt x="3" y="171"/>
                    <a:pt x="187" y="151"/>
                  </a:cubicBezTo>
                  <a:cubicBezTo>
                    <a:pt x="187" y="151"/>
                    <a:pt x="176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POWER_USER_ID_ICONS_Wheat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54" y="164"/>
              <a:ext cx="66" cy="83"/>
            </a:xfrm>
            <a:custGeom>
              <a:avLst/>
              <a:gdLst>
                <a:gd name="T0" fmla="*/ 165 w 176"/>
                <a:gd name="T1" fmla="*/ 198 h 220"/>
                <a:gd name="T2" fmla="*/ 0 w 176"/>
                <a:gd name="T3" fmla="*/ 8 h 220"/>
                <a:gd name="T4" fmla="*/ 165 w 176"/>
                <a:gd name="T5" fmla="*/ 19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20">
                  <a:moveTo>
                    <a:pt x="165" y="198"/>
                  </a:moveTo>
                  <a:cubicBezTo>
                    <a:pt x="165" y="198"/>
                    <a:pt x="19" y="220"/>
                    <a:pt x="0" y="8"/>
                  </a:cubicBezTo>
                  <a:cubicBezTo>
                    <a:pt x="0" y="8"/>
                    <a:pt x="176" y="0"/>
                    <a:pt x="165" y="19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POWER_USER_ID_ICONS_Wheat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155" y="53"/>
              <a:ext cx="89" cy="103"/>
            </a:xfrm>
            <a:custGeom>
              <a:avLst/>
              <a:gdLst>
                <a:gd name="T0" fmla="*/ 163 w 238"/>
                <a:gd name="T1" fmla="*/ 275 h 275"/>
                <a:gd name="T2" fmla="*/ 96 w 238"/>
                <a:gd name="T3" fmla="*/ 0 h 275"/>
                <a:gd name="T4" fmla="*/ 163 w 238"/>
                <a:gd name="T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8" h="275">
                  <a:moveTo>
                    <a:pt x="163" y="275"/>
                  </a:moveTo>
                  <a:cubicBezTo>
                    <a:pt x="163" y="275"/>
                    <a:pt x="0" y="203"/>
                    <a:pt x="96" y="0"/>
                  </a:cubicBezTo>
                  <a:cubicBezTo>
                    <a:pt x="96" y="0"/>
                    <a:pt x="238" y="96"/>
                    <a:pt x="163" y="27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POWER_USER_ID_ICONS_Wheat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06" y="13"/>
              <a:ext cx="99" cy="91"/>
            </a:xfrm>
            <a:custGeom>
              <a:avLst/>
              <a:gdLst>
                <a:gd name="T0" fmla="*/ 94 w 264"/>
                <a:gd name="T1" fmla="*/ 243 h 243"/>
                <a:gd name="T2" fmla="*/ 158 w 264"/>
                <a:gd name="T3" fmla="*/ 0 h 243"/>
                <a:gd name="T4" fmla="*/ 94 w 264"/>
                <a:gd name="T5" fmla="*/ 24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4" h="243">
                  <a:moveTo>
                    <a:pt x="94" y="243"/>
                  </a:moveTo>
                  <a:cubicBezTo>
                    <a:pt x="94" y="243"/>
                    <a:pt x="0" y="86"/>
                    <a:pt x="158" y="0"/>
                  </a:cubicBezTo>
                  <a:cubicBezTo>
                    <a:pt x="158" y="0"/>
                    <a:pt x="264" y="97"/>
                    <a:pt x="94" y="24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POWER_USER_ID_ICONS_Wheat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59" y="300"/>
              <a:ext cx="82" cy="72"/>
            </a:xfrm>
            <a:custGeom>
              <a:avLst/>
              <a:gdLst>
                <a:gd name="T0" fmla="*/ 31 w 218"/>
                <a:gd name="T1" fmla="*/ 192 h 192"/>
                <a:gd name="T2" fmla="*/ 176 w 218"/>
                <a:gd name="T3" fmla="*/ 0 h 192"/>
                <a:gd name="T4" fmla="*/ 31 w 218"/>
                <a:gd name="T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8" h="192">
                  <a:moveTo>
                    <a:pt x="31" y="192"/>
                  </a:moveTo>
                  <a:cubicBezTo>
                    <a:pt x="31" y="192"/>
                    <a:pt x="0" y="40"/>
                    <a:pt x="176" y="0"/>
                  </a:cubicBezTo>
                  <a:cubicBezTo>
                    <a:pt x="176" y="0"/>
                    <a:pt x="218" y="157"/>
                    <a:pt x="31" y="19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POWER_USER_ID_ICONS_Wheat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246" y="224"/>
              <a:ext cx="68" cy="80"/>
            </a:xfrm>
            <a:custGeom>
              <a:avLst/>
              <a:gdLst>
                <a:gd name="T0" fmla="*/ 12 w 181"/>
                <a:gd name="T1" fmla="*/ 208 h 212"/>
                <a:gd name="T2" fmla="*/ 170 w 181"/>
                <a:gd name="T3" fmla="*/ 0 h 212"/>
                <a:gd name="T4" fmla="*/ 12 w 181"/>
                <a:gd name="T5" fmla="*/ 20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1" h="212">
                  <a:moveTo>
                    <a:pt x="12" y="208"/>
                  </a:moveTo>
                  <a:cubicBezTo>
                    <a:pt x="12" y="208"/>
                    <a:pt x="0" y="50"/>
                    <a:pt x="170" y="0"/>
                  </a:cubicBezTo>
                  <a:cubicBezTo>
                    <a:pt x="170" y="0"/>
                    <a:pt x="181" y="212"/>
                    <a:pt x="12" y="20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POWER_USER_ID_ICONS_Wheat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41" y="162"/>
              <a:ext cx="66" cy="78"/>
            </a:xfrm>
            <a:custGeom>
              <a:avLst/>
              <a:gdLst>
                <a:gd name="T0" fmla="*/ 4 w 177"/>
                <a:gd name="T1" fmla="*/ 189 h 208"/>
                <a:gd name="T2" fmla="*/ 177 w 177"/>
                <a:gd name="T3" fmla="*/ 0 h 208"/>
                <a:gd name="T4" fmla="*/ 4 w 177"/>
                <a:gd name="T5" fmla="*/ 18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08">
                  <a:moveTo>
                    <a:pt x="4" y="189"/>
                  </a:moveTo>
                  <a:cubicBezTo>
                    <a:pt x="4" y="189"/>
                    <a:pt x="0" y="7"/>
                    <a:pt x="177" y="0"/>
                  </a:cubicBezTo>
                  <a:cubicBezTo>
                    <a:pt x="177" y="0"/>
                    <a:pt x="118" y="208"/>
                    <a:pt x="4" y="18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POWER_USER_ID_ICONS_Wheat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47" y="92"/>
              <a:ext cx="60" cy="64"/>
            </a:xfrm>
            <a:custGeom>
              <a:avLst/>
              <a:gdLst>
                <a:gd name="T0" fmla="*/ 5 w 161"/>
                <a:gd name="T1" fmla="*/ 168 h 168"/>
                <a:gd name="T2" fmla="*/ 161 w 161"/>
                <a:gd name="T3" fmla="*/ 0 h 168"/>
                <a:gd name="T4" fmla="*/ 5 w 161"/>
                <a:gd name="T5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" h="168">
                  <a:moveTo>
                    <a:pt x="5" y="168"/>
                  </a:moveTo>
                  <a:cubicBezTo>
                    <a:pt x="5" y="168"/>
                    <a:pt x="0" y="27"/>
                    <a:pt x="161" y="0"/>
                  </a:cubicBezTo>
                  <a:cubicBezTo>
                    <a:pt x="161" y="0"/>
                    <a:pt x="159" y="158"/>
                    <a:pt x="5" y="16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AC009B53-68B2-4683-AA0B-0748627CDA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45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  <p:bldP spid="3" grpId="0" animBg="1"/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be 14"/>
          <p:cNvSpPr/>
          <p:nvPr/>
        </p:nvSpPr>
        <p:spPr>
          <a:xfrm>
            <a:off x="609600" y="3117476"/>
            <a:ext cx="1216152" cy="1216152"/>
          </a:xfrm>
          <a:prstGeom prst="cub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9" name="Cube 18"/>
          <p:cNvSpPr/>
          <p:nvPr/>
        </p:nvSpPr>
        <p:spPr>
          <a:xfrm>
            <a:off x="1528482" y="4022911"/>
            <a:ext cx="1216152" cy="1216152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0" name="Cube 19"/>
          <p:cNvSpPr/>
          <p:nvPr/>
        </p:nvSpPr>
        <p:spPr>
          <a:xfrm>
            <a:off x="2447364" y="4928346"/>
            <a:ext cx="1216152" cy="1216152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25752" y="3122532"/>
            <a:ext cx="9756648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SG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 few citizens protested the ban against smoking.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744635" y="4028488"/>
            <a:ext cx="8837766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boys play football.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63517" y="4934444"/>
            <a:ext cx="7918884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SG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his illness, he could not attend the meeting.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F11998-6C45-4E89-8431-B7CE7C761B4F}"/>
              </a:ext>
            </a:extLst>
          </p:cNvPr>
          <p:cNvSpPr/>
          <p:nvPr/>
        </p:nvSpPr>
        <p:spPr bwMode="auto">
          <a:xfrm>
            <a:off x="2744634" y="308686"/>
            <a:ext cx="6998456" cy="89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lvl="0" algn="ctr" defTabSz="914400" fontAlgn="base">
              <a:lnSpc>
                <a:spcPct val="90000"/>
              </a:lnSpc>
              <a:defRPr/>
            </a:pPr>
            <a:r>
              <a:rPr lang="en-SG" sz="5400" b="1" dirty="0">
                <a:solidFill>
                  <a:srgbClr val="C00000"/>
                </a:solidFill>
              </a:rPr>
              <a:t>Simple Sentence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A8F1DF-7741-47CE-A267-818D394E71EA}"/>
              </a:ext>
            </a:extLst>
          </p:cNvPr>
          <p:cNvSpPr/>
          <p:nvPr/>
        </p:nvSpPr>
        <p:spPr bwMode="auto">
          <a:xfrm>
            <a:off x="609600" y="1322518"/>
            <a:ext cx="10972800" cy="89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lvl="0" algn="ctr" defTabSz="914400" fontAlgn="base">
              <a:lnSpc>
                <a:spcPct val="90000"/>
              </a:lnSpc>
              <a:defRPr/>
            </a:pPr>
            <a:r>
              <a:rPr lang="en-SG" sz="4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Sentence: One (subject + predicate)</a:t>
            </a:r>
            <a:endParaRPr lang="en-US" sz="42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EC7D96-2586-481C-A182-9BCD558FA6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4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be 14"/>
          <p:cNvSpPr/>
          <p:nvPr/>
        </p:nvSpPr>
        <p:spPr>
          <a:xfrm>
            <a:off x="609600" y="3685038"/>
            <a:ext cx="1216152" cy="1216152"/>
          </a:xfrm>
          <a:prstGeom prst="cub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9" name="Cube 18"/>
          <p:cNvSpPr/>
          <p:nvPr/>
        </p:nvSpPr>
        <p:spPr>
          <a:xfrm>
            <a:off x="1528482" y="4590473"/>
            <a:ext cx="1216152" cy="1216152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0" name="Cube 19"/>
          <p:cNvSpPr/>
          <p:nvPr/>
        </p:nvSpPr>
        <p:spPr>
          <a:xfrm>
            <a:off x="2447364" y="5495908"/>
            <a:ext cx="1216152" cy="1216152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25752" y="3690094"/>
            <a:ext cx="9756648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S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Although he was wealthy, he was still unhappy.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44635" y="4596050"/>
            <a:ext cx="8837766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know that he will help me.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63517" y="5502006"/>
            <a:ext cx="7918884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SG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he was his ill, he could not attend the meeting.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F11998-6C45-4E89-8431-B7CE7C761B4F}"/>
              </a:ext>
            </a:extLst>
          </p:cNvPr>
          <p:cNvSpPr/>
          <p:nvPr/>
        </p:nvSpPr>
        <p:spPr bwMode="auto">
          <a:xfrm>
            <a:off x="2744634" y="198324"/>
            <a:ext cx="6998456" cy="89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lvl="0" algn="ctr" defTabSz="914400" fontAlgn="base">
              <a:lnSpc>
                <a:spcPct val="90000"/>
              </a:lnSpc>
              <a:defRPr/>
            </a:pPr>
            <a:r>
              <a:rPr lang="en-SG" sz="5400" b="1" dirty="0">
                <a:solidFill>
                  <a:srgbClr val="C00000"/>
                </a:solidFill>
              </a:rPr>
              <a:t>Complex Sentence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A8F1DF-7741-47CE-A267-818D394E71EA}"/>
              </a:ext>
            </a:extLst>
          </p:cNvPr>
          <p:cNvSpPr/>
          <p:nvPr/>
        </p:nvSpPr>
        <p:spPr bwMode="auto">
          <a:xfrm>
            <a:off x="78830" y="1259454"/>
            <a:ext cx="12013324" cy="894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lvl="0" algn="ctr" defTabSz="914400" fontAlgn="base">
              <a:lnSpc>
                <a:spcPct val="90000"/>
              </a:lnSpc>
              <a:defRPr/>
            </a:pPr>
            <a:r>
              <a:rPr lang="en-SG" sz="3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complete sentence (main/principle clause) and one subordinate clause (missing a subject or predicate)</a:t>
            </a:r>
            <a:endParaRPr lang="en-US" sz="38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3E08B3-E658-4430-B83C-6320052786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9EEB04-8A31-414D-9378-8847B262AEB7}"/>
              </a:ext>
            </a:extLst>
          </p:cNvPr>
          <p:cNvSpPr/>
          <p:nvPr/>
        </p:nvSpPr>
        <p:spPr bwMode="auto">
          <a:xfrm>
            <a:off x="78830" y="2314559"/>
            <a:ext cx="12013324" cy="89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lvl="0" algn="ctr" defTabSz="914400" fontAlgn="base">
              <a:lnSpc>
                <a:spcPct val="90000"/>
              </a:lnSpc>
              <a:defRPr/>
            </a:pPr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If, unless, a</a:t>
            </a:r>
            <a:r>
              <a:rPr lang="en-SG" sz="32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since, when, who, whom, what, why, how, where, which, that, before, after, because etc.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175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16" grpId="0" animBg="1"/>
      <p:bldP spid="17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be 14"/>
          <p:cNvSpPr/>
          <p:nvPr/>
        </p:nvSpPr>
        <p:spPr>
          <a:xfrm>
            <a:off x="609600" y="3401256"/>
            <a:ext cx="1216152" cy="1216152"/>
          </a:xfrm>
          <a:prstGeom prst="cub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9" name="Cube 18"/>
          <p:cNvSpPr/>
          <p:nvPr/>
        </p:nvSpPr>
        <p:spPr>
          <a:xfrm>
            <a:off x="1528482" y="4306691"/>
            <a:ext cx="1216152" cy="1216152"/>
          </a:xfrm>
          <a:prstGeom prst="cub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20" name="Cube 19"/>
          <p:cNvSpPr/>
          <p:nvPr/>
        </p:nvSpPr>
        <p:spPr>
          <a:xfrm>
            <a:off x="2447364" y="5212126"/>
            <a:ext cx="1216152" cy="1216152"/>
          </a:xfrm>
          <a:prstGeom prst="cub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25752" y="3406312"/>
            <a:ext cx="9756648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S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was wealthy but still unhappy.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44635" y="4312268"/>
            <a:ext cx="8837766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will help me and I know it.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63517" y="5218224"/>
            <a:ext cx="7918884" cy="90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00">
              <a:defRPr/>
            </a:pPr>
            <a:r>
              <a:rPr lang="en-SG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ill and so he could not attend the meeting.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F11998-6C45-4E89-8431-B7CE7C761B4F}"/>
              </a:ext>
            </a:extLst>
          </p:cNvPr>
          <p:cNvSpPr/>
          <p:nvPr/>
        </p:nvSpPr>
        <p:spPr bwMode="auto">
          <a:xfrm>
            <a:off x="2744634" y="198324"/>
            <a:ext cx="6998456" cy="89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lvl="0" algn="ctr" defTabSz="914400" fontAlgn="base">
              <a:lnSpc>
                <a:spcPct val="90000"/>
              </a:lnSpc>
              <a:defRPr/>
            </a:pPr>
            <a:r>
              <a:rPr lang="en-SG" sz="5400" b="1" dirty="0">
                <a:solidFill>
                  <a:srgbClr val="C00000"/>
                </a:solidFill>
              </a:rPr>
              <a:t>Compound Sentence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A8F1DF-7741-47CE-A267-818D394E71EA}"/>
              </a:ext>
            </a:extLst>
          </p:cNvPr>
          <p:cNvSpPr/>
          <p:nvPr/>
        </p:nvSpPr>
        <p:spPr bwMode="auto">
          <a:xfrm>
            <a:off x="78830" y="1259454"/>
            <a:ext cx="12013324" cy="15197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r>
              <a:rPr lang="en-SG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complete sentences joined by and, but, or, nor, however, yet, so, therefore</a:t>
            </a:r>
            <a:endParaRPr lang="en-US" sz="4000" b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3E08B3-E658-4430-B83C-6320052786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4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7579" y="2174548"/>
            <a:ext cx="3682450" cy="4165128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6" name="Rectangle 5"/>
          <p:cNvSpPr/>
          <p:nvPr/>
        </p:nvSpPr>
        <p:spPr>
          <a:xfrm>
            <a:off x="4206624" y="2160384"/>
            <a:ext cx="3682450" cy="4179293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</a:p>
        </p:txBody>
      </p:sp>
      <p:sp>
        <p:nvSpPr>
          <p:cNvPr id="7" name="Rectangle 6"/>
          <p:cNvSpPr/>
          <p:nvPr/>
        </p:nvSpPr>
        <p:spPr>
          <a:xfrm>
            <a:off x="8185664" y="2126018"/>
            <a:ext cx="3682450" cy="421365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</a:p>
        </p:txBody>
      </p:sp>
      <p:sp>
        <p:nvSpPr>
          <p:cNvPr id="9" name="Rectangle 8"/>
          <p:cNvSpPr/>
          <p:nvPr/>
        </p:nvSpPr>
        <p:spPr>
          <a:xfrm>
            <a:off x="227579" y="3085548"/>
            <a:ext cx="11640535" cy="973702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To/ in order </a:t>
            </a:r>
            <a:r>
              <a:rPr lang="en-US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to+verb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so that/ in order that     and/ and want 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sub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can/ could             + verb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7579" y="4351722"/>
            <a:ext cx="11640535" cy="1702237"/>
          </a:xfrm>
          <a:prstGeom prst="rect">
            <a:avLst/>
          </a:prstGeom>
          <a:solidFill>
            <a:srgbClr val="FFFFFF">
              <a:alpha val="5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read to learn           We read so that we       </a:t>
            </a:r>
            <a:r>
              <a:rPr lang="en-SG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and learn.</a:t>
            </a:r>
          </a:p>
          <a:p>
            <a:r>
              <a:rPr lang="en-SG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can learn.                     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6E7807A-4FA8-476D-9331-3BCFBB9F508C}"/>
              </a:ext>
            </a:extLst>
          </p:cNvPr>
          <p:cNvSpPr/>
          <p:nvPr/>
        </p:nvSpPr>
        <p:spPr bwMode="auto">
          <a:xfrm>
            <a:off x="78830" y="1259455"/>
            <a:ext cx="2702490" cy="7925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r>
              <a:rPr lang="en-SG" sz="3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 no : 1</a:t>
            </a:r>
            <a:endParaRPr lang="en-US" sz="3800" b="1" kern="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EF88E9A-F532-474D-A877-AD8774F9CF51}"/>
              </a:ext>
            </a:extLst>
          </p:cNvPr>
          <p:cNvSpPr/>
          <p:nvPr/>
        </p:nvSpPr>
        <p:spPr bwMode="auto">
          <a:xfrm>
            <a:off x="2744634" y="198324"/>
            <a:ext cx="6998456" cy="8942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8100" rIns="88900" bIns="38100" rtlCol="0" anchor="ctr"/>
          <a:lstStyle/>
          <a:p>
            <a:pPr lvl="0" algn="ctr" defTabSz="914400" fontAlgn="base">
              <a:lnSpc>
                <a:spcPct val="90000"/>
              </a:lnSpc>
              <a:defRPr/>
            </a:pPr>
            <a:r>
              <a:rPr lang="en-SG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transfer a sentence 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1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54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9C208A1-3C32-46D7-BEC9-E245DE8408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6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Nom1">
            <a:extLst>
              <a:ext uri="{FF2B5EF4-FFF2-40B4-BE49-F238E27FC236}">
                <a16:creationId xmlns:a16="http://schemas.microsoft.com/office/drawing/2014/main" id="{EF15170A-3406-4711-94D1-9ACA7532F030}"/>
              </a:ext>
            </a:extLst>
          </p:cNvPr>
          <p:cNvSpPr/>
          <p:nvPr/>
        </p:nvSpPr>
        <p:spPr>
          <a:xfrm>
            <a:off x="1713940" y="2578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exercise to be fit.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Nom1">
            <a:extLst>
              <a:ext uri="{FF2B5EF4-FFF2-40B4-BE49-F238E27FC236}">
                <a16:creationId xmlns:a16="http://schemas.microsoft.com/office/drawing/2014/main" id="{8FE8639F-5ED2-4446-87AE-047E6CD894F7}"/>
              </a:ext>
            </a:extLst>
          </p:cNvPr>
          <p:cNvSpPr/>
          <p:nvPr/>
        </p:nvSpPr>
        <p:spPr>
          <a:xfrm>
            <a:off x="128255" y="257875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14" name="Nom1">
            <a:extLst>
              <a:ext uri="{FF2B5EF4-FFF2-40B4-BE49-F238E27FC236}">
                <a16:creationId xmlns:a16="http://schemas.microsoft.com/office/drawing/2014/main" id="{5369CD16-8954-4C06-85D1-7BD47F6BF59E}"/>
              </a:ext>
            </a:extLst>
          </p:cNvPr>
          <p:cNvSpPr/>
          <p:nvPr/>
        </p:nvSpPr>
        <p:spPr>
          <a:xfrm>
            <a:off x="1688540" y="9309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exercise so that we can be fit.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Nom1">
            <a:extLst>
              <a:ext uri="{FF2B5EF4-FFF2-40B4-BE49-F238E27FC236}">
                <a16:creationId xmlns:a16="http://schemas.microsoft.com/office/drawing/2014/main" id="{EC5679E5-019C-4E5C-9797-83800C50FEB6}"/>
              </a:ext>
            </a:extLst>
          </p:cNvPr>
          <p:cNvSpPr/>
          <p:nvPr/>
        </p:nvSpPr>
        <p:spPr>
          <a:xfrm>
            <a:off x="102855" y="930975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Nom1">
            <a:extLst>
              <a:ext uri="{FF2B5EF4-FFF2-40B4-BE49-F238E27FC236}">
                <a16:creationId xmlns:a16="http://schemas.microsoft.com/office/drawing/2014/main" id="{C2671AE0-56B4-429A-AE16-EBC32F0ADFB6}"/>
              </a:ext>
            </a:extLst>
          </p:cNvPr>
          <p:cNvSpPr/>
          <p:nvPr/>
        </p:nvSpPr>
        <p:spPr>
          <a:xfrm>
            <a:off x="1713940" y="1591375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exercise and we want to be fit.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Nom1">
            <a:extLst>
              <a:ext uri="{FF2B5EF4-FFF2-40B4-BE49-F238E27FC236}">
                <a16:creationId xmlns:a16="http://schemas.microsoft.com/office/drawing/2014/main" id="{639CF704-6833-4EAB-B3DA-562EDACF2A98}"/>
              </a:ext>
            </a:extLst>
          </p:cNvPr>
          <p:cNvSpPr/>
          <p:nvPr/>
        </p:nvSpPr>
        <p:spPr>
          <a:xfrm>
            <a:off x="128255" y="1591375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Nom1">
            <a:extLst>
              <a:ext uri="{FF2B5EF4-FFF2-40B4-BE49-F238E27FC236}">
                <a16:creationId xmlns:a16="http://schemas.microsoft.com/office/drawing/2014/main" id="{0B2BD733-EBF0-4CEA-B538-388A541B133E}"/>
              </a:ext>
            </a:extLst>
          </p:cNvPr>
          <p:cNvSpPr/>
          <p:nvPr/>
        </p:nvSpPr>
        <p:spPr>
          <a:xfrm>
            <a:off x="1708680" y="23651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people of Bangladesh fought to save the country.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Nom1">
            <a:extLst>
              <a:ext uri="{FF2B5EF4-FFF2-40B4-BE49-F238E27FC236}">
                <a16:creationId xmlns:a16="http://schemas.microsoft.com/office/drawing/2014/main" id="{60BA3BDC-AD49-40AF-8C24-8F78AB7D601B}"/>
              </a:ext>
            </a:extLst>
          </p:cNvPr>
          <p:cNvSpPr/>
          <p:nvPr/>
        </p:nvSpPr>
        <p:spPr>
          <a:xfrm>
            <a:off x="122995" y="2365196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20" name="Nom1">
            <a:extLst>
              <a:ext uri="{FF2B5EF4-FFF2-40B4-BE49-F238E27FC236}">
                <a16:creationId xmlns:a16="http://schemas.microsoft.com/office/drawing/2014/main" id="{4ECECC35-3FAA-4CBD-BF5C-E8281040153E}"/>
              </a:ext>
            </a:extLst>
          </p:cNvPr>
          <p:cNvSpPr/>
          <p:nvPr/>
        </p:nvSpPr>
        <p:spPr>
          <a:xfrm>
            <a:off x="1683280" y="30382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25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people of Bangladesh fought so that they could save the country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Nom1">
            <a:extLst>
              <a:ext uri="{FF2B5EF4-FFF2-40B4-BE49-F238E27FC236}">
                <a16:creationId xmlns:a16="http://schemas.microsoft.com/office/drawing/2014/main" id="{DC0534A0-5112-4C3E-82FE-B0FD7E2E9B6B}"/>
              </a:ext>
            </a:extLst>
          </p:cNvPr>
          <p:cNvSpPr/>
          <p:nvPr/>
        </p:nvSpPr>
        <p:spPr>
          <a:xfrm>
            <a:off x="97595" y="3038296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Nom1">
            <a:extLst>
              <a:ext uri="{FF2B5EF4-FFF2-40B4-BE49-F238E27FC236}">
                <a16:creationId xmlns:a16="http://schemas.microsoft.com/office/drawing/2014/main" id="{D19125E0-C3DF-447A-AB66-568193599E72}"/>
              </a:ext>
            </a:extLst>
          </p:cNvPr>
          <p:cNvSpPr/>
          <p:nvPr/>
        </p:nvSpPr>
        <p:spPr>
          <a:xfrm>
            <a:off x="1708680" y="3698696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25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people of Bangladesh fought and wanted to save the country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Nom1">
            <a:extLst>
              <a:ext uri="{FF2B5EF4-FFF2-40B4-BE49-F238E27FC236}">
                <a16:creationId xmlns:a16="http://schemas.microsoft.com/office/drawing/2014/main" id="{2DDF6C3B-2B7B-4F30-8FDA-8C9FD8C64127}"/>
              </a:ext>
            </a:extLst>
          </p:cNvPr>
          <p:cNvSpPr/>
          <p:nvPr/>
        </p:nvSpPr>
        <p:spPr>
          <a:xfrm>
            <a:off x="122995" y="3698696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Nom1">
            <a:extLst>
              <a:ext uri="{FF2B5EF4-FFF2-40B4-BE49-F238E27FC236}">
                <a16:creationId xmlns:a16="http://schemas.microsoft.com/office/drawing/2014/main" id="{5248C0A2-556C-4D73-B26E-7470CC1A9F28}"/>
              </a:ext>
            </a:extLst>
          </p:cNvPr>
          <p:cNvSpPr/>
          <p:nvPr/>
        </p:nvSpPr>
        <p:spPr>
          <a:xfrm>
            <a:off x="1713940" y="44243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 eat to live.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Nom1">
            <a:extLst>
              <a:ext uri="{FF2B5EF4-FFF2-40B4-BE49-F238E27FC236}">
                <a16:creationId xmlns:a16="http://schemas.microsoft.com/office/drawing/2014/main" id="{9222674D-8328-4A8F-90C7-22AE9FF7D5F9}"/>
              </a:ext>
            </a:extLst>
          </p:cNvPr>
          <p:cNvSpPr/>
          <p:nvPr/>
        </p:nvSpPr>
        <p:spPr>
          <a:xfrm>
            <a:off x="128255" y="4424364"/>
            <a:ext cx="2245894" cy="561920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Simple</a:t>
            </a:r>
          </a:p>
        </p:txBody>
      </p:sp>
      <p:sp>
        <p:nvSpPr>
          <p:cNvPr id="26" name="Nom1">
            <a:extLst>
              <a:ext uri="{FF2B5EF4-FFF2-40B4-BE49-F238E27FC236}">
                <a16:creationId xmlns:a16="http://schemas.microsoft.com/office/drawing/2014/main" id="{E28934F6-FFB3-4BB5-8FA3-7B1D81294C67}"/>
              </a:ext>
            </a:extLst>
          </p:cNvPr>
          <p:cNvSpPr/>
          <p:nvPr/>
        </p:nvSpPr>
        <p:spPr>
          <a:xfrm>
            <a:off x="1688540" y="50974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lang="en-SG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 eat so that they can live.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om1">
            <a:extLst>
              <a:ext uri="{FF2B5EF4-FFF2-40B4-BE49-F238E27FC236}">
                <a16:creationId xmlns:a16="http://schemas.microsoft.com/office/drawing/2014/main" id="{76CC463B-237D-46D3-9D58-47F58B95DDB6}"/>
              </a:ext>
            </a:extLst>
          </p:cNvPr>
          <p:cNvSpPr/>
          <p:nvPr/>
        </p:nvSpPr>
        <p:spPr>
          <a:xfrm>
            <a:off x="102855" y="5097464"/>
            <a:ext cx="2245894" cy="561920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Nom1">
            <a:extLst>
              <a:ext uri="{FF2B5EF4-FFF2-40B4-BE49-F238E27FC236}">
                <a16:creationId xmlns:a16="http://schemas.microsoft.com/office/drawing/2014/main" id="{F59ABEE6-B7F5-4EC2-8E39-A36F7DC687D5}"/>
              </a:ext>
            </a:extLst>
          </p:cNvPr>
          <p:cNvSpPr/>
          <p:nvPr/>
        </p:nvSpPr>
        <p:spPr>
          <a:xfrm>
            <a:off x="1713940" y="5757864"/>
            <a:ext cx="10296757" cy="5619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8000" rtlCol="0" anchor="t"/>
          <a:lstStyle/>
          <a:p>
            <a:r>
              <a:rPr kumimoji="0" lang="en-SG" sz="32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 eat and they can live.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Nom1">
            <a:extLst>
              <a:ext uri="{FF2B5EF4-FFF2-40B4-BE49-F238E27FC236}">
                <a16:creationId xmlns:a16="http://schemas.microsoft.com/office/drawing/2014/main" id="{3AF4FC3B-0F30-4D9D-B67D-2099617993C5}"/>
              </a:ext>
            </a:extLst>
          </p:cNvPr>
          <p:cNvSpPr/>
          <p:nvPr/>
        </p:nvSpPr>
        <p:spPr>
          <a:xfrm>
            <a:off x="128255" y="5757864"/>
            <a:ext cx="2245894" cy="561920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Compound</a:t>
            </a:r>
            <a:endParaRPr kumimoji="0" lang="en-US" sz="3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37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RUNT-HISTORY-POINT" val="ngY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wheat_POWER_USER_SEPARATOR_ICONS_food_POWER_USER_SEPARATOR_ICONS_grain_POWER_USER_SEPARATOR_ICONS_plant_POWER_USER_SEPARATOR_ICONS_trigo_POWER_USER_SEPARATOR_ICONS_wheat-free_POWER_USER_SEPARATOR_ICONS_wholewhea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wheat_POWER_USER_SEPARATOR_ICONS_food_POWER_USER_SEPARATOR_ICONS_grain_POWER_USER_SEPARATOR_ICONS_plant_POWER_USER_SEPARATOR_ICONS_trigo_POWER_USER_SEPARATOR_ICONS_wheat-free_POWER_USER_SEPARATOR_ICONS_wholewhea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wheat_POWER_USER_SEPARATOR_ICONS_food_POWER_USER_SEPARATOR_ICONS_grain_POWER_USER_SEPARATOR_ICONS_plant_POWER_USER_SEPARATOR_ICONS_trigo_POWER_USER_SEPARATOR_ICONS_wheat-free_POWER_USER_SEPARATOR_ICONS_wholewhea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wheat_POWER_USER_SEPARATOR_ICONS_food_POWER_USER_SEPARATOR_ICONS_grain_POWER_USER_SEPARATOR_ICONS_plant_POWER_USER_SEPARATOR_ICONS_trigo_POWER_USER_SEPARATOR_ICONS_wheat-free_POWER_USER_SEPARATOR_ICONS_wholewhea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wheat_POWER_USER_SEPARATOR_ICONS_food_POWER_USER_SEPARATOR_ICONS_grain_POWER_USER_SEPARATOR_ICONS_plant_POWER_USER_SEPARATOR_ICONS_trigo_POWER_USER_SEPARATOR_ICONS_wheat-free_POWER_USER_SEPARATOR_ICONS_wholewhea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wheat_POWER_USER_SEPARATOR_ICONS_food_POWER_USER_SEPARATOR_ICONS_grain_POWER_USER_SEPARATOR_ICONS_plant_POWER_USER_SEPARATOR_ICONS_trigo_POWER_USER_SEPARATOR_ICONS_wheat-free_POWER_USER_SEPARATOR_ICONS_wholewhea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Staircase_with_box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Staircase_with_box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Staircase_with_box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  <p:tag name="POWER_USER_NEW_TEMPLATE_INSERTED" val="POWER_USER_NEW_TEMPLATE_INSERTE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Consequences_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Matrix_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Digital_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digital-object_POWER_USER_SEPARATOR_ICONS_circuit-board_POWER_USER_SEPARATOR_ICONS_computer_POWER_USER_SEPARATOR_ICONS_digital_POWER_USER_SEPARATOR_ICONS_digitize_POWER_USER_SEPARATOR_ICONS_electronics_POWER_USER_SEPARATOR_ICONS_file_POWER_USER_SEPARATOR_ICONS_technology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Animations_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Arrow_stripes_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wheat_POWER_USER_SEPARATOR_ICONS_food_POWER_USER_SEPARATOR_ICONS_grain_POWER_USER_SEPARATOR_ICONS_plant_POWER_USER_SEPARATOR_ICONS_trigo_POWER_USER_SEPARATOR_ICONS_wheat-free_POWER_USER_SEPARATOR_ICONS_wholewhea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wheat_POWER_USER_SEPARATOR_ICONS_food_POWER_USER_SEPARATOR_ICONS_grain_POWER_USER_SEPARATOR_ICONS_plant_POWER_USER_SEPARATOR_ICONS_trigo_POWER_USER_SEPARATOR_ICONS_wheat-free_POWER_USER_SEPARATOR_ICONS_wholewhea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wheat_POWER_USER_SEPARATOR_ICONS_food_POWER_USER_SEPARATOR_ICONS_grain_POWER_USER_SEPARATOR_ICONS_plant_POWER_USER_SEPARATOR_ICONS_trigo_POWER_USER_SEPARATOR_ICONS_wheat-free_POWER_USER_SEPARATOR_ICONS_wholewhea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wheat_POWER_USER_SEPARATOR_ICONS_food_POWER_USER_SEPARATOR_ICONS_grain_POWER_USER_SEPARATOR_ICONS_plant_POWER_USER_SEPARATOR_ICONS_trigo_POWER_USER_SEPARATOR_ICONS_wheat-free_POWER_USER_SEPARATOR_ICONS_wholewhea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wheat_POWER_USER_SEPARATOR_ICONS_food_POWER_USER_SEPARATOR_ICONS_grain_POWER_USER_SEPARATOR_ICONS_plant_POWER_USER_SEPARATOR_ICONS_trigo_POWER_USER_SEPARATOR_ICONS_wheat-free_POWER_USER_SEPARATOR_ICONS_wholewheat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2644</TotalTime>
  <Words>2405</Words>
  <Application>Microsoft Office PowerPoint</Application>
  <PresentationFormat>Widescreen</PresentationFormat>
  <Paragraphs>314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TimesNewRomanPS-BoldMT</vt:lpstr>
      <vt:lpstr>Office Theme</vt:lpstr>
      <vt:lpstr>PowerPoint Presentation</vt:lpstr>
      <vt:lpstr>PowerPoint Presentation</vt:lpstr>
      <vt:lpstr>PowerPoint Presentation</vt:lpstr>
      <vt:lpstr>There are three kinds of sentences according to their structure . Such 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Asim Kumar Talukder</dc:creator>
  <cp:lastModifiedBy>Asim Kumar Talukder</cp:lastModifiedBy>
  <cp:revision>107</cp:revision>
  <dcterms:created xsi:type="dcterms:W3CDTF">2020-05-06T14:27:27Z</dcterms:created>
  <dcterms:modified xsi:type="dcterms:W3CDTF">2020-06-14T14:11:29Z</dcterms:modified>
</cp:coreProperties>
</file>