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82" r:id="rId7"/>
    <p:sldId id="264" r:id="rId8"/>
    <p:sldId id="265" r:id="rId9"/>
    <p:sldId id="269" r:id="rId10"/>
    <p:sldId id="275" r:id="rId11"/>
    <p:sldId id="268" r:id="rId12"/>
    <p:sldId id="266" r:id="rId13"/>
    <p:sldId id="280" r:id="rId14"/>
    <p:sldId id="271" r:id="rId15"/>
    <p:sldId id="281" r:id="rId16"/>
    <p:sldId id="270" r:id="rId17"/>
    <p:sldId id="276" r:id="rId18"/>
    <p:sldId id="274" r:id="rId19"/>
    <p:sldId id="277" r:id="rId20"/>
    <p:sldId id="278" r:id="rId21"/>
  </p:sldIdLst>
  <p:sldSz cx="18288000" cy="9144000"/>
  <p:notesSz cx="6858000" cy="9144000"/>
  <p:defaultTextStyle>
    <a:defPPr>
      <a:defRPr lang="en-US"/>
    </a:defPPr>
    <a:lvl1pPr marL="0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20" y="-96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8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5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5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5875867"/>
            <a:ext cx="15544800" cy="181610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75618"/>
            <a:ext cx="15544800" cy="20002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73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746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11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49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86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23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9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0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0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6" cy="154940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64067"/>
            <a:ext cx="10223500" cy="7804151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7"/>
            <a:ext cx="6016626" cy="6254751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0"/>
            <a:ext cx="10972800" cy="75565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5500"/>
            </a:lvl1pPr>
            <a:lvl2pPr marL="783732" indent="0">
              <a:buNone/>
              <a:defRPr sz="4800"/>
            </a:lvl2pPr>
            <a:lvl3pPr marL="1567464" indent="0">
              <a:buNone/>
              <a:defRPr sz="4100"/>
            </a:lvl3pPr>
            <a:lvl4pPr marL="2351197" indent="0">
              <a:buNone/>
              <a:defRPr sz="3400"/>
            </a:lvl4pPr>
            <a:lvl5pPr marL="3134929" indent="0">
              <a:buNone/>
              <a:defRPr sz="3400"/>
            </a:lvl5pPr>
            <a:lvl6pPr marL="3918661" indent="0">
              <a:buNone/>
              <a:defRPr sz="3400"/>
            </a:lvl6pPr>
            <a:lvl7pPr marL="4702393" indent="0">
              <a:buNone/>
              <a:defRPr sz="3400"/>
            </a:lvl7pPr>
            <a:lvl8pPr marL="5486126" indent="0">
              <a:buNone/>
              <a:defRPr sz="3400"/>
            </a:lvl8pPr>
            <a:lvl9pPr marL="6269858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1"/>
            <a:ext cx="10972800" cy="1073149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56746" tIns="78373" rIns="156746" bIns="783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1"/>
            <a:ext cx="16459200" cy="6034617"/>
          </a:xfrm>
          <a:prstGeom prst="rect">
            <a:avLst/>
          </a:prstGeom>
        </p:spPr>
        <p:txBody>
          <a:bodyPr vert="horz" lIns="156746" tIns="78373" rIns="156746" bIns="783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799" indent="-587799" algn="l" defTabSz="156746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565" indent="-489833" algn="l" defTabSz="156746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331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indent="-391866" algn="l" defTabSz="15674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5" indent="-391866" algn="l" defTabSz="156746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0527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260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992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24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5-isOgwSC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304800" y="-1"/>
            <a:ext cx="17983200" cy="1938992"/>
          </a:xfrm>
          <a:prstGeom prst="flowChartMagneticDrum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সবাইকে বাংলাদেশ ও বিশ্ব পরিচয়ের পাঠে স্বাগতম 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800" y="248186"/>
            <a:ext cx="4800600" cy="1428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73627"/>
            <a:ext cx="14782800" cy="701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76200"/>
            <a:ext cx="4953000" cy="962918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bn-IN" sz="4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উৎসব  </a:t>
            </a:r>
            <a:endParaRPr lang="en-US" sz="44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7162800"/>
            <a:ext cx="1722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উৎসব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তিথীতে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প্রতিমাসে ও প্রতি ঋতুতে বিভিন্ন ধর্মীয় ব্রত অনুষ্ঠান পালন করে।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945" y="1371600"/>
            <a:ext cx="8382000" cy="5126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9" y="1348740"/>
            <a:ext cx="8501397" cy="5149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76200"/>
            <a:ext cx="5486400" cy="1726347"/>
          </a:xfrm>
          <a:prstGeom prst="ribbon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4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 </a:t>
            </a:r>
            <a:endParaRPr lang="en-US" sz="44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8131314"/>
            <a:ext cx="1455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 পুরুষেরা ধুতি, লুঙ্গি, শার্ট ও প্যান্ট পরে । মেয়েরা মোটা কাপড়ের শাড়ি ও ব্লাউজ পরে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947" y="2209800"/>
            <a:ext cx="9023453" cy="5333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141536"/>
            <a:ext cx="8153400" cy="5402263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657600" cy="44196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4000"/>
            <a:ext cx="4495800" cy="449580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29400" y="0"/>
            <a:ext cx="5638800" cy="134963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324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2600" y="6172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8131314"/>
            <a:ext cx="1684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খাবার ভাত। এছাড়াও তারা গম, ভুট্টা, মাছ, মাংস ও বিভিন্ন ধরণের শাকসবজি খেয়ে থাকে।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0926"/>
            <a:ext cx="4114800" cy="4641273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62600" y="6324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775" y="1516063"/>
            <a:ext cx="4416425" cy="4503737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782800" y="61999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6200" y="76200"/>
            <a:ext cx="3581400" cy="1349633"/>
          </a:xfrm>
          <a:prstGeom prst="cube">
            <a:avLst/>
          </a:prstGeom>
          <a:solidFill>
            <a:srgbClr val="00B050"/>
          </a:solidFill>
          <a:ln>
            <a:solidFill>
              <a:srgbClr val="FF0000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3886200" cy="2942061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6EE65C-5C36-4ED8-A727-168E3CC583C6}"/>
              </a:ext>
            </a:extLst>
          </p:cNvPr>
          <p:cNvSpPr txBox="1"/>
          <p:nvPr/>
        </p:nvSpPr>
        <p:spPr>
          <a:xfrm>
            <a:off x="5574894" y="2743200"/>
            <a:ext cx="615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B2112A-0012-4B3A-AEC1-265A54D7A81E}"/>
              </a:ext>
            </a:extLst>
          </p:cNvPr>
          <p:cNvSpPr txBox="1"/>
          <p:nvPr/>
        </p:nvSpPr>
        <p:spPr>
          <a:xfrm>
            <a:off x="5530649" y="3498241"/>
            <a:ext cx="490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8C3E67-7070-409F-857D-21E55B2E5BF9}"/>
              </a:ext>
            </a:extLst>
          </p:cNvPr>
          <p:cNvSpPr txBox="1"/>
          <p:nvPr/>
        </p:nvSpPr>
        <p:spPr>
          <a:xfrm>
            <a:off x="5530648" y="4206127"/>
            <a:ext cx="513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ওঁরাওদের প্রধান খাদ্য কী?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328B81-FCE5-4C26-A62B-C8737554440A}"/>
              </a:ext>
            </a:extLst>
          </p:cNvPr>
          <p:cNvSpPr txBox="1"/>
          <p:nvPr/>
        </p:nvSpPr>
        <p:spPr>
          <a:xfrm>
            <a:off x="5574894" y="5007114"/>
            <a:ext cx="699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ওঁরাওদের মেয়েদের পোশাকের নাম কী?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73082E-6715-4907-8EDD-E2A9A711D880}"/>
              </a:ext>
            </a:extLst>
          </p:cNvPr>
          <p:cNvSpPr txBox="1"/>
          <p:nvPr/>
        </p:nvSpPr>
        <p:spPr>
          <a:xfrm>
            <a:off x="5061493" y="152400"/>
            <a:ext cx="8806907" cy="1226196"/>
          </a:xfrm>
          <a:prstGeom prst="plaqu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GB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8445DC-3A21-473C-BDAF-BF0D857F6361}"/>
              </a:ext>
            </a:extLst>
          </p:cNvPr>
          <p:cNvSpPr txBox="1"/>
          <p:nvPr/>
        </p:nvSpPr>
        <p:spPr>
          <a:xfrm>
            <a:off x="1676400" y="3910548"/>
            <a:ext cx="6324600" cy="3785652"/>
          </a:xfrm>
          <a:prstGeom prst="rightArrowCallou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bn-BD" sz="6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নিরবে পড়।</a:t>
            </a:r>
            <a:endParaRPr lang="en-GB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s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320039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605446"/>
            <a:ext cx="5978236" cy="72553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-76200"/>
            <a:ext cx="6553200" cy="1349633"/>
          </a:xfrm>
          <a:prstGeom prst="horizontalScroll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34136"/>
            <a:ext cx="1722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ওঁরাও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বেশির ভাগ রাজশাহী,রংপুর, দিনাজপুর অঞ্চলে বসবাস করে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ভাষার নাম কুড়িখ ও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সাদ্রি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ওঁরাও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সমাজব্যবস্থা পিতৃতান্ত্রিক।ওঁরাওদের গ্রাম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নকে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মাহাতো বলা হয়।তাদের নিজস্ব আঞ্চলিক পরিষদ আছে যা পাহতো নামে পরিচিত।পরিষদে গ্রামের প্রতিনিধিরা থাকেন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ধর্মঃ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ওরাঁও জনগোষ্ঠী বিভিন্ন দেবতার পূজা করে।তাঁদের প্রধান দেবতার নাম ধরমী বা ধরমেশ যাঁকে তাঁরা পৃথিবীর সৃষ্টিকর্তা বলে মনে করে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প্রধান উৎসব কারাম । ভাদ্র মাসে উদিত চাঁদের শুক্ল পক্ষের একাদশী তিথীতে কারাম উৎসব পালন করা হয়। এছাড়া প্রতিমাসে ও প্রতি ঋতুতে বিভিন্ন ধর্মীয় ব্রত অনুষ্ঠান পালন করে।</a:t>
            </a:r>
            <a:r>
              <a:rPr lang="as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পোশাকঃ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ওঁরাও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পুরুষেরা ধুতি, লুঙ্গি, শার্ট ও প্যান্ট পরে । মেয়েরা মোটা কাপড়ের শাড়ি ও ব্লাউজ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পরে।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খাবারঃ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প্রধান খাবার ভাত। এছাড়াও তারা গম, ভুট্টা, মাছ, মাংস ও বিভিন্ন ধরণের শাকসবজি খেয়ে থাকে। </a:t>
            </a:r>
          </a:p>
        </p:txBody>
      </p:sp>
      <p:pic>
        <p:nvPicPr>
          <p:cNvPr id="2" name="My_AudioRecord[2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7155" y="7065818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18">
            <a:extLst>
              <a:ext uri="{FF2B5EF4-FFF2-40B4-BE49-F238E27FC236}">
                <a16:creationId xmlns="" xmlns:a16="http://schemas.microsoft.com/office/drawing/2014/main" id="{0A83C724-937B-4887-95A0-08FC495042FD}"/>
              </a:ext>
            </a:extLst>
          </p:cNvPr>
          <p:cNvSpPr/>
          <p:nvPr/>
        </p:nvSpPr>
        <p:spPr>
          <a:xfrm>
            <a:off x="4648200" y="76200"/>
            <a:ext cx="6418377" cy="1295400"/>
          </a:xfrm>
          <a:prstGeom prst="downArrow">
            <a:avLst/>
          </a:prstGeom>
          <a:solidFill>
            <a:srgbClr val="92D05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42BB49D-3085-414E-89DD-56AA53E8A681}"/>
              </a:ext>
            </a:extLst>
          </p:cNvPr>
          <p:cNvSpPr/>
          <p:nvPr/>
        </p:nvSpPr>
        <p:spPr>
          <a:xfrm>
            <a:off x="3204688" y="1447800"/>
            <a:ext cx="936831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বাস করে?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190AA6-C058-4C03-8242-37420424CAB2}"/>
              </a:ext>
            </a:extLst>
          </p:cNvPr>
          <p:cNvSpPr/>
          <p:nvPr/>
        </p:nvSpPr>
        <p:spPr>
          <a:xfrm>
            <a:off x="3200418" y="2590800"/>
            <a:ext cx="7141999" cy="426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D49423-530F-450C-A26C-EC56C3497045}"/>
              </a:ext>
            </a:extLst>
          </p:cNvPr>
          <p:cNvSpPr/>
          <p:nvPr/>
        </p:nvSpPr>
        <p:spPr>
          <a:xfrm>
            <a:off x="3182914" y="3124200"/>
            <a:ext cx="8932885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ওঁরাও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C44DD77-79B5-48CA-9E7C-D25194C7E810}"/>
              </a:ext>
            </a:extLst>
          </p:cNvPr>
          <p:cNvSpPr/>
          <p:nvPr/>
        </p:nvSpPr>
        <p:spPr>
          <a:xfrm>
            <a:off x="3182914" y="4145279"/>
            <a:ext cx="7159502" cy="426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AF0605-C7DA-420C-9A16-C9F8F1999D23}"/>
              </a:ext>
            </a:extLst>
          </p:cNvPr>
          <p:cNvSpPr txBox="1"/>
          <p:nvPr/>
        </p:nvSpPr>
        <p:spPr>
          <a:xfrm>
            <a:off x="3156629" y="5486400"/>
            <a:ext cx="1094037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পিতৃতান্ত্রিক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18642F-3719-4FEC-9074-D0C5C7F438BC}"/>
              </a:ext>
            </a:extLst>
          </p:cNvPr>
          <p:cNvSpPr/>
          <p:nvPr/>
        </p:nvSpPr>
        <p:spPr>
          <a:xfrm>
            <a:off x="3156629" y="6553200"/>
            <a:ext cx="718578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AEB4F8-BEFD-4015-BDFF-50A9B7441462}"/>
              </a:ext>
            </a:extLst>
          </p:cNvPr>
          <p:cNvSpPr txBox="1"/>
          <p:nvPr/>
        </p:nvSpPr>
        <p:spPr>
          <a:xfrm>
            <a:off x="3156629" y="4724400"/>
            <a:ext cx="1086417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সমাজ ব্যবস্থা কিরুপ?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38512EB-2127-4581-B1B8-874D176425E4}"/>
              </a:ext>
            </a:extLst>
          </p:cNvPr>
          <p:cNvSpPr/>
          <p:nvPr/>
        </p:nvSpPr>
        <p:spPr>
          <a:xfrm>
            <a:off x="3156628" y="7543800"/>
            <a:ext cx="718578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কুডুখ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সাদ্রি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hought Bubble: Cloud 11">
            <a:extLst>
              <a:ext uri="{FF2B5EF4-FFF2-40B4-BE49-F238E27FC236}">
                <a16:creationId xmlns="" xmlns:a16="http://schemas.microsoft.com/office/drawing/2014/main" id="{A2EF908F-4EA1-4050-8640-79B1100603DE}"/>
              </a:ext>
            </a:extLst>
          </p:cNvPr>
          <p:cNvSpPr/>
          <p:nvPr/>
        </p:nvSpPr>
        <p:spPr>
          <a:xfrm>
            <a:off x="12649200" y="609600"/>
            <a:ext cx="2966550" cy="16002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1906" y="228600"/>
            <a:ext cx="4135272" cy="1349633"/>
          </a:xfrm>
          <a:prstGeom prst="bevel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US" sz="6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" y="0"/>
            <a:ext cx="4486275" cy="2990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AEB090-BF81-4CC8-9D6F-3E801C2C4252}"/>
              </a:ext>
            </a:extLst>
          </p:cNvPr>
          <p:cNvSpPr txBox="1"/>
          <p:nvPr/>
        </p:nvSpPr>
        <p:spPr>
          <a:xfrm>
            <a:off x="3733800" y="2873514"/>
            <a:ext cx="1736012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430C58-ACAF-481D-BDBF-D8FDD05F44D4}"/>
              </a:ext>
            </a:extLst>
          </p:cNvPr>
          <p:cNvSpPr txBox="1"/>
          <p:nvPr/>
        </p:nvSpPr>
        <p:spPr>
          <a:xfrm>
            <a:off x="3733800" y="3998438"/>
            <a:ext cx="173601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দল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A36C3C-8AA7-4CC8-AEFA-6185C04BAC9E}"/>
              </a:ext>
            </a:extLst>
          </p:cNvPr>
          <p:cNvSpPr txBox="1"/>
          <p:nvPr/>
        </p:nvSpPr>
        <p:spPr>
          <a:xfrm>
            <a:off x="3733800" y="5257800"/>
            <a:ext cx="19050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দল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716A2E-B694-493E-8A3C-0AEE86282E96}"/>
              </a:ext>
            </a:extLst>
          </p:cNvPr>
          <p:cNvSpPr txBox="1"/>
          <p:nvPr/>
        </p:nvSpPr>
        <p:spPr>
          <a:xfrm>
            <a:off x="6805007" y="2819400"/>
            <a:ext cx="5456904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0D08F8-26BB-410F-BFC2-54D768256D29}"/>
              </a:ext>
            </a:extLst>
          </p:cNvPr>
          <p:cNvSpPr txBox="1"/>
          <p:nvPr/>
        </p:nvSpPr>
        <p:spPr>
          <a:xfrm>
            <a:off x="6735095" y="3998439"/>
            <a:ext cx="6142705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বর্ণনা কর।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26E969-B62B-4EFD-8F5C-77351E3D477B}"/>
              </a:ext>
            </a:extLst>
          </p:cNvPr>
          <p:cNvSpPr txBox="1"/>
          <p:nvPr/>
        </p:nvSpPr>
        <p:spPr>
          <a:xfrm>
            <a:off x="6811296" y="5334000"/>
            <a:ext cx="6066504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row: Striped Right 12">
            <a:extLst>
              <a:ext uri="{FF2B5EF4-FFF2-40B4-BE49-F238E27FC236}">
                <a16:creationId xmlns="" xmlns:a16="http://schemas.microsoft.com/office/drawing/2014/main" id="{FBC40174-3807-45AC-B6DB-6EEEA2735911}"/>
              </a:ext>
            </a:extLst>
          </p:cNvPr>
          <p:cNvSpPr/>
          <p:nvPr/>
        </p:nvSpPr>
        <p:spPr>
          <a:xfrm>
            <a:off x="5669973" y="3236555"/>
            <a:ext cx="768626" cy="2923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6" name="Arrow: Striped Right 13">
            <a:extLst>
              <a:ext uri="{FF2B5EF4-FFF2-40B4-BE49-F238E27FC236}">
                <a16:creationId xmlns="" xmlns:a16="http://schemas.microsoft.com/office/drawing/2014/main" id="{ACAA0EA0-DC91-4B53-8E98-3EC6FD500385}"/>
              </a:ext>
            </a:extLst>
          </p:cNvPr>
          <p:cNvSpPr/>
          <p:nvPr/>
        </p:nvSpPr>
        <p:spPr>
          <a:xfrm>
            <a:off x="5669973" y="4144631"/>
            <a:ext cx="768626" cy="2923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7" name="Arrow: Striped Right 14">
            <a:extLst>
              <a:ext uri="{FF2B5EF4-FFF2-40B4-BE49-F238E27FC236}">
                <a16:creationId xmlns="" xmlns:a16="http://schemas.microsoft.com/office/drawing/2014/main" id="{48C9CE0B-9E87-4201-AEA6-FFD420619CEF}"/>
              </a:ext>
            </a:extLst>
          </p:cNvPr>
          <p:cNvSpPr/>
          <p:nvPr/>
        </p:nvSpPr>
        <p:spPr>
          <a:xfrm>
            <a:off x="5860774" y="5508486"/>
            <a:ext cx="768626" cy="2923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354058-992F-4BA0-9CAB-227925CB1E6B}"/>
              </a:ext>
            </a:extLst>
          </p:cNvPr>
          <p:cNvSpPr txBox="1"/>
          <p:nvPr/>
        </p:nvSpPr>
        <p:spPr>
          <a:xfrm>
            <a:off x="3657600" y="1524000"/>
            <a:ext cx="91440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খাদ্যাভাস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164667-624D-44BE-90E0-069042A60785}"/>
              </a:ext>
            </a:extLst>
          </p:cNvPr>
          <p:cNvSpPr txBox="1"/>
          <p:nvPr/>
        </p:nvSpPr>
        <p:spPr>
          <a:xfrm>
            <a:off x="3657600" y="3810000"/>
            <a:ext cx="91440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7E8253-1664-4673-885E-374DBDA50B61}"/>
              </a:ext>
            </a:extLst>
          </p:cNvPr>
          <p:cNvSpPr txBox="1"/>
          <p:nvPr/>
        </p:nvSpPr>
        <p:spPr>
          <a:xfrm>
            <a:off x="3657600" y="6248400"/>
            <a:ext cx="914400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2F89FB-8043-40A8-9D4E-E6731BFB428F}"/>
              </a:ext>
            </a:extLst>
          </p:cNvPr>
          <p:cNvSpPr txBox="1"/>
          <p:nvPr/>
        </p:nvSpPr>
        <p:spPr>
          <a:xfrm>
            <a:off x="3657600" y="4719697"/>
            <a:ext cx="9144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ওঁরাও সমাজব্যবস্থা পিতৃতান্ত্রিক।ওঁরাওদের গ্রাম প্রাধানকে মাহাতো বলা হয়।তাদের নিজস্ব আঞ্চলিক পরিষদ আছে যা পাহতো নামে পরিচিত।পরিষদে গ্রামের প্রতিনিধিরা থাকেন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44ACDD-C702-44FC-A9CE-8D845C22B433}"/>
              </a:ext>
            </a:extLst>
          </p:cNvPr>
          <p:cNvSpPr txBox="1"/>
          <p:nvPr/>
        </p:nvSpPr>
        <p:spPr>
          <a:xfrm>
            <a:off x="3657600" y="2286000"/>
            <a:ext cx="9144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প্রধান খাবার ভাত। এছাড়াও তারা গম, ভুট্টা, মাছ, মাংস ও বিভিন্ন ধরণের শাকসবজি খেয়ে থাকে।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EC8896-58DA-41D0-B271-F3E42DE566D1}"/>
              </a:ext>
            </a:extLst>
          </p:cNvPr>
          <p:cNvSpPr txBox="1"/>
          <p:nvPr/>
        </p:nvSpPr>
        <p:spPr>
          <a:xfrm>
            <a:off x="3657600" y="7010400"/>
            <a:ext cx="91440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জন্ম,মৃত্যু,বিয়ে ইত্যাদি অনুষ্ঠানে ম্রোরা বিভিন্ন আচার উৎসব পালন করেন। ম্রো সমাজের রীতি অনুযায়ী শিশুদের বয়স ৩ বছ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 ছেলে ও মেয়ে উভয়েরই কান ছিদ্র করে দেওয়া হয়।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52400"/>
            <a:ext cx="6019800" cy="1107996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মূল্যায়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0" y="76200"/>
            <a:ext cx="3048000" cy="22098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201400" y="304800"/>
            <a:ext cx="1752600" cy="9954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400" y="304800"/>
            <a:ext cx="2975212" cy="2017574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 smtClean="0">
              <a:solidFill>
                <a:schemeClr val="tx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971801"/>
            <a:ext cx="11277600" cy="47089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সবাই বাড়ি থেকে লিখে আনবে-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6000" dirty="0" smtClean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ওঁরাওদের  </a:t>
            </a:r>
            <a:r>
              <a:rPr lang="as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bn-IN" sz="6000" dirty="0" smtClean="0">
              <a:solidFill>
                <a:schemeClr val="tx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21778" y="335281"/>
            <a:ext cx="6556022" cy="1229273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66" y="2719554"/>
            <a:ext cx="9262534" cy="5281446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utfor mie m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0800" y="2286000"/>
            <a:ext cx="6172200" cy="61722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636"/>
            <a:ext cx="18288000" cy="910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152400"/>
            <a:ext cx="9296400" cy="1349633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সবাই মিলে একটি ভিডিও দেখি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981200"/>
            <a:ext cx="7924800" cy="3630454"/>
          </a:xfrm>
          <a:prstGeom prst="hear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Click the below link  to watch/download the video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6579003" y="6248400"/>
            <a:ext cx="512999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https://youtu.be/b5-isOgwSC4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76200"/>
            <a:ext cx="7543800" cy="12954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1A5FAA3-480C-49D4-8CED-3A942CF3EC70}"/>
              </a:ext>
            </a:extLst>
          </p:cNvPr>
          <p:cNvSpPr/>
          <p:nvPr/>
        </p:nvSpPr>
        <p:spPr>
          <a:xfrm>
            <a:off x="457200" y="2514600"/>
            <a:ext cx="73152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শ্রেণিঃ পঞ্চম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অধ্যায়ঃ ১১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শিরোনামঃ বাংলাদেশের ক্ষুদ্র নৃ-গোষ্ঠী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পাঠ্যাংশঃ গারো (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--------------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স্টাব্দ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1523612"/>
            <a:ext cx="5486400" cy="66440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9">
            <a:extLst>
              <a:ext uri="{FF2B5EF4-FFF2-40B4-BE49-F238E27FC236}">
                <a16:creationId xmlns="" xmlns:a16="http://schemas.microsoft.com/office/drawing/2014/main" id="{91AAD35B-3558-4026-A4FF-A1C2A68DD965}"/>
              </a:ext>
            </a:extLst>
          </p:cNvPr>
          <p:cNvSpPr/>
          <p:nvPr/>
        </p:nvSpPr>
        <p:spPr>
          <a:xfrm>
            <a:off x="4509654" y="454117"/>
            <a:ext cx="7897091" cy="137468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F7F319-CE9F-4367-A9D7-246C2F57C672}"/>
              </a:ext>
            </a:extLst>
          </p:cNvPr>
          <p:cNvSpPr/>
          <p:nvPr/>
        </p:nvSpPr>
        <p:spPr>
          <a:xfrm>
            <a:off x="3066340" y="6245317"/>
            <a:ext cx="11792660" cy="1374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২.১.৮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</a:t>
            </a:r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3DDAAD-DC89-4525-B703-B1F6CFDFDB16}"/>
              </a:ext>
            </a:extLst>
          </p:cNvPr>
          <p:cNvSpPr/>
          <p:nvPr/>
        </p:nvSpPr>
        <p:spPr>
          <a:xfrm>
            <a:off x="3066340" y="2904411"/>
            <a:ext cx="4394333" cy="641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033391"/>
            <a:ext cx="11734800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2.1.7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জাতি,শ্রেণি,বর্ণ,গোষ্ঠী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মর্যদা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বিলবে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ladesh Map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 t="1118" b="8290"/>
          <a:stretch>
            <a:fillRect/>
          </a:stretch>
        </p:blipFill>
        <p:spPr>
          <a:xfrm>
            <a:off x="2489200" y="155992"/>
            <a:ext cx="7366001" cy="8839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72200" y="304800"/>
            <a:ext cx="3683001" cy="20719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IN" sz="6300" dirty="0">
                <a:latin typeface="NikoshBAN" pitchFamily="2" charset="0"/>
                <a:cs typeface="NikoshBAN" pitchFamily="2" charset="0"/>
              </a:rPr>
              <a:t>ওঁরাওদের </a:t>
            </a:r>
            <a:r>
              <a:rPr lang="bn-BD" sz="6300" dirty="0">
                <a:latin typeface="NikoshBAN" pitchFamily="2" charset="0"/>
                <a:cs typeface="NikoshBAN" pitchFamily="2" charset="0"/>
              </a:rPr>
              <a:t> বাসস্থান </a:t>
            </a:r>
            <a:endParaRPr lang="en-US" sz="6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97492" y="2521150"/>
            <a:ext cx="5829300" cy="2533617"/>
          </a:xfrm>
          <a:prstGeom prst="rect">
            <a:avLst/>
          </a:prstGeom>
          <a:noFill/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IN" sz="5200" dirty="0">
                <a:latin typeface="NikoshBAN" pitchFamily="2" charset="0"/>
                <a:cs typeface="NikoshBAN" pitchFamily="2" charset="0"/>
              </a:rPr>
              <a:t>ওঁরাও জনগষ্ঠী বেশির ভাগ রাজশাহী,রংপুর, দিনাজপুর অঞ্চলে বসবাস করে।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2722418" y="3066475"/>
            <a:ext cx="1496291" cy="993557"/>
          </a:xfrm>
          <a:prstGeom prst="star7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74" tIns="65837" rIns="131674" bIns="65837" rtlCol="0" anchor="ctr"/>
          <a:lstStyle/>
          <a:p>
            <a:pPr algn="ctr"/>
            <a:endParaRPr lang="en-US"/>
          </a:p>
        </p:txBody>
      </p:sp>
      <p:sp>
        <p:nvSpPr>
          <p:cNvPr id="3" name="7-Point Star 2"/>
          <p:cNvSpPr/>
          <p:nvPr/>
        </p:nvSpPr>
        <p:spPr>
          <a:xfrm>
            <a:off x="3719946" y="1177637"/>
            <a:ext cx="1246908" cy="914400"/>
          </a:xfrm>
          <a:prstGeom prst="star7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74" tIns="65837" rIns="131674" bIns="65837"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3001819" y="995413"/>
            <a:ext cx="1309256" cy="1238121"/>
          </a:xfrm>
          <a:prstGeom prst="star7">
            <a:avLst>
              <a:gd name="adj" fmla="val 31275"/>
              <a:gd name="hf" fmla="val 102572"/>
              <a:gd name="vf" fmla="val 10521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74" tIns="65837" rIns="131674" bIns="65837"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79374"/>
            <a:ext cx="7625140" cy="19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156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  <p:bldP spid="2" grpId="1" animBg="1"/>
      <p:bldP spid="3" grpId="0" animBg="1"/>
      <p:bldP spid="3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8">
            <a:extLst>
              <a:ext uri="{FF2B5EF4-FFF2-40B4-BE49-F238E27FC236}">
                <a16:creationId xmlns:a16="http://schemas.microsoft.com/office/drawing/2014/main" xmlns="" id="{26BAE2C1-5BCA-40AA-8A0E-100FDC13CCE9}"/>
              </a:ext>
            </a:extLst>
          </p:cNvPr>
          <p:cNvSpPr/>
          <p:nvPr/>
        </p:nvSpPr>
        <p:spPr>
          <a:xfrm>
            <a:off x="5734988" y="0"/>
            <a:ext cx="6380812" cy="9906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001000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 ভাষার নাম কুড়িখ ও সাদ্রি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76200"/>
            <a:ext cx="6019800" cy="1555909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সমাজব্যবস্থা 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7668161"/>
            <a:ext cx="1729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ওঁরাও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।ওঁরাওদের গ্রাম প্রাধানকে মাহাতো বলা হয়।তাদের নিজস্ব আঞ্চলিক পরিষদ আছে যা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নামে পরিচিত।পরিষদে গ্রামের প্রতিনিধিরা থাকেন।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63854"/>
            <a:ext cx="8191500" cy="4682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7833"/>
            <a:ext cx="8267700" cy="4802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3200" y="76200"/>
            <a:ext cx="4953000" cy="955477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bn-IN" sz="4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ধর্ম  </a:t>
            </a:r>
            <a:endParaRPr lang="en-US" sz="44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7668161"/>
            <a:ext cx="1729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ওরাঁও জনগোষ্ঠী বিভিন্ন দেবতার পূজা করে।তাঁদের প্রধান দেবতার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রমেশ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যাঁকে তাঁরা পৃথিবীর সৃষ্টিকর্তা বলে মনে করে।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1371600"/>
            <a:ext cx="8648701" cy="59643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371601"/>
            <a:ext cx="8690254" cy="59643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683</Words>
  <Application>Microsoft Office PowerPoint</Application>
  <PresentationFormat>Custom</PresentationFormat>
  <Paragraphs>78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Lutfor_</cp:lastModifiedBy>
  <cp:revision>205</cp:revision>
  <dcterms:created xsi:type="dcterms:W3CDTF">2006-08-16T00:00:00Z</dcterms:created>
  <dcterms:modified xsi:type="dcterms:W3CDTF">2020-06-14T16:38:12Z</dcterms:modified>
</cp:coreProperties>
</file>