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24.jpeg"/><Relationship Id="rId4" Type="http://schemas.openxmlformats.org/officeDocument/2006/relationships/image" Target="../media/image4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7231" y="152400"/>
            <a:ext cx="8909538" cy="6553200"/>
            <a:chOff x="117231" y="152400"/>
            <a:chExt cx="8909538" cy="6553200"/>
          </a:xfrm>
        </p:grpSpPr>
        <p:grpSp>
          <p:nvGrpSpPr>
            <p:cNvPr id="7" name="Group 6"/>
            <p:cNvGrpSpPr/>
            <p:nvPr/>
          </p:nvGrpSpPr>
          <p:grpSpPr>
            <a:xfrm>
              <a:off x="117231" y="152400"/>
              <a:ext cx="8909538" cy="6553200"/>
              <a:chOff x="117231" y="152400"/>
              <a:chExt cx="8909538" cy="6553200"/>
            </a:xfrm>
          </p:grpSpPr>
          <p:pic>
            <p:nvPicPr>
              <p:cNvPr id="4" name="Picture 3" descr="d98404e1877e0e5f0c0bc4914fa900c2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7231" y="152400"/>
                <a:ext cx="8909538" cy="6553200"/>
              </a:xfrm>
              <a:prstGeom prst="rect">
                <a:avLst/>
              </a:prstGeom>
              <a:ln w="38100" cap="sq">
                <a:solidFill>
                  <a:srgbClr val="C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5" name="Picture 4" descr="44-444436_beautiful-butterfly-png-image-two-red-butterfly-gif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2000" y="762000"/>
                <a:ext cx="1752600" cy="1243123"/>
              </a:xfrm>
              <a:prstGeom prst="rect">
                <a:avLst/>
              </a:prstGeom>
            </p:spPr>
          </p:pic>
          <p:pic>
            <p:nvPicPr>
              <p:cNvPr id="6" name="Picture 5" descr="44-444436_beautiful-butterfly-png-image-two-red-butterfly-gif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29400" y="762000"/>
                <a:ext cx="1752600" cy="1243123"/>
              </a:xfrm>
              <a:prstGeom prst="rect">
                <a:avLst/>
              </a:prstGeom>
            </p:spPr>
          </p:pic>
        </p:grpSp>
        <p:pic>
          <p:nvPicPr>
            <p:cNvPr id="8" name="Picture 7" descr="418-4181020_clip-art-gif-animation-butterfly-image-butterfly-animate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3962400"/>
              <a:ext cx="1066800" cy="767632"/>
            </a:xfrm>
            <a:prstGeom prst="rect">
              <a:avLst/>
            </a:prstGeom>
          </p:spPr>
        </p:pic>
      </p:grpSp>
      <p:pic>
        <p:nvPicPr>
          <p:cNvPr id="10" name="Picture 9" descr="butterfly-animated-gif-5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505200"/>
            <a:ext cx="2362200" cy="1965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981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ডিজিটাল ক্লাসে সবাইকে স্বাগতম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giphye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2895600"/>
            <a:ext cx="28575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60b28038e53a1e86e8be3dd306ef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04800" y="304800"/>
            <a:ext cx="8458200" cy="3917050"/>
            <a:chOff x="304800" y="228600"/>
            <a:chExt cx="8458200" cy="3993250"/>
          </a:xfrm>
        </p:grpSpPr>
        <p:pic>
          <p:nvPicPr>
            <p:cNvPr id="3" name="Picture 2" descr="খাসি-পান-www.trickbangla365.com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2438400"/>
              <a:ext cx="4267200" cy="178345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 descr="image-18516-1540038087-e157241185551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228600"/>
              <a:ext cx="4114800" cy="2133600"/>
            </a:xfrm>
            <a:prstGeom prst="rect">
              <a:avLst/>
            </a:prstGeom>
            <a:ln w="127000" cap="rnd">
              <a:solidFill>
                <a:schemeClr val="accent6">
                  <a:lumMod val="75000"/>
                </a:schemeClr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_______ __-_______ ____ __________ '_______' ___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228601"/>
              <a:ext cx="4171950" cy="2133600"/>
            </a:xfrm>
            <a:prstGeom prst="rect">
              <a:avLst/>
            </a:prstGeom>
            <a:ln w="127000" cap="rnd">
              <a:solidFill>
                <a:srgbClr val="00B0F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 descr="unnamed (5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2514600"/>
              <a:ext cx="4038600" cy="16764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2">
                  <a:lumMod val="75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04800" y="4495800"/>
            <a:ext cx="85344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জনগোষ্ঠীর সমাজ ব্যবস্থা ও গারো সমাজের মতই মাতৃতান্ত্রিক । পারিবারিক সম্পত্তির বেশির ভাগের উত্তরাধিকারী হয় পরিবারের সবচেয়ে ছোট মেয়ে । খাসি জনগোষ্ঠী কৃষিকাজ করে জীবিকা নির্বাহ করে । তারা প্রচুর পান ও মধু চাষ করে ।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828800"/>
            <a:ext cx="2895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সমাজ ব্যবস্হা</a:t>
            </a:r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-colorful-cute-flower-frame-design-background-colorful-cute-frame-flower-flower-border-cute-frame-cute-border-128661573.jpg"/>
          <p:cNvPicPr>
            <a:picLocks noChangeAspect="1"/>
          </p:cNvPicPr>
          <p:nvPr/>
        </p:nvPicPr>
        <p:blipFill>
          <a:blip r:embed="rId2"/>
          <a:srcRect b="5542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143000" y="609600"/>
            <a:ext cx="7091363" cy="3657600"/>
            <a:chOff x="1143000" y="609600"/>
            <a:chExt cx="7091363" cy="3657600"/>
          </a:xfrm>
        </p:grpSpPr>
        <p:pic>
          <p:nvPicPr>
            <p:cNvPr id="3" name="Picture 2" descr="1_U1aI0fAV_fDfE_guaWZbUg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609600"/>
              <a:ext cx="3357563" cy="19050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2">
                  <a:lumMod val="50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 descr="maxresdefault (3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609600"/>
              <a:ext cx="3581400" cy="1905000"/>
            </a:xfrm>
            <a:prstGeom prst="roundRect">
              <a:avLst>
                <a:gd name="adj" fmla="val 16667"/>
              </a:avLst>
            </a:prstGeom>
            <a:ln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 descr="unnamed (6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2590800"/>
              <a:ext cx="3581400" cy="1676400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 descr="images (8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2590800"/>
              <a:ext cx="3276600" cy="1676400"/>
            </a:xfrm>
            <a:prstGeom prst="rect">
              <a:avLst/>
            </a:prstGeom>
            <a:ln w="88900" cap="sq" cmpd="thickThin">
              <a:solidFill>
                <a:srgbClr val="FF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810000" y="2057400"/>
            <a:ext cx="22098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4800" dirty="0" err="1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8153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য়াদের প্রধান খাদ্য ভাত , মাংস , শুঁটকি ,মাছ , মধু ইত্যাদি । তারা পান- সুপারিকে খুবই পবিত্র মনে করে । বাড়িতে অতিথি এলে পান – সুপারি এবং চা দিয়ে আপ্যায়ন করা হয় । </a:t>
            </a:r>
            <a:endParaRPr lang="en-US" sz="24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533400" y="457200"/>
            <a:ext cx="8077200" cy="4038600"/>
            <a:chOff x="533400" y="457200"/>
            <a:chExt cx="8077200" cy="4038600"/>
          </a:xfrm>
        </p:grpSpPr>
        <p:pic>
          <p:nvPicPr>
            <p:cNvPr id="3" name="Picture 2" descr="bd-pratidin-6-2020-03-28-05.jpg"/>
            <p:cNvPicPr>
              <a:picLocks noChangeAspect="1"/>
            </p:cNvPicPr>
            <p:nvPr/>
          </p:nvPicPr>
          <p:blipFill>
            <a:blip r:embed="rId3"/>
            <a:srcRect l="27333" r="27334" b="4000"/>
            <a:stretch>
              <a:fillRect/>
            </a:stretch>
          </p:blipFill>
          <p:spPr>
            <a:xfrm>
              <a:off x="533400" y="457200"/>
              <a:ext cx="3886200" cy="2133600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" name="Picture 3" descr="khasi ppl.5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57200"/>
              <a:ext cx="4038600" cy="21336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 descr="Kamalgonj2018112318523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2667000"/>
              <a:ext cx="3886200" cy="1828800"/>
            </a:xfrm>
            <a:prstGeom prst="roundRect">
              <a:avLst>
                <a:gd name="adj" fmla="val 16667"/>
              </a:avLst>
            </a:prstGeom>
            <a:ln>
              <a:solidFill>
                <a:srgbClr val="0070C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" name="Picture 5" descr="unnamed (4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4400" y="2743200"/>
              <a:ext cx="3886200" cy="171449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457200" y="4876800"/>
            <a:ext cx="8153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খাসিয়া মেয়েরা কাজিম পিন নামক ব্লাউজ ও লুঙ্গি পরে আর ছেলেরা পকেট ছাড়া শার্ট ও লুঙ্গি পরে যার নাম মুংগ মারুং ।</a:t>
            </a:r>
            <a:endPara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057400"/>
            <a:ext cx="2667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endParaRPr lang="en-US" sz="4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85" accel="10000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0" dur="61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1" dur="615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2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3" dur="615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4" dur="385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uquet-beautiful-orange-roses-yellow-background_92397-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228600" y="228600"/>
            <a:ext cx="8610600" cy="4748212"/>
            <a:chOff x="228600" y="228600"/>
            <a:chExt cx="8610600" cy="4748212"/>
          </a:xfrm>
        </p:grpSpPr>
        <p:pic>
          <p:nvPicPr>
            <p:cNvPr id="3" name="Picture 2" descr="32604404262_24660d7c94_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28600"/>
              <a:ext cx="4191000" cy="2438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Khasi_Girl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28600"/>
              <a:ext cx="4267200" cy="24384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tx1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 descr="unnamed (8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2743200"/>
              <a:ext cx="4114800" cy="223361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Folk-Tales-Khasi-Itinerary-4-Image-2-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2743200"/>
              <a:ext cx="4191000" cy="22098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04800" y="5334000"/>
            <a:ext cx="8458200" cy="9541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খাসিয়া বিভিন্ন দেবতার পূজা করে । তাদের প্রধান দেবতার নাম উব্লাই নাংথউ যাকে তারা পৃথিবীর সৃষ্টিকর্তা মনে করে ।</a:t>
            </a:r>
            <a:endParaRPr lang="en-US" sz="28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04800"/>
            <a:ext cx="24384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endParaRPr lang="en-US" sz="5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uquet-beautiful-orange-roses-yellow-background_92397-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19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228600" y="304800"/>
            <a:ext cx="8610600" cy="4572000"/>
            <a:chOff x="228600" y="304800"/>
            <a:chExt cx="8610600" cy="4572000"/>
          </a:xfrm>
        </p:grpSpPr>
        <p:pic>
          <p:nvPicPr>
            <p:cNvPr id="3" name="Picture 2" descr="unnamed (7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04800"/>
              <a:ext cx="3124200" cy="2438400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151454za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000" y="304800"/>
              <a:ext cx="2286000" cy="2419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image-18516-1540038087-e157241185551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2819400"/>
              <a:ext cx="4114800" cy="20574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6" name="Picture 5" descr="Unique-Wedding-rituals-of-Meghalaya-weddings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67400" y="304800"/>
              <a:ext cx="2971800" cy="2362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600x4001515524748_77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2819400"/>
              <a:ext cx="4191000" cy="195580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chemeClr val="accent6">
                  <a:lumMod val="75000"/>
                </a:schemeClr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3352800" y="228600"/>
            <a:ext cx="2438400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উৎসব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105400"/>
            <a:ext cx="83058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সকল ধরনের অনুষ্ঠান যেমন – পূজা পার্বন , বিয়ে , খরা , অতিবৃষ্টি , ফসলহানি ইত্যাদি অনুষ্ঠানের নাচ  গান করা হয় । এই উপলক্ষে খাসি জনগোষ্ঠী উৎসবের আয়োজন করে ।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429000" y="381000"/>
            <a:ext cx="2819400" cy="1447800"/>
            <a:chOff x="3429000" y="381000"/>
            <a:chExt cx="2819400" cy="1447800"/>
          </a:xfrm>
        </p:grpSpPr>
        <p:sp>
          <p:nvSpPr>
            <p:cNvPr id="3" name="Flowchart: Magnetic Disk 2"/>
            <p:cNvSpPr/>
            <p:nvPr/>
          </p:nvSpPr>
          <p:spPr>
            <a:xfrm>
              <a:off x="3429000" y="381000"/>
              <a:ext cx="2819400" cy="1447800"/>
            </a:xfrm>
            <a:prstGeom prst="flowChartMagneticDisk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1400" y="9144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garo-langu-45970.jpg"/>
          <p:cNvPicPr>
            <a:picLocks noChangeAspect="1"/>
          </p:cNvPicPr>
          <p:nvPr/>
        </p:nvPicPr>
        <p:blipFill>
          <a:blip r:embed="rId3"/>
          <a:srcRect l="10976" t="17059" r="52601" b="31176"/>
          <a:stretch>
            <a:fillRect/>
          </a:stretch>
        </p:blipFill>
        <p:spPr>
          <a:xfrm>
            <a:off x="3657600" y="2133600"/>
            <a:ext cx="2133600" cy="1676400"/>
          </a:xfrm>
          <a:prstGeom prst="ellipse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8200" y="4191000"/>
            <a:ext cx="76200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খাসিয়াদের জীবনযাত্রার ২ টি বাক্য লিখ ?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b2707b610850da08a2e52e6d55be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057400" y="304800"/>
            <a:ext cx="5105400" cy="1371600"/>
            <a:chOff x="2057400" y="304800"/>
            <a:chExt cx="5105400" cy="1371600"/>
          </a:xfrm>
        </p:grpSpPr>
        <p:sp>
          <p:nvSpPr>
            <p:cNvPr id="3" name="Bevel 2"/>
            <p:cNvSpPr/>
            <p:nvPr/>
          </p:nvSpPr>
          <p:spPr>
            <a:xfrm>
              <a:off x="2057400" y="304800"/>
              <a:ext cx="5105400" cy="1371600"/>
            </a:xfrm>
            <a:prstGeom prst="beve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38400" y="685800"/>
              <a:ext cx="434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পাঠ্য বইয়ের সাথে সংযোগ</a:t>
              </a:r>
              <a:endPara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1828800"/>
            <a:ext cx="8605333" cy="2971800"/>
            <a:chOff x="304800" y="1828800"/>
            <a:chExt cx="8605333" cy="2971800"/>
          </a:xfrm>
        </p:grpSpPr>
        <p:pic>
          <p:nvPicPr>
            <p:cNvPr id="6" name="Picture 5" descr="Capturem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828800"/>
              <a:ext cx="6705600" cy="2971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3df03cc08667c6e0aec220055f572dde_school-girl-cartoon-jane-pen-girl-png-image-and-clipart-for-_650-651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600" y="2133600"/>
              <a:ext cx="1823533" cy="17500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143000" y="5105400"/>
            <a:ext cx="65532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৮৪ নং পৃষ্ঠাটি নিরবে পড় ।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6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7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9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57a1a66e85c5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686800" cy="65532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590800" y="228600"/>
            <a:ext cx="3886200" cy="1752600"/>
            <a:chOff x="2590800" y="228600"/>
            <a:chExt cx="3886200" cy="1752600"/>
          </a:xfrm>
        </p:grpSpPr>
        <p:sp>
          <p:nvSpPr>
            <p:cNvPr id="3" name="Left-Right Arrow 2"/>
            <p:cNvSpPr/>
            <p:nvPr/>
          </p:nvSpPr>
          <p:spPr>
            <a:xfrm>
              <a:off x="2590800" y="228600"/>
              <a:ext cx="3886200" cy="1752600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7620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2133600"/>
          <a:ext cx="5715000" cy="4114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14500"/>
                <a:gridCol w="40005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 নং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bn-BD" sz="24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গোলাপ</a:t>
                      </a:r>
                      <a:endParaRPr lang="en-US" sz="24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খাসিয়াদের সমাজ ব্যবস্হা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২ টি বাক্য লিখ ?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জবা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খাসিয়াদের সমাজ ব্যবস্হা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২ টি বাক্য লিখ ?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বেলি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খাসিয়াদের সমাজ ব্যবস্হা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২ টি বাক্য লিখ ?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শিউলি</a:t>
                      </a:r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খাসিয়াদের সমাজ ব্যবস্হা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২ টি বাক্য লিখ ?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গন্ধরাজ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খাসিয়াদের সমাজ ব্যবস্হা সম্পর্কে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২ টি বাক্য লিখ ?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i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133600"/>
            <a:ext cx="2254250" cy="2514600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98404e1877e0e5f0c0bc4914fa900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2971800" y="762000"/>
            <a:ext cx="3733800" cy="1371600"/>
            <a:chOff x="2971800" y="762000"/>
            <a:chExt cx="3733800" cy="1219200"/>
          </a:xfrm>
        </p:grpSpPr>
        <p:sp>
          <p:nvSpPr>
            <p:cNvPr id="3" name="Oval Callout 2"/>
            <p:cNvSpPr/>
            <p:nvPr/>
          </p:nvSpPr>
          <p:spPr>
            <a:xfrm>
              <a:off x="2971800" y="762000"/>
              <a:ext cx="3733800" cy="1219200"/>
            </a:xfrm>
            <a:prstGeom prst="wedgeEllipseCallout">
              <a:avLst>
                <a:gd name="adj1" fmla="val -20746"/>
                <a:gd name="adj2" fmla="val 61208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1400" y="1100667"/>
              <a:ext cx="2514600" cy="519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800" y="2438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খাসিয়াদের খাদ্য , পোশাক , উৎসব সম্পর্কে ২ টি করে বাক্য লিখ ?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3200400"/>
          <a:ext cx="5181600" cy="252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7200"/>
                <a:gridCol w="1727200"/>
                <a:gridCol w="17272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পোশাক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উৎসব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garo-langu-45970.jpg"/>
          <p:cNvPicPr>
            <a:picLocks noChangeAspect="1"/>
          </p:cNvPicPr>
          <p:nvPr/>
        </p:nvPicPr>
        <p:blipFill>
          <a:blip r:embed="rId3"/>
          <a:srcRect l="48699" t="5294"/>
          <a:stretch>
            <a:fillRect/>
          </a:stretch>
        </p:blipFill>
        <p:spPr>
          <a:xfrm>
            <a:off x="6096000" y="3124200"/>
            <a:ext cx="2286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4" dur="123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5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7" dur="123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-colorful-cute-flower-frame-design-background-colorful-cute-frame-flower-flower-border-cute-frame-cute-border-128661573.jpg"/>
          <p:cNvPicPr>
            <a:picLocks noChangeAspect="1"/>
          </p:cNvPicPr>
          <p:nvPr/>
        </p:nvPicPr>
        <p:blipFill>
          <a:blip r:embed="rId2"/>
          <a:srcRect b="7024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505200" y="685800"/>
            <a:ext cx="2590800" cy="993648"/>
            <a:chOff x="3505200" y="685800"/>
            <a:chExt cx="2590800" cy="993648"/>
          </a:xfrm>
        </p:grpSpPr>
        <p:sp>
          <p:nvSpPr>
            <p:cNvPr id="3" name="Rectangular Callout 2"/>
            <p:cNvSpPr/>
            <p:nvPr/>
          </p:nvSpPr>
          <p:spPr>
            <a:xfrm>
              <a:off x="3505200" y="685800"/>
              <a:ext cx="2590800" cy="993648"/>
            </a:xfrm>
            <a:prstGeom prst="wedgeRectCallout">
              <a:avLst>
                <a:gd name="adj1" fmla="val -28121"/>
                <a:gd name="adj2" fmla="val 63636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3800" y="838200"/>
              <a:ext cx="2209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90600" y="22098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। খাসিয়াদের ভাষার নাম কী ?</a:t>
            </a:r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048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। খাসিয়াদের বাড়িতে অতিথি এলে কী দিয়ে আপ্যায়ন করে ?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962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। খাসিয়ার প্রধান দেবতার নাম কী ?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SC_8730.JPG"/>
          <p:cNvPicPr>
            <a:picLocks noChangeAspect="1"/>
          </p:cNvPicPr>
          <p:nvPr/>
        </p:nvPicPr>
        <p:blipFill>
          <a:blip r:embed="rId3" cstate="print"/>
          <a:srcRect t="4192" r="48571"/>
          <a:stretch>
            <a:fillRect/>
          </a:stretch>
        </p:blipFill>
        <p:spPr>
          <a:xfrm>
            <a:off x="5715000" y="3657600"/>
            <a:ext cx="20574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allAtOnce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-colorful-cute-flower-frame-design-background-colorful-cute-frame-flower-flower-border-cute-frame-cute-border-128661573.jpg"/>
          <p:cNvPicPr>
            <a:picLocks noChangeAspect="1"/>
          </p:cNvPicPr>
          <p:nvPr/>
        </p:nvPicPr>
        <p:blipFill>
          <a:blip r:embed="rId2"/>
          <a:srcRect b="554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0" name="Group 19"/>
          <p:cNvGrpSpPr/>
          <p:nvPr/>
        </p:nvGrpSpPr>
        <p:grpSpPr>
          <a:xfrm>
            <a:off x="381000" y="533400"/>
            <a:ext cx="8382000" cy="1219200"/>
            <a:chOff x="381000" y="533400"/>
            <a:chExt cx="8382000" cy="1219200"/>
          </a:xfrm>
        </p:grpSpPr>
        <p:grpSp>
          <p:nvGrpSpPr>
            <p:cNvPr id="6" name="Group 5"/>
            <p:cNvGrpSpPr/>
            <p:nvPr/>
          </p:nvGrpSpPr>
          <p:grpSpPr>
            <a:xfrm>
              <a:off x="381000" y="838200"/>
              <a:ext cx="8382000" cy="685800"/>
              <a:chOff x="2362200" y="838200"/>
              <a:chExt cx="4343400" cy="685800"/>
            </a:xfrm>
          </p:grpSpPr>
          <p:sp>
            <p:nvSpPr>
              <p:cNvPr id="3" name="Minus 2"/>
              <p:cNvSpPr/>
              <p:nvPr/>
            </p:nvSpPr>
            <p:spPr>
              <a:xfrm>
                <a:off x="2362200" y="838200"/>
                <a:ext cx="4343400" cy="381000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Minus 3"/>
              <p:cNvSpPr/>
              <p:nvPr/>
            </p:nvSpPr>
            <p:spPr>
              <a:xfrm>
                <a:off x="2362200" y="990600"/>
                <a:ext cx="4343400" cy="381000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Minus 4"/>
              <p:cNvSpPr/>
              <p:nvPr/>
            </p:nvSpPr>
            <p:spPr>
              <a:xfrm>
                <a:off x="2362200" y="1143000"/>
                <a:ext cx="4343400" cy="381000"/>
              </a:xfrm>
              <a:prstGeom prst="mathMinus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86000" y="609600"/>
              <a:ext cx="1143000" cy="1143000"/>
              <a:chOff x="1676400" y="1905000"/>
              <a:chExt cx="1143000" cy="10668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676400" y="1905000"/>
                <a:ext cx="1143000" cy="10668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05000" y="2133600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প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429000" y="609600"/>
              <a:ext cx="1143000" cy="1066800"/>
              <a:chOff x="1295400" y="3124200"/>
              <a:chExt cx="1143000" cy="10668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295400" y="3124200"/>
                <a:ext cx="1143000" cy="10668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24000" y="3429000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রি</a:t>
                </a:r>
                <a:endParaRPr lang="en-US" sz="3200" dirty="0" err="1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572000" y="609600"/>
              <a:ext cx="1219200" cy="1143000"/>
              <a:chOff x="1524000" y="2895600"/>
              <a:chExt cx="1219200" cy="11430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524000" y="2895600"/>
                <a:ext cx="1219200" cy="1143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52600" y="3200400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চি</a:t>
                </a:r>
                <a:endParaRPr lang="en-US" sz="3200" dirty="0" err="1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91200" y="609600"/>
              <a:ext cx="1219200" cy="1143000"/>
              <a:chOff x="2133600" y="3048000"/>
              <a:chExt cx="1219200" cy="11430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33600" y="3048000"/>
                <a:ext cx="1219200" cy="1143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62200" y="3352800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তি</a:t>
                </a:r>
                <a:endParaRPr lang="en-US" sz="3200" dirty="0" err="1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9" name="Picture 18" descr="butterfly-animated-gif-51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533400"/>
              <a:ext cx="635620" cy="614362"/>
            </a:xfrm>
            <a:prstGeom prst="rect">
              <a:avLst/>
            </a:prstGeom>
          </p:spPr>
        </p:pic>
      </p:grpSp>
      <p:pic>
        <p:nvPicPr>
          <p:cNvPr id="21" name="Picture 20" descr="নিলয় দেব 18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362200"/>
            <a:ext cx="2095500" cy="213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2" name="TextBox 21"/>
          <p:cNvSpPr txBox="1"/>
          <p:nvPr/>
        </p:nvSpPr>
        <p:spPr>
          <a:xfrm>
            <a:off x="3352800" y="213360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সুজিত দেব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শ্রীমতপুর সরকারি প্রাথমিক বিদ্যালয়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নবীগঞ্জ , হবিগঞ্জ ।</a:t>
            </a:r>
          </a:p>
          <a:p>
            <a:r>
              <a:rPr lang="en-US" sz="2400" dirty="0" smtClean="0">
                <a:solidFill>
                  <a:srgbClr val="FF0000"/>
                </a:solidFill>
                <a:cs typeface="NikoshBAN" pitchFamily="2" charset="0"/>
              </a:rPr>
              <a:t>Email:sujitdeb142@gmail.com</a:t>
            </a:r>
            <a:endParaRPr lang="bn-BD" sz="2400" dirty="0" smtClean="0">
              <a:solidFill>
                <a:srgbClr val="FF0000"/>
              </a:solidFill>
              <a:cs typeface="NikoshBAN" pitchFamily="2" charset="0"/>
            </a:endParaRPr>
          </a:p>
          <a:p>
            <a:endParaRPr lang="en-US" sz="2400" dirty="0" smtClean="0">
              <a:solidFill>
                <a:srgbClr val="FF000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60b28038e53a1e86e8be3dd306ef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457200"/>
            <a:ext cx="43434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-535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600200"/>
            <a:ext cx="2819400" cy="2819400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1336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খাসিয়াদের জীবন ব্যবস্হা সম্পর্কে ৫ টি বাক্য লিখে আনবে ?</a:t>
            </a:r>
            <a:endParaRPr lang="en-US" sz="3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-white-frame-with-color-flowers-template-vector-20476458.jpg"/>
          <p:cNvPicPr>
            <a:picLocks noChangeAspect="1"/>
          </p:cNvPicPr>
          <p:nvPr/>
        </p:nvPicPr>
        <p:blipFill>
          <a:blip r:embed="rId2"/>
          <a:srcRect r="-1075" b="10661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iamondbird983-1496485319-f91b7a5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24000"/>
            <a:ext cx="4876800" cy="37338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90600" y="304800"/>
            <a:ext cx="7391400" cy="83099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 , সবাই ভালো থেকো ।</a:t>
            </a:r>
            <a:endParaRPr lang="en-US" sz="4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-background-copy-space_23-2148015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199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457200" y="228600"/>
            <a:ext cx="8229600" cy="1447800"/>
            <a:chOff x="457200" y="228600"/>
            <a:chExt cx="8229600" cy="14478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685800"/>
              <a:ext cx="8229600" cy="762000"/>
              <a:chOff x="457200" y="685800"/>
              <a:chExt cx="8229600" cy="762000"/>
            </a:xfrm>
          </p:grpSpPr>
          <p:sp>
            <p:nvSpPr>
              <p:cNvPr id="3" name="Equal 2"/>
              <p:cNvSpPr/>
              <p:nvPr/>
            </p:nvSpPr>
            <p:spPr>
              <a:xfrm>
                <a:off x="457200" y="685800"/>
                <a:ext cx="8229600" cy="304800"/>
              </a:xfrm>
              <a:prstGeom prst="mathEqual">
                <a:avLst>
                  <a:gd name="adj1" fmla="val 23520"/>
                  <a:gd name="adj2" fmla="val 0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Equal 4"/>
              <p:cNvSpPr/>
              <p:nvPr/>
            </p:nvSpPr>
            <p:spPr>
              <a:xfrm>
                <a:off x="457200" y="914400"/>
                <a:ext cx="8229600" cy="304800"/>
              </a:xfrm>
              <a:prstGeom prst="mathEqual">
                <a:avLst>
                  <a:gd name="adj1" fmla="val 23520"/>
                  <a:gd name="adj2" fmla="val 0"/>
                </a:avLst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Equal 5"/>
              <p:cNvSpPr/>
              <p:nvPr/>
            </p:nvSpPr>
            <p:spPr>
              <a:xfrm>
                <a:off x="457200" y="1143000"/>
                <a:ext cx="8229600" cy="304800"/>
              </a:xfrm>
              <a:prstGeom prst="mathEqual">
                <a:avLst>
                  <a:gd name="adj1" fmla="val 23520"/>
                  <a:gd name="adj2" fmla="val 0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14600" y="381000"/>
              <a:ext cx="4038600" cy="1295400"/>
              <a:chOff x="2133600" y="2133600"/>
              <a:chExt cx="4038600" cy="1295400"/>
            </a:xfrm>
          </p:grpSpPr>
          <p:sp>
            <p:nvSpPr>
              <p:cNvPr id="8" name="Frame 7"/>
              <p:cNvSpPr/>
              <p:nvPr/>
            </p:nvSpPr>
            <p:spPr>
              <a:xfrm>
                <a:off x="2133600" y="2133600"/>
                <a:ext cx="4038600" cy="1295400"/>
              </a:xfrm>
              <a:prstGeom prst="fram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38400" y="2438400"/>
                <a:ext cx="3352800" cy="64633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বিষয় পরিচিতি</a:t>
                </a:r>
                <a:endParaRPr lang="en-US" sz="3600" dirty="0" err="1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1" name="Picture 10" descr="8eea84ae5eebd36943b7a9b3c32bc10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28600"/>
              <a:ext cx="1143000" cy="857250"/>
            </a:xfrm>
            <a:prstGeom prst="rect">
              <a:avLst/>
            </a:prstGeom>
          </p:spPr>
        </p:pic>
        <p:pic>
          <p:nvPicPr>
            <p:cNvPr id="12" name="Picture 11" descr="8eea84ae5eebd36943b7a9b3c32bc10e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228600"/>
              <a:ext cx="1143000" cy="857250"/>
            </a:xfrm>
            <a:prstGeom prst="rect">
              <a:avLst/>
            </a:prstGeom>
          </p:spPr>
        </p:pic>
      </p:grpSp>
      <p:pic>
        <p:nvPicPr>
          <p:cNvPr id="14" name="Picture 13" descr="bg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057400"/>
            <a:ext cx="2209800" cy="287344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743200" y="2057400"/>
            <a:ext cx="5943600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শ্রেণি:পঞ্চম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বিষয়:বাংলাদেশ ও বিশ্বপরিচয়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শিরোনাম:বাংলাদেশের ক্ষুদ্র নৃ-গোষ্ঠী ( খাসি 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পাঠ্যাংশ:বাংলাদেশের সিলেট----আয়োজন করে ।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অধ্যায়:১১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সময়: ৩৫ মিনিট ।</a:t>
            </a:r>
          </a:p>
          <a:p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98404e1877e0e5f0c0bc4914fa900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57138" cy="6553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2895600" y="685800"/>
            <a:ext cx="2895600" cy="1185672"/>
            <a:chOff x="2895600" y="685800"/>
            <a:chExt cx="2895600" cy="1185672"/>
          </a:xfrm>
        </p:grpSpPr>
        <p:sp>
          <p:nvSpPr>
            <p:cNvPr id="3" name="Horizontal Scroll 2"/>
            <p:cNvSpPr/>
            <p:nvPr/>
          </p:nvSpPr>
          <p:spPr>
            <a:xfrm>
              <a:off x="2895600" y="685800"/>
              <a:ext cx="2895600" cy="1185672"/>
            </a:xfrm>
            <a:prstGeom prst="horizontalScroll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0400" y="914400"/>
              <a:ext cx="2362200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600" dirty="0" err="1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0" y="2438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২.১.৭ । জাতি ,শ্রেণি , ধর্ম , বর্ণ গোষ্ঠী , ছোট-বড় নির্বিশেষে সবাইকে সমান মর্যাদা দিবে ও মিলে মিশে চলবে । </a:t>
            </a:r>
            <a:endParaRPr lang="en-US" sz="24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81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২.১.৮ । গারো , খাসিয়া , ম্রো , ত্রিপুরা ও ওঁরাওদের সংস্কৃতি বর্ণনা করতে পারবে ।</a:t>
            </a:r>
            <a:endParaRPr lang="en-US" sz="24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5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5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b2707b610850da08a2e52e6d55b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47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40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60b28038e53a1e86e8be3dd306ef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unname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3962400" cy="5105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48200" y="38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কী  দেখতে পাচ্ছ?</a:t>
            </a:r>
            <a:endParaRPr lang="en-US" sz="3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495800"/>
            <a:ext cx="2286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676400"/>
            <a:ext cx="2209800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খাসিয়া</a:t>
            </a:r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2819400" y="1676400"/>
            <a:ext cx="457200" cy="533400"/>
          </a:xfrm>
          <a:prstGeom prst="star6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324600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1447800"/>
            <a:ext cx="5715000" cy="193899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 –গোষ্ঠী ( খাসিয়া )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 ১১</a:t>
            </a: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 নং ৮৪-৮৫</a:t>
            </a:r>
            <a:endParaRPr lang="en-US" sz="28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-pa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429000"/>
            <a:ext cx="414337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3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4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6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t-pastel-colored-flowers-yellow-background_23-21479255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জাফল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4457414" cy="37338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isanakandi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4800"/>
            <a:ext cx="3886200" cy="35753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4572000"/>
            <a:ext cx="82296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সিলেট বিভাগের বিভিন্ন এলাকার খাসি জনগোষ্ঠী বাস করে । অতীতে সিলেট জয়ন্তা বা জৈন্তিয়া নামে একটি রাজ্য ছিল । ধারণা করা হয় , খাসি জনগোষ্ঠী ঐ রাজ্যে বাস করত ।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98404e1877e0e5f0c0bc4914fa900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unname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0"/>
            <a:ext cx="3638550" cy="2590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 descr="Nach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62000"/>
            <a:ext cx="354227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4400" y="3733800"/>
            <a:ext cx="73152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গারোদের মতো খাসি জনগোষ্ঠীর নিজস্ব ভাষা আছে । তবে লিখিত কোনো বর্ণমালা নেই । তাদের ভাষার নাম মনখেমে ।</a:t>
            </a:r>
            <a:endParaRPr lang="en-US" sz="28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81000"/>
            <a:ext cx="2362200" cy="83099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endParaRPr lang="en-US" sz="48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6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450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94</cp:revision>
  <dcterms:created xsi:type="dcterms:W3CDTF">2006-08-16T00:00:00Z</dcterms:created>
  <dcterms:modified xsi:type="dcterms:W3CDTF">2020-06-14T17:28:06Z</dcterms:modified>
</cp:coreProperties>
</file>