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9" r:id="rId2"/>
    <p:sldId id="277" r:id="rId3"/>
    <p:sldId id="269" r:id="rId4"/>
    <p:sldId id="292" r:id="rId5"/>
    <p:sldId id="294" r:id="rId6"/>
    <p:sldId id="293" r:id="rId7"/>
    <p:sldId id="289" r:id="rId8"/>
    <p:sldId id="290" r:id="rId9"/>
    <p:sldId id="291" r:id="rId10"/>
    <p:sldId id="295" r:id="rId11"/>
    <p:sldId id="283" r:id="rId12"/>
    <p:sldId id="267" r:id="rId13"/>
    <p:sldId id="271" r:id="rId14"/>
    <p:sldId id="288" r:id="rId15"/>
    <p:sldId id="273" r:id="rId16"/>
    <p:sldId id="268" r:id="rId17"/>
    <p:sldId id="270" r:id="rId18"/>
    <p:sldId id="287" r:id="rId19"/>
    <p:sldId id="262" r:id="rId20"/>
    <p:sldId id="263" r:id="rId21"/>
    <p:sldId id="264" r:id="rId22"/>
    <p:sldId id="265" r:id="rId23"/>
    <p:sldId id="272" r:id="rId24"/>
    <p:sldId id="274" r:id="rId25"/>
    <p:sldId id="297" r:id="rId26"/>
    <p:sldId id="296" r:id="rId27"/>
    <p:sldId id="275" r:id="rId28"/>
    <p:sldId id="276" r:id="rId29"/>
    <p:sldId id="284" r:id="rId30"/>
    <p:sldId id="285" r:id="rId31"/>
    <p:sldId id="286" r:id="rId32"/>
    <p:sldId id="25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72" autoAdjust="0"/>
    <p:restoredTop sz="90632" autoAdjust="0"/>
  </p:normalViewPr>
  <p:slideViewPr>
    <p:cSldViewPr snapToGrid="0">
      <p:cViewPr>
        <p:scale>
          <a:sx n="80" d="100"/>
          <a:sy n="80" d="100"/>
        </p:scale>
        <p:origin x="-9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0B38A-A256-4F70-99CA-CC4DF539B3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E3E57F-A48B-426C-8443-A8071CFF8372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ঢাকার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rPr>
            <a:t>উন্নয়ন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E159AE-808F-44CD-800D-4B1ACBF76C08}" type="parTrans" cxnId="{2A974C39-6F8C-4122-852B-31ECFD21E8BD}">
      <dgm:prSet/>
      <dgm:spPr/>
      <dgm:t>
        <a:bodyPr/>
        <a:lstStyle/>
        <a:p>
          <a:endParaRPr lang="en-US"/>
        </a:p>
      </dgm:t>
    </dgm:pt>
    <dgm:pt modelId="{B4BC6AC9-6404-4146-9775-67D0FE067C5C}" type="sibTrans" cxnId="{2A974C39-6F8C-4122-852B-31ECFD21E8BD}">
      <dgm:prSet/>
      <dgm:spPr/>
      <dgm:t>
        <a:bodyPr/>
        <a:lstStyle/>
        <a:p>
          <a:endParaRPr lang="en-US"/>
        </a:p>
      </dgm:t>
    </dgm:pt>
    <dgm:pt modelId="{44629E3E-8618-4D24-9228-5BECB75CE63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২।পূর্ব </a:t>
          </a:r>
          <a:r>
            <a:rPr lang="en-US" sz="3600" dirty="0" err="1" smtClean="0">
              <a:solidFill>
                <a:srgbClr val="FFFF00"/>
              </a:solidFill>
              <a:latin typeface="SutonnyOMJ" pitchFamily="2" charset="0"/>
              <a:cs typeface="SutonnyOMJ" pitchFamily="2" charset="0"/>
            </a:rPr>
            <a:t>বাংলার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673D74-F2AB-449B-8DA1-BC799BC45BA3}" type="parTrans" cxnId="{19EF34E2-A3F4-47C5-99F8-81220A9723BB}">
      <dgm:prSet/>
      <dgm:spPr/>
      <dgm:t>
        <a:bodyPr/>
        <a:lstStyle/>
        <a:p>
          <a:endParaRPr lang="en-US"/>
        </a:p>
      </dgm:t>
    </dgm:pt>
    <dgm:pt modelId="{967A0233-28D3-4FA1-980D-8F4244F9C8B0}" type="sibTrans" cxnId="{19EF34E2-A3F4-47C5-99F8-81220A9723BB}">
      <dgm:prSet/>
      <dgm:spPr/>
      <dgm:t>
        <a:bodyPr/>
        <a:lstStyle/>
        <a:p>
          <a:endParaRPr lang="en-US"/>
        </a:p>
      </dgm:t>
    </dgm:pt>
    <dgm:pt modelId="{B77AFC99-28C4-4903-AF80-7D7DE4647B1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600" dirty="0" smtClean="0"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৩।আর্থ-সামাজিক </a:t>
          </a:r>
          <a:r>
            <a:rPr lang="en-US" sz="3600" dirty="0" err="1" smtClean="0"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উন্নয়ন</a:t>
          </a:r>
          <a:r>
            <a:rPr lang="en-US" sz="3600" dirty="0" smtClean="0"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,</a:t>
          </a:r>
          <a:endParaRPr lang="en-US" sz="3600" dirty="0">
            <a:solidFill>
              <a:schemeClr val="bg2">
                <a:lumMod val="10000"/>
              </a:schemeClr>
            </a:solidFill>
            <a:latin typeface="SutonnyOMJ" pitchFamily="2" charset="0"/>
            <a:cs typeface="SutonnyOMJ" pitchFamily="2" charset="0"/>
          </a:endParaRPr>
        </a:p>
      </dgm:t>
    </dgm:pt>
    <dgm:pt modelId="{B6CF08FA-19C4-4EE9-AA13-229521C5DF17}" type="parTrans" cxnId="{54D8FBE3-60DE-4BB4-89BB-1A57404B04FF}">
      <dgm:prSet/>
      <dgm:spPr/>
      <dgm:t>
        <a:bodyPr/>
        <a:lstStyle/>
        <a:p>
          <a:endParaRPr lang="en-US"/>
        </a:p>
      </dgm:t>
    </dgm:pt>
    <dgm:pt modelId="{05A08FE6-7AEB-4E93-81D8-6C0A885E1C57}" type="sibTrans" cxnId="{54D8FBE3-60DE-4BB4-89BB-1A57404B04FF}">
      <dgm:prSet/>
      <dgm:spPr/>
      <dgm:t>
        <a:bodyPr/>
        <a:lstStyle/>
        <a:p>
          <a:endParaRPr lang="en-US"/>
        </a:p>
      </dgm:t>
    </dgm:pt>
    <dgm:pt modelId="{336A2B28-3AA0-4CFB-AE2B-57C6CE8C9FE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600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rPr>
            <a:t>শিক্ষাক্ষেত্রে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SutonnyOMJ" pitchFamily="2" charset="0"/>
              <a:cs typeface="SutonnyOMJ" pitchFamily="2" charset="0"/>
            </a:rPr>
            <a:t>উন্নয়ন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5957C3-F67D-4189-A0B2-1DBD1CE0C630}" type="parTrans" cxnId="{323B0D0E-A405-42E0-877A-EAF3AF7DD01B}">
      <dgm:prSet/>
      <dgm:spPr/>
      <dgm:t>
        <a:bodyPr/>
        <a:lstStyle/>
        <a:p>
          <a:endParaRPr lang="en-US"/>
        </a:p>
      </dgm:t>
    </dgm:pt>
    <dgm:pt modelId="{9A50A91E-91A6-450C-AE18-060FA1E696B6}" type="sibTrans" cxnId="{323B0D0E-A405-42E0-877A-EAF3AF7DD01B}">
      <dgm:prSet/>
      <dgm:spPr/>
      <dgm:t>
        <a:bodyPr/>
        <a:lstStyle/>
        <a:p>
          <a:endParaRPr lang="en-US"/>
        </a:p>
      </dgm:t>
    </dgm:pt>
    <dgm:pt modelId="{6448F71A-FFE8-4716-BF13-4766A9A911E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rPr>
            <a:t>৫</a:t>
          </a:r>
          <a:r>
            <a:rPr lang="en-US" sz="3600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rPr>
            <a:t>।কর্মসংস্থনের </a:t>
          </a:r>
          <a:r>
            <a:rPr lang="en-US" sz="3600" dirty="0" err="1" smtClean="0">
              <a:solidFill>
                <a:srgbClr val="0070C0"/>
              </a:solidFill>
              <a:latin typeface="SutonnyOMJ" pitchFamily="2" charset="0"/>
              <a:cs typeface="SutonnyOMJ" pitchFamily="2" charset="0"/>
            </a:rPr>
            <a:t>সুযোগ</a:t>
          </a:r>
          <a:endParaRPr lang="en-US" sz="3600" dirty="0">
            <a:solidFill>
              <a:srgbClr val="0070C0"/>
            </a:solidFill>
            <a:latin typeface="SutonnyOMJ" pitchFamily="2" charset="0"/>
            <a:cs typeface="SutonnyOMJ" pitchFamily="2" charset="0"/>
          </a:endParaRPr>
        </a:p>
      </dgm:t>
    </dgm:pt>
    <dgm:pt modelId="{F95F7FDD-FEC1-4A64-A264-8814F99340E6}" type="parTrans" cxnId="{BA3CE84E-A748-49B1-AEBF-268848EEB19A}">
      <dgm:prSet/>
      <dgm:spPr/>
      <dgm:t>
        <a:bodyPr/>
        <a:lstStyle/>
        <a:p>
          <a:endParaRPr lang="en-US"/>
        </a:p>
      </dgm:t>
    </dgm:pt>
    <dgm:pt modelId="{2940621C-A3F5-4A6D-B06D-B4848D854CED}" type="sibTrans" cxnId="{BA3CE84E-A748-49B1-AEBF-268848EEB19A}">
      <dgm:prSet/>
      <dgm:spPr/>
      <dgm:t>
        <a:bodyPr/>
        <a:lstStyle/>
        <a:p>
          <a:endParaRPr lang="en-US"/>
        </a:p>
      </dgm:t>
    </dgm:pt>
    <dgm:pt modelId="{0A7B2549-333C-4761-BDAB-FB88D97DAFEF}" type="pres">
      <dgm:prSet presAssocID="{1000B38A-A256-4F70-99CA-CC4DF539B3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07AB59-F24D-48A4-9C87-85CC8A385D27}" type="pres">
      <dgm:prSet presAssocID="{5FE3E57F-A48B-426C-8443-A8071CFF83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7C120-6EE5-4682-B850-5B94E268AD2B}" type="pres">
      <dgm:prSet presAssocID="{B4BC6AC9-6404-4146-9775-67D0FE067C5C}" presName="sibTrans" presStyleCnt="0"/>
      <dgm:spPr/>
    </dgm:pt>
    <dgm:pt modelId="{70677045-EF25-4179-8CDD-E9EA16F1670E}" type="pres">
      <dgm:prSet presAssocID="{44629E3E-8618-4D24-9228-5BECB75CE63B}" presName="node" presStyleLbl="node1" presStyleIdx="1" presStyleCnt="5" custLinFactNeighborY="2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4E33A-8D5D-4674-9AD3-281D8443D85C}" type="pres">
      <dgm:prSet presAssocID="{967A0233-28D3-4FA1-980D-8F4244F9C8B0}" presName="sibTrans" presStyleCnt="0"/>
      <dgm:spPr/>
    </dgm:pt>
    <dgm:pt modelId="{2D8BD617-19DE-4E69-A81F-0CDFFA2B7CFF}" type="pres">
      <dgm:prSet presAssocID="{B77AFC99-28C4-4903-AF80-7D7DE4647B1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01092-8346-4CB3-8D6F-30779653C7E7}" type="pres">
      <dgm:prSet presAssocID="{05A08FE6-7AEB-4E93-81D8-6C0A885E1C57}" presName="sibTrans" presStyleCnt="0"/>
      <dgm:spPr/>
    </dgm:pt>
    <dgm:pt modelId="{1A818082-5CAA-483A-B554-34879EE846CC}" type="pres">
      <dgm:prSet presAssocID="{336A2B28-3AA0-4CFB-AE2B-57C6CE8C9F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61BB6-690F-4A71-9D25-5B881FF9F75D}" type="pres">
      <dgm:prSet presAssocID="{9A50A91E-91A6-450C-AE18-060FA1E696B6}" presName="sibTrans" presStyleCnt="0"/>
      <dgm:spPr/>
    </dgm:pt>
    <dgm:pt modelId="{9282AA05-A62D-4B3B-8C30-ACF3F2ED98AE}" type="pres">
      <dgm:prSet presAssocID="{6448F71A-FFE8-4716-BF13-4766A9A911EB}" presName="node" presStyleLbl="node1" presStyleIdx="4" presStyleCnt="5" custScaleX="142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974C39-6F8C-4122-852B-31ECFD21E8BD}" srcId="{1000B38A-A256-4F70-99CA-CC4DF539B37A}" destId="{5FE3E57F-A48B-426C-8443-A8071CFF8372}" srcOrd="0" destOrd="0" parTransId="{59E159AE-808F-44CD-800D-4B1ACBF76C08}" sibTransId="{B4BC6AC9-6404-4146-9775-67D0FE067C5C}"/>
    <dgm:cxn modelId="{25011ACE-1F9F-4818-A845-D145EB1CA02A}" type="presOf" srcId="{44629E3E-8618-4D24-9228-5BECB75CE63B}" destId="{70677045-EF25-4179-8CDD-E9EA16F1670E}" srcOrd="0" destOrd="0" presId="urn:microsoft.com/office/officeart/2005/8/layout/default"/>
    <dgm:cxn modelId="{19EF34E2-A3F4-47C5-99F8-81220A9723BB}" srcId="{1000B38A-A256-4F70-99CA-CC4DF539B37A}" destId="{44629E3E-8618-4D24-9228-5BECB75CE63B}" srcOrd="1" destOrd="0" parTransId="{92673D74-F2AB-449B-8DA1-BC799BC45BA3}" sibTransId="{967A0233-28D3-4FA1-980D-8F4244F9C8B0}"/>
    <dgm:cxn modelId="{A536B6F5-8120-4E00-BD93-6EC832C18F21}" type="presOf" srcId="{5FE3E57F-A48B-426C-8443-A8071CFF8372}" destId="{D707AB59-F24D-48A4-9C87-85CC8A385D27}" srcOrd="0" destOrd="0" presId="urn:microsoft.com/office/officeart/2005/8/layout/default"/>
    <dgm:cxn modelId="{38D44E82-507B-4B3E-A0F0-543EF15947A2}" type="presOf" srcId="{6448F71A-FFE8-4716-BF13-4766A9A911EB}" destId="{9282AA05-A62D-4B3B-8C30-ACF3F2ED98AE}" srcOrd="0" destOrd="0" presId="urn:microsoft.com/office/officeart/2005/8/layout/default"/>
    <dgm:cxn modelId="{323B0D0E-A405-42E0-877A-EAF3AF7DD01B}" srcId="{1000B38A-A256-4F70-99CA-CC4DF539B37A}" destId="{336A2B28-3AA0-4CFB-AE2B-57C6CE8C9FEF}" srcOrd="3" destOrd="0" parTransId="{EB5957C3-F67D-4189-A0B2-1DBD1CE0C630}" sibTransId="{9A50A91E-91A6-450C-AE18-060FA1E696B6}"/>
    <dgm:cxn modelId="{BA3CE84E-A748-49B1-AEBF-268848EEB19A}" srcId="{1000B38A-A256-4F70-99CA-CC4DF539B37A}" destId="{6448F71A-FFE8-4716-BF13-4766A9A911EB}" srcOrd="4" destOrd="0" parTransId="{F95F7FDD-FEC1-4A64-A264-8814F99340E6}" sibTransId="{2940621C-A3F5-4A6D-B06D-B4848D854CED}"/>
    <dgm:cxn modelId="{EF405065-354F-43B4-8D06-1CC28E17D6E4}" type="presOf" srcId="{1000B38A-A256-4F70-99CA-CC4DF539B37A}" destId="{0A7B2549-333C-4761-BDAB-FB88D97DAFEF}" srcOrd="0" destOrd="0" presId="urn:microsoft.com/office/officeart/2005/8/layout/default"/>
    <dgm:cxn modelId="{54D8FBE3-60DE-4BB4-89BB-1A57404B04FF}" srcId="{1000B38A-A256-4F70-99CA-CC4DF539B37A}" destId="{B77AFC99-28C4-4903-AF80-7D7DE4647B1D}" srcOrd="2" destOrd="0" parTransId="{B6CF08FA-19C4-4EE9-AA13-229521C5DF17}" sibTransId="{05A08FE6-7AEB-4E93-81D8-6C0A885E1C57}"/>
    <dgm:cxn modelId="{BBF0BB3E-3E58-46DD-B700-E87F8857F427}" type="presOf" srcId="{336A2B28-3AA0-4CFB-AE2B-57C6CE8C9FEF}" destId="{1A818082-5CAA-483A-B554-34879EE846CC}" srcOrd="0" destOrd="0" presId="urn:microsoft.com/office/officeart/2005/8/layout/default"/>
    <dgm:cxn modelId="{98C29428-017E-4A27-8A9C-2FE1138DCF63}" type="presOf" srcId="{B77AFC99-28C4-4903-AF80-7D7DE4647B1D}" destId="{2D8BD617-19DE-4E69-A81F-0CDFFA2B7CFF}" srcOrd="0" destOrd="0" presId="urn:microsoft.com/office/officeart/2005/8/layout/default"/>
    <dgm:cxn modelId="{6C470BB5-4A44-45EA-AA4D-F35BA4D2033D}" type="presParOf" srcId="{0A7B2549-333C-4761-BDAB-FB88D97DAFEF}" destId="{D707AB59-F24D-48A4-9C87-85CC8A385D27}" srcOrd="0" destOrd="0" presId="urn:microsoft.com/office/officeart/2005/8/layout/default"/>
    <dgm:cxn modelId="{E24C76EC-9A2C-47C5-8AAF-A64A2738C45E}" type="presParOf" srcId="{0A7B2549-333C-4761-BDAB-FB88D97DAFEF}" destId="{4D97C120-6EE5-4682-B850-5B94E268AD2B}" srcOrd="1" destOrd="0" presId="urn:microsoft.com/office/officeart/2005/8/layout/default"/>
    <dgm:cxn modelId="{DB7FACA4-EC0D-4E3F-9853-658A384DAD10}" type="presParOf" srcId="{0A7B2549-333C-4761-BDAB-FB88D97DAFEF}" destId="{70677045-EF25-4179-8CDD-E9EA16F1670E}" srcOrd="2" destOrd="0" presId="urn:microsoft.com/office/officeart/2005/8/layout/default"/>
    <dgm:cxn modelId="{08BB8311-D3C3-43B3-A2FE-0E84E279B42D}" type="presParOf" srcId="{0A7B2549-333C-4761-BDAB-FB88D97DAFEF}" destId="{4914E33A-8D5D-4674-9AD3-281D8443D85C}" srcOrd="3" destOrd="0" presId="urn:microsoft.com/office/officeart/2005/8/layout/default"/>
    <dgm:cxn modelId="{74BCF53D-9AD6-48EC-B478-D71B1B4A9E65}" type="presParOf" srcId="{0A7B2549-333C-4761-BDAB-FB88D97DAFEF}" destId="{2D8BD617-19DE-4E69-A81F-0CDFFA2B7CFF}" srcOrd="4" destOrd="0" presId="urn:microsoft.com/office/officeart/2005/8/layout/default"/>
    <dgm:cxn modelId="{952FFE2B-43A4-4107-AF37-8D128B6C9693}" type="presParOf" srcId="{0A7B2549-333C-4761-BDAB-FB88D97DAFEF}" destId="{58B01092-8346-4CB3-8D6F-30779653C7E7}" srcOrd="5" destOrd="0" presId="urn:microsoft.com/office/officeart/2005/8/layout/default"/>
    <dgm:cxn modelId="{840379C9-8595-4689-ABF1-4A2AC894D31A}" type="presParOf" srcId="{0A7B2549-333C-4761-BDAB-FB88D97DAFEF}" destId="{1A818082-5CAA-483A-B554-34879EE846CC}" srcOrd="6" destOrd="0" presId="urn:microsoft.com/office/officeart/2005/8/layout/default"/>
    <dgm:cxn modelId="{79E23CA7-3464-4298-9F9E-FCED7B33C2A7}" type="presParOf" srcId="{0A7B2549-333C-4761-BDAB-FB88D97DAFEF}" destId="{70461BB6-690F-4A71-9D25-5B881FF9F75D}" srcOrd="7" destOrd="0" presId="urn:microsoft.com/office/officeart/2005/8/layout/default"/>
    <dgm:cxn modelId="{023B3A3E-A5F0-4C93-9003-26C67F17FFA4}" type="presParOf" srcId="{0A7B2549-333C-4761-BDAB-FB88D97DAFEF}" destId="{9282AA05-A62D-4B3B-8C30-ACF3F2ED98A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7AB59-F24D-48A4-9C87-85CC8A385D27}">
      <dsp:nvSpPr>
        <dsp:cNvPr id="0" name=""/>
        <dsp:cNvSpPr/>
      </dsp:nvSpPr>
      <dsp:spPr>
        <a:xfrm>
          <a:off x="0" y="124041"/>
          <a:ext cx="3667125" cy="2200274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ঢাকার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SutonnyOMJ" pitchFamily="2" charset="0"/>
              <a:cs typeface="SutonnyOMJ" pitchFamily="2" charset="0"/>
            </a:rPr>
            <a:t>উন্নয়ন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6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124041"/>
        <a:ext cx="3667125" cy="2200274"/>
      </dsp:txXfrm>
    </dsp:sp>
    <dsp:sp modelId="{70677045-EF25-4179-8CDD-E9EA16F1670E}">
      <dsp:nvSpPr>
        <dsp:cNvPr id="0" name=""/>
        <dsp:cNvSpPr/>
      </dsp:nvSpPr>
      <dsp:spPr>
        <a:xfrm>
          <a:off x="4033837" y="179466"/>
          <a:ext cx="3667125" cy="2200274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২।পূর্ব </a:t>
          </a:r>
          <a:r>
            <a:rPr lang="en-US" sz="3600" kern="1200" dirty="0" err="1" smtClean="0">
              <a:solidFill>
                <a:srgbClr val="FFFF00"/>
              </a:solidFill>
              <a:latin typeface="SutonnyOMJ" pitchFamily="2" charset="0"/>
              <a:cs typeface="SutonnyOMJ" pitchFamily="2" charset="0"/>
            </a:rPr>
            <a:t>বাংলার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3837" y="179466"/>
        <a:ext cx="3667125" cy="2200274"/>
      </dsp:txXfrm>
    </dsp:sp>
    <dsp:sp modelId="{2D8BD617-19DE-4E69-A81F-0CDFFA2B7CFF}">
      <dsp:nvSpPr>
        <dsp:cNvPr id="0" name=""/>
        <dsp:cNvSpPr/>
      </dsp:nvSpPr>
      <dsp:spPr>
        <a:xfrm>
          <a:off x="8067674" y="124041"/>
          <a:ext cx="3667125" cy="2200274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৩।আর্থ-সামাজিক </a:t>
          </a:r>
          <a:r>
            <a:rPr lang="en-US" sz="3600" kern="1200" dirty="0" err="1" smtClean="0"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উন্নয়ন</a:t>
          </a:r>
          <a:r>
            <a:rPr lang="en-US" sz="3600" kern="1200" dirty="0" smtClean="0">
              <a:solidFill>
                <a:schemeClr val="bg2">
                  <a:lumMod val="10000"/>
                </a:schemeClr>
              </a:solidFill>
              <a:latin typeface="SutonnyOMJ" pitchFamily="2" charset="0"/>
              <a:cs typeface="SutonnyOMJ" pitchFamily="2" charset="0"/>
            </a:rPr>
            <a:t>,</a:t>
          </a:r>
          <a:endParaRPr lang="en-US" sz="3600" kern="1200" dirty="0">
            <a:solidFill>
              <a:schemeClr val="bg2">
                <a:lumMod val="10000"/>
              </a:schemeClr>
            </a:solidFill>
            <a:latin typeface="SutonnyOMJ" pitchFamily="2" charset="0"/>
            <a:cs typeface="SutonnyOMJ" pitchFamily="2" charset="0"/>
          </a:endParaRPr>
        </a:p>
      </dsp:txBody>
      <dsp:txXfrm>
        <a:off x="8067674" y="124041"/>
        <a:ext cx="3667125" cy="2200274"/>
      </dsp:txXfrm>
    </dsp:sp>
    <dsp:sp modelId="{1A818082-5CAA-483A-B554-34879EE846CC}">
      <dsp:nvSpPr>
        <dsp:cNvPr id="0" name=""/>
        <dsp:cNvSpPr/>
      </dsp:nvSpPr>
      <dsp:spPr>
        <a:xfrm>
          <a:off x="1229091" y="2691028"/>
          <a:ext cx="3667125" cy="2200274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r>
            <a:rPr lang="en-US" sz="3600" kern="1200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rPr>
            <a:t>শিক্ষাক্ষেত্রে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SutonnyOMJ" pitchFamily="2" charset="0"/>
              <a:cs typeface="SutonnyOMJ" pitchFamily="2" charset="0"/>
            </a:rPr>
            <a:t>উন্নয়ন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29091" y="2691028"/>
        <a:ext cx="3667125" cy="2200274"/>
      </dsp:txXfrm>
    </dsp:sp>
    <dsp:sp modelId="{9282AA05-A62D-4B3B-8C30-ACF3F2ED98AE}">
      <dsp:nvSpPr>
        <dsp:cNvPr id="0" name=""/>
        <dsp:cNvSpPr/>
      </dsp:nvSpPr>
      <dsp:spPr>
        <a:xfrm>
          <a:off x="5262929" y="2691028"/>
          <a:ext cx="5242778" cy="2200274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rPr>
            <a:t>৫</a:t>
          </a:r>
          <a:r>
            <a:rPr lang="en-US" sz="3600" kern="1200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rPr>
            <a:t>।কর্মসংস্থনের </a:t>
          </a:r>
          <a:r>
            <a:rPr lang="en-US" sz="3600" kern="1200" dirty="0" err="1" smtClean="0">
              <a:solidFill>
                <a:srgbClr val="0070C0"/>
              </a:solidFill>
              <a:latin typeface="SutonnyOMJ" pitchFamily="2" charset="0"/>
              <a:cs typeface="SutonnyOMJ" pitchFamily="2" charset="0"/>
            </a:rPr>
            <a:t>সুযোগ</a:t>
          </a:r>
          <a:endParaRPr lang="en-US" sz="3600" kern="1200" dirty="0">
            <a:solidFill>
              <a:srgbClr val="0070C0"/>
            </a:solidFill>
            <a:latin typeface="SutonnyOMJ" pitchFamily="2" charset="0"/>
            <a:cs typeface="SutonnyOMJ" pitchFamily="2" charset="0"/>
          </a:endParaRPr>
        </a:p>
      </dsp:txBody>
      <dsp:txXfrm>
        <a:off x="5262929" y="2691028"/>
        <a:ext cx="5242778" cy="2200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92929-A7B5-42B6-80EB-750E53D1D8C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9C98A-EE44-44D7-96A5-3D4020C6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পূর্ব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বঙ্গ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আসাম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মানচিত্র</a:t>
            </a:r>
            <a:r>
              <a:rPr lang="en-US" baseline="0" dirty="0" smtClean="0"/>
              <a:t>(১৯০৫)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9C98A-EE44-44D7-96A5-3D4020C622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01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8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0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2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7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1D30FE7-735D-4E51-AFD5-956F4CA2EF8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DE27339-92BD-42D5-AE8C-C2627729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7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005" y="225631"/>
            <a:ext cx="11768447" cy="1816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পৌরণীতি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সুশাসন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২য়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পত্র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ক্লাসে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একাদশও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দ্বাদশ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শ্রেণির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মানবিক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শাখার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সকল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শিক্ষার্থীদের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স্বাগতম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/>
              </a:rPr>
              <a:t>জানাচ্ছি</a:t>
            </a:r>
            <a:r>
              <a:rPr lang="en-US" sz="3200" dirty="0" smtClean="0">
                <a:solidFill>
                  <a:srgbClr val="FF0000"/>
                </a:solidFill>
                <a:latin typeface="NikoshBAN"/>
              </a:rPr>
              <a:t> </a:t>
            </a:r>
            <a:endParaRPr lang="en-US" sz="32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5030" y="2042557"/>
            <a:ext cx="10913422" cy="4571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2042557"/>
            <a:ext cx="11768447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3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9703" y="406132"/>
            <a:ext cx="55563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বঙ্গভঙ্গের</a:t>
            </a:r>
            <a:r>
              <a:rPr lang="en-US" sz="6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কারন</a:t>
            </a:r>
            <a:r>
              <a:rPr lang="en-US" sz="6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সমূহঃ</a:t>
            </a:r>
            <a:r>
              <a:rPr lang="en-US" sz="6000" dirty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-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3959" y="2027274"/>
            <a:ext cx="3831153" cy="2208068"/>
            <a:chOff x="0" y="247217"/>
            <a:chExt cx="3680113" cy="2208068"/>
          </a:xfrm>
        </p:grpSpPr>
        <p:sp>
          <p:nvSpPr>
            <p:cNvPr id="4" name="Rectangle 3"/>
            <p:cNvSpPr/>
            <p:nvPr/>
          </p:nvSpPr>
          <p:spPr>
            <a:xfrm>
              <a:off x="0" y="247217"/>
              <a:ext cx="3680113" cy="22080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ectangle 4"/>
            <p:cNvSpPr/>
            <p:nvPr/>
          </p:nvSpPr>
          <p:spPr>
            <a:xfrm>
              <a:off x="0" y="247217"/>
              <a:ext cx="3680113" cy="2208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১। </a:t>
              </a:r>
              <a:r>
                <a:rPr lang="en-US" sz="3600" kern="1200" dirty="0" err="1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সামাজিক</a:t>
              </a:r>
              <a:r>
                <a:rPr lang="en-US" sz="3600" kern="1200" dirty="0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kern="1200" dirty="0" err="1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কারন</a:t>
              </a:r>
              <a:r>
                <a:rPr lang="en-US" sz="3600" kern="1200" dirty="0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,</a:t>
              </a:r>
              <a:endParaRPr lang="en-US" sz="3600" kern="12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6559" y="4235342"/>
            <a:ext cx="3831153" cy="2435775"/>
            <a:chOff x="1625575" y="534"/>
            <a:chExt cx="4059625" cy="2435775"/>
          </a:xfrm>
        </p:grpSpPr>
        <p:sp>
          <p:nvSpPr>
            <p:cNvPr id="7" name="Rectangle 6"/>
            <p:cNvSpPr/>
            <p:nvPr/>
          </p:nvSpPr>
          <p:spPr>
            <a:xfrm>
              <a:off x="1625575" y="534"/>
              <a:ext cx="4059625" cy="2435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625575" y="534"/>
              <a:ext cx="4059625" cy="24357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sz="3600" kern="1200" dirty="0" err="1" smtClean="0">
                  <a:solidFill>
                    <a:srgbClr val="FFFF00"/>
                  </a:solidFill>
                  <a:latin typeface="SutonnyOMJ" pitchFamily="2" charset="0"/>
                  <a:cs typeface="SutonnyOMJ" pitchFamily="2" charset="0"/>
                </a:rPr>
                <a:t>প্রশাসনিক</a:t>
              </a:r>
              <a:r>
                <a:rPr lang="en-US" sz="3600" kern="1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কারন</a:t>
              </a:r>
              <a:r>
                <a:rPr lang="en-US" sz="3600" kern="1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600" kern="1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54314" y="2027275"/>
            <a:ext cx="3973406" cy="2208068"/>
            <a:chOff x="1613701" y="674975"/>
            <a:chExt cx="4071499" cy="2435775"/>
          </a:xfrm>
        </p:grpSpPr>
        <p:sp>
          <p:nvSpPr>
            <p:cNvPr id="10" name="Rectangle 9"/>
            <p:cNvSpPr/>
            <p:nvPr/>
          </p:nvSpPr>
          <p:spPr>
            <a:xfrm>
              <a:off x="1613701" y="674975"/>
              <a:ext cx="4071499" cy="243577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1625575" y="706344"/>
              <a:ext cx="4059625" cy="1729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3600" kern="1200" dirty="0" err="1" smtClean="0">
                  <a:solidFill>
                    <a:schemeClr val="accent2">
                      <a:lumMod val="75000"/>
                    </a:schemeClr>
                  </a:solidFill>
                  <a:latin typeface="SutonnyOMJ" pitchFamily="2" charset="0"/>
                  <a:cs typeface="SutonnyOMJ" pitchFamily="2" charset="0"/>
                </a:rPr>
                <a:t>রাজনৈতিক</a:t>
              </a:r>
              <a:r>
                <a:rPr lang="en-US" sz="3600" kern="12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কারন</a:t>
              </a:r>
              <a:r>
                <a:rPr lang="en-US" sz="3600" kern="1200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600" kern="1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83431" y="4082295"/>
            <a:ext cx="3944289" cy="2557732"/>
            <a:chOff x="1437" y="957363"/>
            <a:chExt cx="5606423" cy="3363854"/>
          </a:xfrm>
        </p:grpSpPr>
        <p:sp>
          <p:nvSpPr>
            <p:cNvPr id="13" name="Rectangle 12"/>
            <p:cNvSpPr/>
            <p:nvPr/>
          </p:nvSpPr>
          <p:spPr>
            <a:xfrm>
              <a:off x="3227" y="957363"/>
              <a:ext cx="5604632" cy="33638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437" y="957364"/>
              <a:ext cx="5606423" cy="3363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rgbClr val="00B0F0"/>
                  </a:solidFill>
                  <a:latin typeface="SutonnyOMJ" pitchFamily="2" charset="0"/>
                  <a:cs typeface="SutonnyOMJ" pitchFamily="2" charset="0"/>
                </a:rPr>
                <a:t>৪। </a:t>
              </a:r>
              <a:r>
                <a:rPr lang="en-US" sz="3600" kern="1200" dirty="0" err="1" smtClean="0">
                  <a:solidFill>
                    <a:srgbClr val="00B0F0"/>
                  </a:solidFill>
                  <a:latin typeface="SutonnyOMJ" pitchFamily="2" charset="0"/>
                  <a:cs typeface="SutonnyOMJ" pitchFamily="2" charset="0"/>
                </a:rPr>
                <a:t>অর্থনৈতিক</a:t>
              </a:r>
              <a:r>
                <a:rPr lang="en-US" sz="3600" kern="1200" dirty="0" smtClean="0">
                  <a:solidFill>
                    <a:srgbClr val="00B0F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kern="1200" dirty="0" err="1" smtClean="0">
                  <a:solidFill>
                    <a:srgbClr val="00B0F0"/>
                  </a:solidFill>
                  <a:latin typeface="SutonnyOMJ" pitchFamily="2" charset="0"/>
                  <a:cs typeface="SutonnyOMJ" pitchFamily="2" charset="0"/>
                </a:rPr>
                <a:t>কারন</a:t>
              </a:r>
              <a:r>
                <a:rPr lang="en-US" sz="3600" kern="1200" dirty="0" smtClean="0">
                  <a:solidFill>
                    <a:srgbClr val="00B0F0"/>
                  </a:solidFill>
                  <a:latin typeface="SutonnyOMJ" pitchFamily="2" charset="0"/>
                  <a:cs typeface="SutonnyOMJ" pitchFamily="2" charset="0"/>
                </a:rPr>
                <a:t>,</a:t>
              </a:r>
              <a:endParaRPr lang="en-US" sz="3600" kern="12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27720" y="2018483"/>
            <a:ext cx="3806045" cy="2063813"/>
            <a:chOff x="3633861" y="2014740"/>
            <a:chExt cx="3806045" cy="2063813"/>
          </a:xfrm>
        </p:grpSpPr>
        <p:sp>
          <p:nvSpPr>
            <p:cNvPr id="16" name="Rectangle 15"/>
            <p:cNvSpPr/>
            <p:nvPr/>
          </p:nvSpPr>
          <p:spPr>
            <a:xfrm>
              <a:off x="3633861" y="2014741"/>
              <a:ext cx="3806045" cy="206381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3633861" y="2014740"/>
              <a:ext cx="3806045" cy="2063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৫। </a:t>
              </a:r>
              <a:r>
                <a:rPr lang="en-US" sz="36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ধর্মীয়</a:t>
              </a:r>
              <a:r>
                <a:rPr lang="en-US" sz="3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কারন</a:t>
              </a:r>
              <a:r>
                <a:rPr lang="en-US" sz="36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6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3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63236"/>
            <a:ext cx="11748655" cy="6386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535" y="5542185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নবাব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স্যার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সলিমুল্লাহ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কর্তৃক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১৯০৬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মুসলিম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লীগ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প্রতিষ্ঠা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00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49382"/>
            <a:ext cx="11845635" cy="6373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389" y="5632862"/>
            <a:ext cx="1054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92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249382"/>
            <a:ext cx="11762509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014" y="4746431"/>
            <a:ext cx="101276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মহাত্মা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এম</a:t>
            </a:r>
            <a:r>
              <a:rPr lang="en-US" sz="4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.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কে.গান্ধী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32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9" y="218220"/>
            <a:ext cx="11776364" cy="6373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143" y="6040582"/>
            <a:ext cx="1093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হিন্দু-মুসলমানদের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দাঙ্গা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64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471054"/>
            <a:ext cx="11734799" cy="6386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923" y="5925764"/>
            <a:ext cx="10529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89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263235"/>
            <a:ext cx="11776363" cy="6373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550" y="5928440"/>
            <a:ext cx="10557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মুসলমানদেরঅসহায়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32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5" y="207818"/>
            <a:ext cx="11817926" cy="6345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5039" y="5593278"/>
            <a:ext cx="1012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বঙ্গভঙ্গের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বিরুদ্ধে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হিন্দুদের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সন্ত্রাসবাদী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আন্দোলন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ক্ষুদিরাম</a:t>
            </a:r>
            <a:r>
              <a:rPr lang="en-US" sz="2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গ্রেফ্তার</a:t>
            </a:r>
            <a:endParaRPr lang="en-US" sz="2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12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49382"/>
            <a:ext cx="11776363" cy="641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109" y="5476503"/>
            <a:ext cx="1177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বঙ্গভঙ্গের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গে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মুসলমানদের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করুন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অবস্থায়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দিন-যাপন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</a:t>
            </a:r>
            <a:endParaRPr lang="en-US" sz="4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4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7" y="338762"/>
            <a:ext cx="11776364" cy="6414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987" y="5593278"/>
            <a:ext cx="11776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হিন্দু-মুসলমানদের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দাঙ্গা,জীবনের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নিরাপত্তার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জন্যে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মুসলমানেরা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পালাচ্ছে</a:t>
            </a:r>
            <a:r>
              <a:rPr lang="en-US" sz="40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96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6" y="207529"/>
            <a:ext cx="2927270" cy="31056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84570" y="2707574"/>
            <a:ext cx="4750129" cy="2576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উপস্থাপনায়</a:t>
            </a:r>
            <a:endParaRPr lang="en-US" dirty="0" smtClean="0"/>
          </a:p>
          <a:p>
            <a:pPr algn="ctr"/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জাহাঙ্গীর</a:t>
            </a:r>
            <a:r>
              <a:rPr lang="en-US" dirty="0" smtClean="0"/>
              <a:t> </a:t>
            </a:r>
            <a:r>
              <a:rPr lang="en-US" dirty="0" err="1" smtClean="0"/>
              <a:t>আলম</a:t>
            </a:r>
            <a:endParaRPr lang="en-US" dirty="0" smtClean="0"/>
          </a:p>
          <a:p>
            <a:pPr algn="ctr"/>
            <a:r>
              <a:rPr lang="en-US" dirty="0" err="1" smtClean="0"/>
              <a:t>প্রভাষক-পৌরণীতি</a:t>
            </a:r>
            <a:r>
              <a:rPr lang="en-US" dirty="0" smtClean="0"/>
              <a:t> ও </a:t>
            </a:r>
            <a:r>
              <a:rPr lang="en-US" dirty="0" err="1" smtClean="0"/>
              <a:t>সুশাসন</a:t>
            </a:r>
            <a:endParaRPr lang="en-US" dirty="0" smtClean="0"/>
          </a:p>
          <a:p>
            <a:pPr algn="ctr"/>
            <a:r>
              <a:rPr lang="en-US" dirty="0" err="1" smtClean="0"/>
              <a:t>গাজিরচট</a:t>
            </a:r>
            <a:r>
              <a:rPr lang="en-US" dirty="0" smtClean="0"/>
              <a:t> </a:t>
            </a:r>
            <a:r>
              <a:rPr lang="en-US" dirty="0" err="1" smtClean="0"/>
              <a:t>এ,এম</a:t>
            </a:r>
            <a:r>
              <a:rPr lang="en-US" dirty="0" smtClean="0"/>
              <a:t> </a:t>
            </a:r>
            <a:r>
              <a:rPr lang="en-US" dirty="0" err="1" smtClean="0"/>
              <a:t>উচ্চবিদ্যালয</a:t>
            </a:r>
            <a:r>
              <a:rPr lang="en-US" dirty="0" smtClean="0"/>
              <a:t> ও </a:t>
            </a:r>
            <a:r>
              <a:rPr lang="en-US" dirty="0" err="1" smtClean="0"/>
              <a:t>কলেজ</a:t>
            </a:r>
            <a:endParaRPr lang="en-US" dirty="0" smtClean="0"/>
          </a:p>
          <a:p>
            <a:pPr algn="ctr"/>
            <a:r>
              <a:rPr lang="en-US" dirty="0" err="1" smtClean="0"/>
              <a:t>আশুলিয়া,সাভার,ঢাকা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279573" y="356260"/>
            <a:ext cx="4655127" cy="1377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শ্রেণিঃএকাদশ</a:t>
            </a:r>
            <a:r>
              <a:rPr lang="en-US" dirty="0" smtClean="0"/>
              <a:t> ও </a:t>
            </a:r>
            <a:r>
              <a:rPr lang="en-US" dirty="0" err="1" smtClean="0"/>
              <a:t>দ্বাদশ</a:t>
            </a:r>
            <a:r>
              <a:rPr lang="en-US" dirty="0" smtClean="0"/>
              <a:t>(</a:t>
            </a:r>
            <a:r>
              <a:rPr lang="en-US" dirty="0" err="1" smtClean="0"/>
              <a:t>মানবিক</a:t>
            </a:r>
            <a:r>
              <a:rPr lang="en-US" dirty="0" smtClean="0"/>
              <a:t> </a:t>
            </a:r>
            <a:r>
              <a:rPr lang="en-US" dirty="0" err="1" smtClean="0"/>
              <a:t>বিভাগ</a:t>
            </a:r>
            <a:r>
              <a:rPr lang="en-US" dirty="0" smtClean="0"/>
              <a:t>)</a:t>
            </a:r>
          </a:p>
          <a:p>
            <a:pPr algn="ctr"/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পৌরণীতি</a:t>
            </a:r>
            <a:r>
              <a:rPr lang="en-US" dirty="0" smtClean="0"/>
              <a:t> </a:t>
            </a:r>
            <a:r>
              <a:rPr lang="en-US" dirty="0" err="1" smtClean="0"/>
              <a:t>ওসুশাসন</a:t>
            </a:r>
            <a:r>
              <a:rPr lang="en-US" dirty="0" smtClean="0"/>
              <a:t> ২য় </a:t>
            </a:r>
            <a:r>
              <a:rPr lang="en-US" dirty="0" err="1" smtClean="0"/>
              <a:t>পত্র</a:t>
            </a:r>
            <a:endParaRPr lang="en-US" dirty="0" smtClean="0"/>
          </a:p>
          <a:p>
            <a:pPr algn="ctr"/>
            <a:r>
              <a:rPr lang="en-US" dirty="0" smtClean="0"/>
              <a:t>অধ্যায়ঃ১ম,পাঠঃ ৫</a:t>
            </a:r>
          </a:p>
          <a:p>
            <a:pPr algn="ctr"/>
            <a:r>
              <a:rPr lang="en-US" dirty="0" err="1" smtClean="0"/>
              <a:t>আলোচ্য</a:t>
            </a:r>
            <a:r>
              <a:rPr lang="en-US" dirty="0" smtClean="0"/>
              <a:t> বিষয়ঃবঙ্গভঙ্গ,১৯০৫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92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38546"/>
            <a:ext cx="11804071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4453" y="4657498"/>
            <a:ext cx="10183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বৃটিশ </a:t>
            </a:r>
            <a:r>
              <a:rPr lang="en-US" sz="7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বাহিনীর</a:t>
            </a:r>
            <a:r>
              <a:rPr lang="en-US" sz="7200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নির্যাতন</a:t>
            </a:r>
            <a:endParaRPr lang="en-US" sz="72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20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5527"/>
            <a:ext cx="11762509" cy="6414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36" y="5367647"/>
            <a:ext cx="107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রদের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প্রতিবাদ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53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38546"/>
            <a:ext cx="11734799" cy="6331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955" y="5274645"/>
            <a:ext cx="1173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বঙ্গভঙ্গ</a:t>
            </a:r>
            <a:r>
              <a:rPr lang="en-US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রদের</a:t>
            </a:r>
            <a:r>
              <a:rPr lang="en-US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বিরুদ্ধে</a:t>
            </a:r>
            <a:r>
              <a:rPr lang="en-US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মুসলমানদের</a:t>
            </a:r>
            <a:r>
              <a:rPr lang="en-US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তীব্র</a:t>
            </a:r>
            <a:r>
              <a:rPr lang="en-US" sz="54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প্রতিবাদ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78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63236"/>
            <a:ext cx="11720945" cy="6345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2834" y="5399314"/>
            <a:ext cx="1047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বঙ্গভঙ্গের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পক্ষে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মুসলমানদের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আন্দোলন</a:t>
            </a:r>
            <a:r>
              <a:rPr lang="en-US" sz="48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,</a:t>
            </a:r>
            <a:endParaRPr lang="en-US" sz="48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3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235526"/>
            <a:ext cx="11776364" cy="6428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527" y="5488379"/>
            <a:ext cx="1177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১৯১১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বঙ্গভঙ্গ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রদের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বিরুদ্ধে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মুসলমান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নেতাদের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তীব্র</a:t>
            </a:r>
            <a:r>
              <a:rPr lang="en-US" sz="3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প্রতিবাদ</a:t>
            </a:r>
            <a:endParaRPr lang="en-US" sz="3600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9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2" y="249382"/>
            <a:ext cx="11910951" cy="6608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5667" y="1377538"/>
            <a:ext cx="10355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১৯২১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সালে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ঢাকা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বিশ্ববিদ্যালয়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প্রতিষ্ঠা</a:t>
            </a:r>
            <a:endParaRPr lang="en-US" sz="4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0684" y="679264"/>
            <a:ext cx="5532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১৯০৫ </a:t>
            </a:r>
            <a:r>
              <a:rPr lang="en-US" sz="28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28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বঙ্গভঙ্গের</a:t>
            </a:r>
            <a:r>
              <a:rPr lang="en-US" sz="28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ফলাফল</a:t>
            </a:r>
            <a:r>
              <a:rPr lang="en-US" sz="28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সমূহঃ</a:t>
            </a:r>
            <a:r>
              <a:rPr lang="en-US" sz="28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-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27121094"/>
              </p:ext>
            </p:extLst>
          </p:nvPr>
        </p:nvGraphicFramePr>
        <p:xfrm>
          <a:off x="193964" y="1648690"/>
          <a:ext cx="11734800" cy="5015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6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290946"/>
            <a:ext cx="1133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দলীয়</a:t>
            </a:r>
            <a:r>
              <a:rPr lang="en-US" sz="6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কাজঃ</a:t>
            </a:r>
            <a:r>
              <a:rPr lang="en-US" sz="6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-</a:t>
            </a:r>
            <a:endParaRPr lang="en-US" sz="60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312237"/>
            <a:ext cx="11762509" cy="4714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93964" y="6026727"/>
            <a:ext cx="11665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১৯০৫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বঙ্গভঙ্গের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কারন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সমূহ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৪টি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দলে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বিভক্ত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হয়ে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দাও</a:t>
            </a:r>
            <a:r>
              <a:rPr lang="en-US" sz="32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32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28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2" y="277091"/>
            <a:ext cx="10695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একক</a:t>
            </a:r>
            <a:r>
              <a:rPr lang="en-US" sz="6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কাজঃ</a:t>
            </a:r>
            <a:r>
              <a:rPr lang="en-US" sz="6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-</a:t>
            </a:r>
            <a:endParaRPr lang="en-US" sz="60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636" y="6040581"/>
            <a:ext cx="1083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১৯০৫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বঙ্গভঙ্গের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ফলাফল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সমূহ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একজন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উত্তর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দাও</a:t>
            </a:r>
            <a:r>
              <a:rPr lang="en-US" sz="32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?</a:t>
            </a:r>
            <a:endParaRPr lang="en-US" sz="32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2" y="985652"/>
            <a:ext cx="11095512" cy="49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28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618" y="290945"/>
            <a:ext cx="10986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1214276"/>
            <a:ext cx="5915891" cy="4618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1214276"/>
            <a:ext cx="5888183" cy="4618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47" y="5956459"/>
            <a:ext cx="489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বলতে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0473" y="5956459"/>
            <a:ext cx="612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অর্থনৈতিক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24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334" y="1056904"/>
            <a:ext cx="4180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অবিভক্ত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বাংলা</a:t>
            </a:r>
            <a:r>
              <a:rPr lang="en-US" sz="40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প্রেসিডেন্সি</a:t>
            </a:r>
            <a:endParaRPr lang="en-US" sz="40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1" y="1626919"/>
            <a:ext cx="11435937" cy="49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09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9107" y="362382"/>
            <a:ext cx="6511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মূল্যায়নঃ</a:t>
            </a:r>
            <a:r>
              <a:rPr lang="en-US" sz="6600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-</a:t>
            </a:r>
            <a:endParaRPr lang="en-US" sz="6600" dirty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554" y="1902031"/>
            <a:ext cx="11459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পূর্ব-বঙ্গ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প্রদেশের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রাজধানী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 ?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নয়াদিল্লি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বিহার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পশিমবঙ্গ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---------------?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 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খ.কলকাতা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গ.উড়িষ্যা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রাজশাহী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৩।পূর্ব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গভর্ণর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ক.লর্ড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কার্জন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খ.এন্ড্রু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ফিজার</a:t>
            </a:r>
            <a:endPara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গ.বামফিল্ড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ফুলার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গ.লর্ড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কানিং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49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235527"/>
            <a:ext cx="10529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কাজঃ</a:t>
            </a:r>
            <a:r>
              <a:rPr lang="en-US" sz="48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rPr>
              <a:t>-</a:t>
            </a:r>
            <a:endParaRPr lang="en-US" sz="4800" dirty="0">
              <a:solidFill>
                <a:srgbClr val="00206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266" y="6068291"/>
            <a:ext cx="1102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১৯০৫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বঙ্গভঙ্গের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কারন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সমূহ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তার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লিখে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জমা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দিবা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066525"/>
            <a:ext cx="11388436" cy="48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67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20" y="5395632"/>
            <a:ext cx="11623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90004"/>
            <a:ext cx="11764487" cy="568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2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05" y="0"/>
            <a:ext cx="11649693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00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2125683"/>
            <a:ext cx="1096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আমাদের</a:t>
            </a:r>
            <a:r>
              <a:rPr lang="en-US" sz="8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8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আলোচ্য</a:t>
            </a:r>
            <a:r>
              <a:rPr lang="en-US" sz="8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8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১৯০৫ </a:t>
            </a:r>
            <a:r>
              <a:rPr lang="en-US" sz="8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সালের</a:t>
            </a:r>
            <a:r>
              <a:rPr lang="en-US" sz="8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বঙ্গভঙ্গ</a:t>
            </a:r>
            <a:r>
              <a:rPr lang="en-US" sz="8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8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উহার</a:t>
            </a:r>
            <a:r>
              <a:rPr lang="en-US" sz="8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কারণ</a:t>
            </a:r>
            <a:r>
              <a:rPr lang="en-US" sz="80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80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ফলাফল</a:t>
            </a:r>
            <a:endParaRPr lang="en-US" sz="80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8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3232" y="857393"/>
            <a:ext cx="4714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756" y="1391922"/>
            <a:ext cx="117090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১৯০৫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বঙ্গভঙ্গ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বঙ্গভঙ্গের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অবগত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।বঙ্গভঙ্গের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3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93964"/>
            <a:ext cx="11817927" cy="6373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1377" y="5472546"/>
            <a:ext cx="7113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লর্ড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কার্জন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52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9" y="193963"/>
            <a:ext cx="11530940" cy="6373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763" y="6036623"/>
            <a:ext cx="1116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পূর্ববঙ্গ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ব্যামফিল্ড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77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" y="110833"/>
            <a:ext cx="11762509" cy="6414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29004"/>
            <a:ext cx="1108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গভর্নর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এন্ডূ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ফ্রেজার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090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6910573</TotalTime>
  <Words>394</Words>
  <Application>Microsoft Office PowerPoint</Application>
  <PresentationFormat>Custom</PresentationFormat>
  <Paragraphs>74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azharul islam</dc:creator>
  <cp:lastModifiedBy>RENESA</cp:lastModifiedBy>
  <cp:revision>127</cp:revision>
  <dcterms:created xsi:type="dcterms:W3CDTF">2020-05-12T14:19:28Z</dcterms:created>
  <dcterms:modified xsi:type="dcterms:W3CDTF">2020-06-15T03:16:06Z</dcterms:modified>
</cp:coreProperties>
</file>