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3"/>
  </p:notesMasterIdLst>
  <p:sldIdLst>
    <p:sldId id="261" r:id="rId2"/>
    <p:sldId id="281" r:id="rId3"/>
    <p:sldId id="282" r:id="rId4"/>
    <p:sldId id="265" r:id="rId5"/>
    <p:sldId id="280" r:id="rId6"/>
    <p:sldId id="263" r:id="rId7"/>
    <p:sldId id="267" r:id="rId8"/>
    <p:sldId id="266" r:id="rId9"/>
    <p:sldId id="285" r:id="rId10"/>
    <p:sldId id="268" r:id="rId11"/>
    <p:sldId id="276" r:id="rId12"/>
    <p:sldId id="262" r:id="rId13"/>
    <p:sldId id="269" r:id="rId14"/>
    <p:sldId id="271" r:id="rId15"/>
    <p:sldId id="287" r:id="rId16"/>
    <p:sldId id="270" r:id="rId17"/>
    <p:sldId id="284" r:id="rId18"/>
    <p:sldId id="277" r:id="rId19"/>
    <p:sldId id="283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48734-8F31-4825-B2F4-58E1F12F15E9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CA4FE-18A2-4171-848B-47225F790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24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CA4FE-18A2-4171-848B-47225F790B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86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F2-3049-43F4-8101-B054EE4D8BB0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4AA99A0-2FE0-445B-BB43-BD61B10C35E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F2-3049-43F4-8101-B054EE4D8BB0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9A0-2FE0-445B-BB43-BD61B10C3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F2-3049-43F4-8101-B054EE4D8BB0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9A0-2FE0-445B-BB43-BD61B10C3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F2-3049-43F4-8101-B054EE4D8BB0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9A0-2FE0-445B-BB43-BD61B10C3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F2-3049-43F4-8101-B054EE4D8BB0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9A0-2FE0-445B-BB43-BD61B10C35E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F2-3049-43F4-8101-B054EE4D8BB0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9A0-2FE0-445B-BB43-BD61B10C3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F2-3049-43F4-8101-B054EE4D8BB0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9A0-2FE0-445B-BB43-BD61B10C3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F2-3049-43F4-8101-B054EE4D8BB0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9A0-2FE0-445B-BB43-BD61B10C3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F2-3049-43F4-8101-B054EE4D8BB0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9A0-2FE0-445B-BB43-BD61B10C3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F2-3049-43F4-8101-B054EE4D8BB0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9A0-2FE0-445B-BB43-BD61B10C35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F2-3049-43F4-8101-B054EE4D8BB0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9A0-2FE0-445B-BB43-BD61B10C35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F6A92F2-3049-43F4-8101-B054EE4D8BB0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4AA99A0-2FE0-445B-BB43-BD61B10C35E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0" y="0"/>
            <a:ext cx="9144000" cy="1219201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>
                  <a:solidFill>
                    <a:srgbClr val="C00000"/>
                  </a:solidFill>
                </a:ln>
              </a:rPr>
              <a:t>WELCOME</a:t>
            </a:r>
            <a:endParaRPr lang="en-US" sz="4000" dirty="0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7" y="12192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1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147119"/>
            <a:ext cx="2680549" cy="17110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287215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আবেগীয়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বিকাশ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73" y="3657600"/>
            <a:ext cx="2733675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448" y="986712"/>
            <a:ext cx="2514600" cy="2057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19" y="3564323"/>
            <a:ext cx="2794429" cy="18629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5867400"/>
            <a:ext cx="5656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রাগ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ভয়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হাসি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কান্না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আবেগের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বহিঃপ্রকাশ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88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 flipV="1">
            <a:off x="762000" y="2523530"/>
            <a:ext cx="79247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আবেগের</a:t>
            </a:r>
            <a:r>
              <a:rPr lang="en-US" sz="32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দৈহিক</a:t>
            </a:r>
            <a:r>
              <a:rPr lang="en-US" sz="32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প্রকাশ</a:t>
            </a:r>
            <a:r>
              <a:rPr lang="en-US" sz="32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ঘটে</a:t>
            </a:r>
            <a:endParaRPr lang="en-US" sz="3200" dirty="0" smtClean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3200" dirty="0" smtClean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3200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অনুভূতির</a:t>
            </a:r>
            <a:r>
              <a:rPr lang="en-US" sz="3200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বাহ্যিক</a:t>
            </a:r>
            <a:r>
              <a:rPr lang="en-US" sz="3200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</a:t>
            </a:r>
            <a:r>
              <a:rPr lang="en-US" sz="320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কাশ</a:t>
            </a:r>
            <a:r>
              <a:rPr lang="en-US" sz="32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ঘটেনা</a:t>
            </a:r>
            <a:r>
              <a:rPr lang="en-US" sz="32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sz="3200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914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আবেগ</a:t>
            </a:r>
            <a:r>
              <a:rPr lang="en-US" sz="3600" dirty="0" smtClean="0"/>
              <a:t> ও </a:t>
            </a:r>
            <a:r>
              <a:rPr lang="en-US" sz="3600" dirty="0" err="1" smtClean="0"/>
              <a:t>অনুভূতির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পার্থক্য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3550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428" y="2057400"/>
            <a:ext cx="6698511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7428" y="685800"/>
            <a:ext cx="7088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ছবিতে</a:t>
            </a:r>
            <a:r>
              <a:rPr lang="en-US" sz="3200" dirty="0" smtClean="0"/>
              <a:t>  </a:t>
            </a:r>
            <a:r>
              <a:rPr lang="en-US" sz="3200" dirty="0" err="1" smtClean="0"/>
              <a:t>আবেগের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কোন</a:t>
            </a:r>
            <a:r>
              <a:rPr lang="en-US" sz="3200" dirty="0" smtClean="0"/>
              <a:t> </a:t>
            </a:r>
            <a:r>
              <a:rPr lang="en-US" sz="3200" dirty="0" err="1" smtClean="0"/>
              <a:t>ধরনের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বহিঃপ্রকাশ</a:t>
            </a:r>
            <a:r>
              <a:rPr lang="en-US" sz="3200" dirty="0" smtClean="0"/>
              <a:t> </a:t>
            </a:r>
            <a:r>
              <a:rPr lang="en-US" sz="3200" dirty="0" err="1" smtClean="0"/>
              <a:t>ঘটেছে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02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1" y="152400"/>
            <a:ext cx="8458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আবেগের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একটি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বিশেষ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দিক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হলো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এর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নিয়ন্ত্রন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33499"/>
            <a:ext cx="6324600" cy="403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9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174" y="2967335"/>
            <a:ext cx="73356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আবেগ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নিয়ন্ত্রনের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কতগুলো</a:t>
            </a:r>
            <a:endParaRPr lang="en-US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কৌশল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রয়েছে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74" y="2057400"/>
            <a:ext cx="7173026" cy="4038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8554" y="662354"/>
            <a:ext cx="7315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ছবিতে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কিসের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বহিঃপ্রকাশ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ঘটেছে</a:t>
            </a: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082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650631"/>
            <a:ext cx="3459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cap="all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জোড়ায়</a:t>
            </a:r>
            <a:r>
              <a:rPr lang="en-US" sz="5400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cap="all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কাজ</a:t>
            </a:r>
            <a:endParaRPr lang="en-US" sz="5400" cap="all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1992868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১)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আবেগ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ও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অনুভূতির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পার্থক্য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লিখ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।</a:t>
            </a: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২)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আবেগ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কিভাবে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নিয়ন্ত্রন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করে?ব্যাখ্যা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করো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702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52400"/>
            <a:ext cx="56220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আবেগ</a:t>
            </a:r>
            <a:r>
              <a:rPr lang="en-US" sz="4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48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নিয়ন্ত্রনের</a:t>
            </a:r>
            <a:r>
              <a:rPr lang="en-US" sz="4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48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কৌশ</a:t>
            </a:r>
            <a:r>
              <a:rPr lang="en-US" sz="48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ল</a:t>
            </a:r>
            <a:endParaRPr lang="en-US" sz="48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447800"/>
            <a:ext cx="6400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১)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পারিবারিক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মিথস্ক্রিয়া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২)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নিকট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আত্নীয়ের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সাথে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মত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বিনিময়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৩)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আত্ন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সংযমী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হওয়ার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অনুশীলন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৪)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নিজকে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প্রত্যাহার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৫)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সেবামূলক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কাজে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জড়িত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হওয়া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৬)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আদর্শ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ব্যক্তিকে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অনুকরন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৭)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পরিপক্কতা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ইত্যাদি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।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58674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3048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ছবির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সাহায্যে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আবেগীয়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পরিস্থিতি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বিশ্লেষন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28092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1476" y="2590800"/>
            <a:ext cx="510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১)</a:t>
            </a:r>
            <a:r>
              <a:rPr lang="en-US" sz="2800" dirty="0" err="1" smtClean="0"/>
              <a:t>আবেগকালীন</a:t>
            </a:r>
            <a:r>
              <a:rPr lang="en-US" sz="2800" dirty="0" smtClean="0"/>
              <a:t> </a:t>
            </a:r>
            <a:r>
              <a:rPr lang="en-US" sz="2800" dirty="0" err="1" smtClean="0"/>
              <a:t>শারীরিক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পরিবর্তনসমূহ</a:t>
            </a:r>
            <a:r>
              <a:rPr lang="en-US" sz="2800" dirty="0" smtClean="0"/>
              <a:t> </a:t>
            </a:r>
            <a:r>
              <a:rPr lang="en-US" sz="2800" dirty="0" err="1" smtClean="0"/>
              <a:t>যুক্তি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সহকারে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বুঝিয়ে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লিখ</a:t>
            </a:r>
            <a:r>
              <a:rPr lang="en-US" sz="2800" dirty="0" smtClean="0"/>
              <a:t>।</a:t>
            </a:r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438400" y="533400"/>
            <a:ext cx="3357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rgbClr val="CF543F">
                        <a:satMod val="155000"/>
                      </a:srgbClr>
                    </a:gs>
                    <a:gs pos="100000">
                      <a:srgbClr val="CF54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দলগত</a:t>
            </a:r>
            <a:r>
              <a:rPr kumimoji="0" lang="en-US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F543F">
                        <a:satMod val="155000"/>
                      </a:srgbClr>
                    </a:gs>
                    <a:gs pos="100000">
                      <a:srgbClr val="CF54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  </a:t>
            </a:r>
            <a:r>
              <a:rPr kumimoji="0" lang="en-US" sz="54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rgbClr val="CF543F">
                        <a:satMod val="155000"/>
                      </a:srgbClr>
                    </a:gs>
                    <a:gs pos="100000">
                      <a:srgbClr val="CF54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কাজ</a:t>
            </a:r>
            <a:endParaRPr kumimoji="0" lang="en-US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F543F">
                      <a:satMod val="155000"/>
                    </a:srgbClr>
                  </a:gs>
                  <a:gs pos="100000">
                    <a:srgbClr val="CF543F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3972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400256"/>
            <a:ext cx="30732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মূল্যায়ণ</a:t>
            </a:r>
            <a:endParaRPr lang="en-US" sz="54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4662" y="1805354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১)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আবেগ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কাকে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বলে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২)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পরিপক্কতা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কী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7225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429000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নামঃমোছাঃমাকছুদা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বেগম</a:t>
            </a:r>
            <a:endParaRPr lang="en-US" sz="2400" dirty="0" smtClean="0"/>
          </a:p>
          <a:p>
            <a:r>
              <a:rPr lang="en-US" sz="2400" dirty="0" err="1" smtClean="0"/>
              <a:t>প্রভাষক</a:t>
            </a:r>
            <a:r>
              <a:rPr lang="en-US" sz="2400" dirty="0" smtClean="0"/>
              <a:t> (</a:t>
            </a:r>
            <a:r>
              <a:rPr lang="en-US" sz="2400" dirty="0" err="1" smtClean="0"/>
              <a:t>মনোবিজ্ঞান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সাঘাটা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পাইলট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বালিকা</a:t>
            </a:r>
            <a:r>
              <a:rPr lang="en-US" sz="2400" dirty="0" smtClean="0"/>
              <a:t> </a:t>
            </a:r>
            <a:r>
              <a:rPr lang="en-US" sz="2400" dirty="0" err="1" smtClean="0"/>
              <a:t>উচ্চ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বিদ্যালয়</a:t>
            </a:r>
            <a:r>
              <a:rPr lang="en-US" sz="2400" dirty="0" smtClean="0"/>
              <a:t> ও </a:t>
            </a:r>
            <a:r>
              <a:rPr lang="en-US" sz="2400" dirty="0" err="1" smtClean="0"/>
              <a:t>কলেজ</a:t>
            </a:r>
            <a:endParaRPr lang="en-US" sz="2400" dirty="0" smtClean="0"/>
          </a:p>
          <a:p>
            <a:r>
              <a:rPr lang="en-US" sz="2400" dirty="0" err="1" smtClean="0"/>
              <a:t>সাঘাটা,গাইবান্ধা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704968" y="4572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পরিচিতি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2133600" cy="1844814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3124200" y="457200"/>
            <a:ext cx="2895600" cy="60960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919291"/>
            <a:ext cx="1762125" cy="2524125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5181600" y="3581400"/>
            <a:ext cx="358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বিষয়ঃমনোবিজ্ঞান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শ্রেনীঃএকাদশ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অধ্যায়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সময়ঃ৪৫মিনিট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তারিখঃ১৪/০৪/২০২০ইং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4964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879954"/>
            <a:ext cx="88392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বাড়ির</a:t>
            </a:r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কাজঃ</a:t>
            </a:r>
            <a:endParaRPr lang="en-US" sz="4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en-US" sz="32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696277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60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5765297" cy="24704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152400"/>
            <a:ext cx="8915399" cy="1219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ধন্যবাদ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সবাইকে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8763000" cy="496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35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ery Funny Love Moments Short Clip WhatsApp status   Best status   Created by Mansingh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52800" y="2590800"/>
            <a:ext cx="2150534" cy="14144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47307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58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20574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প্রেষণা</a:t>
            </a:r>
            <a:r>
              <a:rPr lang="en-US" sz="4000" dirty="0" smtClean="0"/>
              <a:t>  ও  </a:t>
            </a:r>
            <a:r>
              <a:rPr lang="en-US" sz="4000" dirty="0" err="1" smtClean="0"/>
              <a:t>আবেগ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495" y="2971800"/>
            <a:ext cx="1762125" cy="252412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19200" y="6096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Franklin Gothic Medium"/>
              </a:rPr>
              <a:t>আজকের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Franklin Gothic Medium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Franklin Gothic Medium"/>
              </a:rPr>
              <a:t>পাঠের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Franklin Gothic Medium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Franklin Gothic Medium"/>
              </a:rPr>
              <a:t>বিষয়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3132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445763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শিখনফ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ল</a:t>
            </a:r>
            <a:endParaRPr lang="en-US" sz="5400" b="1" cap="all" dirty="0">
              <a:ln w="0"/>
              <a:gradFill flip="none">
                <a:gsLst>
                  <a:gs pos="0">
                    <a:srgbClr val="D16349">
                      <a:tint val="75000"/>
                      <a:shade val="75000"/>
                      <a:satMod val="170000"/>
                    </a:srgbClr>
                  </a:gs>
                  <a:gs pos="49000">
                    <a:srgbClr val="D16349">
                      <a:tint val="88000"/>
                      <a:shade val="65000"/>
                      <a:satMod val="172000"/>
                    </a:srgbClr>
                  </a:gs>
                  <a:gs pos="50000">
                    <a:srgbClr val="D16349">
                      <a:shade val="65000"/>
                      <a:satMod val="130000"/>
                    </a:srgbClr>
                  </a:gs>
                  <a:gs pos="92000">
                    <a:srgbClr val="D16349">
                      <a:shade val="50000"/>
                      <a:satMod val="120000"/>
                    </a:srgbClr>
                  </a:gs>
                  <a:gs pos="100000">
                    <a:srgbClr val="D16349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600200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পাঠ</a:t>
            </a:r>
            <a:r>
              <a:rPr lang="en-US" sz="2400" dirty="0" smtClean="0"/>
              <a:t> </a:t>
            </a:r>
            <a:r>
              <a:rPr lang="en-US" sz="2400" dirty="0" err="1" smtClean="0"/>
              <a:t>শেষে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শিক্ষার্থীরা</a:t>
            </a:r>
            <a:r>
              <a:rPr lang="en-US" sz="2400" dirty="0" smtClean="0"/>
              <a:t>-----</a:t>
            </a:r>
          </a:p>
          <a:p>
            <a:endParaRPr lang="en-US" sz="2400" dirty="0"/>
          </a:p>
          <a:p>
            <a:r>
              <a:rPr lang="en-US" sz="2400" dirty="0" smtClean="0"/>
              <a:t>           ১)</a:t>
            </a:r>
            <a:r>
              <a:rPr lang="en-US" sz="2400" dirty="0" err="1" smtClean="0"/>
              <a:t>আবেগের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সংজ্ঞা</a:t>
            </a:r>
            <a:r>
              <a:rPr lang="en-US" sz="2400" dirty="0" smtClean="0"/>
              <a:t> </a:t>
            </a:r>
            <a:r>
              <a:rPr lang="en-US" sz="2400" dirty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 </a:t>
            </a:r>
            <a:r>
              <a:rPr lang="en-US" sz="2400" dirty="0" err="1" smtClean="0"/>
              <a:t>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বলতে</a:t>
            </a:r>
            <a:r>
              <a:rPr lang="en-US" sz="2400" dirty="0" smtClean="0"/>
              <a:t>  </a:t>
            </a:r>
            <a:r>
              <a:rPr lang="en-US" sz="2400" dirty="0" err="1" smtClean="0"/>
              <a:t>পারবে</a:t>
            </a:r>
            <a:r>
              <a:rPr lang="en-US" sz="2400" dirty="0"/>
              <a:t>,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            ২)</a:t>
            </a:r>
            <a:r>
              <a:rPr lang="en-US" sz="2400" dirty="0" err="1" smtClean="0"/>
              <a:t>আবেগকালীন</a:t>
            </a:r>
            <a:r>
              <a:rPr lang="en-US" sz="2400" dirty="0" smtClean="0"/>
              <a:t> </a:t>
            </a:r>
            <a:r>
              <a:rPr lang="en-US" sz="2400" dirty="0" err="1" smtClean="0"/>
              <a:t>শারীরিক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পরিবর্তনসমূহ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ব্যাখ্যা</a:t>
            </a:r>
            <a:r>
              <a:rPr lang="en-US" sz="2400" dirty="0" smtClean="0"/>
              <a:t> 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/>
              <a:t>,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             ৩)</a:t>
            </a:r>
            <a:r>
              <a:rPr lang="en-US" sz="2400" dirty="0" err="1" smtClean="0"/>
              <a:t>আবেগ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নিয়ন্ত্রনের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কৌশলগুলো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বর্ননা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0259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295400"/>
            <a:ext cx="7315200" cy="3429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আবেগ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err="1" smtClean="0"/>
              <a:t>আবেগের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ইংরেজী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প্রতিশব্দ</a:t>
            </a:r>
            <a:r>
              <a:rPr lang="en-US" sz="2400" dirty="0" smtClean="0"/>
              <a:t> Emotion.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err="1" smtClean="0"/>
              <a:t>আবেগ</a:t>
            </a:r>
            <a:r>
              <a:rPr lang="en-US" sz="2400" dirty="0" smtClean="0"/>
              <a:t> </a:t>
            </a:r>
            <a:r>
              <a:rPr lang="en-US" sz="2400" dirty="0" err="1" smtClean="0"/>
              <a:t>হলো</a:t>
            </a:r>
            <a:r>
              <a:rPr lang="en-US" sz="2400" dirty="0"/>
              <a:t> </a:t>
            </a:r>
            <a:r>
              <a:rPr lang="en-US" sz="2400" dirty="0" err="1" smtClean="0"/>
              <a:t>উদ্দীপকের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দ্বারা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সৃষ্ট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প্রাণীর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মধ্যকার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এক</a:t>
            </a:r>
            <a:r>
              <a:rPr lang="en-US" sz="2400" dirty="0" smtClean="0"/>
              <a:t> </a:t>
            </a:r>
            <a:r>
              <a:rPr lang="en-US" sz="2400" dirty="0" err="1" smtClean="0"/>
              <a:t>ধরনের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আলোড়ন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err="1" smtClean="0"/>
              <a:t>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অনুভূতি</a:t>
            </a:r>
            <a:r>
              <a:rPr lang="en-US" sz="2400" dirty="0" smtClean="0"/>
              <a:t> , </a:t>
            </a:r>
            <a:r>
              <a:rPr lang="en-US" sz="2400" dirty="0" err="1" smtClean="0"/>
              <a:t>আচরন</a:t>
            </a:r>
            <a:r>
              <a:rPr lang="en-US" sz="2400" dirty="0" smtClean="0"/>
              <a:t> ও </a:t>
            </a:r>
            <a:r>
              <a:rPr lang="en-US" sz="2400" dirty="0" err="1" smtClean="0"/>
              <a:t>শারীরিক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পরিবর্তনের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প্রকাশ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পায়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066800" y="152400"/>
            <a:ext cx="7239000" cy="1295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আবেগ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ও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অনুভূতি</a:t>
            </a:r>
            <a:endParaRPr lang="en-US" sz="4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467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4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914400" y="1466335"/>
            <a:ext cx="7162800" cy="3276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আবেগ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ও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অনুভূতির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মধ্যকার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পার্থক্যঃ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আবেগ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হলো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একটি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মনোদৈহিক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অবস্থা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অনুভূতি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হলো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একটি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গভীর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মানসিক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প্রক্রিয়া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।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3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762000"/>
            <a:ext cx="2885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একক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কাজ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0426" y="2379232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১)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অনুভূতির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সংজ্ঞা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লিখ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673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373</TotalTime>
  <Words>232</Words>
  <Application>Microsoft Office PowerPoint</Application>
  <PresentationFormat>On-screen Show (4:3)</PresentationFormat>
  <Paragraphs>75</Paragraphs>
  <Slides>21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Apothecary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64</cp:revision>
  <dcterms:created xsi:type="dcterms:W3CDTF">2020-03-29T14:12:02Z</dcterms:created>
  <dcterms:modified xsi:type="dcterms:W3CDTF">2020-06-15T06:20:09Z</dcterms:modified>
</cp:coreProperties>
</file>