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ags/tag1.xml" ContentType="application/vnd.openxmlformats-officedocument.presentationml.tags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4" r:id="rId1"/>
  </p:sldMasterIdLst>
  <p:notesMasterIdLst>
    <p:notesMasterId r:id="rId19"/>
  </p:notesMasterIdLst>
  <p:sldIdLst>
    <p:sldId id="283" r:id="rId2"/>
    <p:sldId id="285" r:id="rId3"/>
    <p:sldId id="259" r:id="rId4"/>
    <p:sldId id="260" r:id="rId5"/>
    <p:sldId id="286" r:id="rId6"/>
    <p:sldId id="262" r:id="rId7"/>
    <p:sldId id="263" r:id="rId8"/>
    <p:sldId id="290" r:id="rId9"/>
    <p:sldId id="265" r:id="rId10"/>
    <p:sldId id="266" r:id="rId11"/>
    <p:sldId id="279" r:id="rId12"/>
    <p:sldId id="270" r:id="rId13"/>
    <p:sldId id="291" r:id="rId14"/>
    <p:sldId id="292" r:id="rId15"/>
    <p:sldId id="293" r:id="rId16"/>
    <p:sldId id="295" r:id="rId17"/>
    <p:sldId id="294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  <p:ext uri="{2D200454-40CA-4A62-9FC3-DE9A4176ACB9}">
      <p15:notes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8006" autoAdjust="0"/>
    <p:restoredTop sz="94343" autoAdjust="0"/>
  </p:normalViewPr>
  <p:slideViewPr>
    <p:cSldViewPr snapToGrid="0">
      <p:cViewPr varScale="1">
        <p:scale>
          <a:sx n="69" d="100"/>
          <a:sy n="69" d="100"/>
        </p:scale>
        <p:origin x="-1314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56" d="100"/>
          <a:sy n="56" d="100"/>
        </p:scale>
        <p:origin x="2850" y="72"/>
      </p:cViewPr>
      <p:guideLst/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3F9391-4DFD-4020-B7B2-D1B6F6FBE498}" type="datetimeFigureOut">
              <a:rPr lang="en-US" smtClean="0"/>
              <a:pPr/>
              <a:t>21-Dec-19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313B553-B45A-4031-8DAE-3E1F8C2B994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4440342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13B553-B45A-4031-8DAE-3E1F8C2B9941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4724933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4334933" y="1169931"/>
            <a:ext cx="4814835" cy="4993802"/>
            <a:chOff x="4334933" y="1169931"/>
            <a:chExt cx="4814835" cy="4993802"/>
          </a:xfrm>
        </p:grpSpPr>
        <p:cxnSp>
          <p:nvCxnSpPr>
            <p:cNvPr id="17" name="Straight Connector 16"/>
            <p:cNvCxnSpPr/>
            <p:nvPr/>
          </p:nvCxnSpPr>
          <p:spPr>
            <a:xfrm flipH="1">
              <a:off x="6009259" y="1169931"/>
              <a:ext cx="3134741" cy="3134741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flipH="1">
              <a:off x="4334933" y="1348898"/>
              <a:ext cx="4814835" cy="4814835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5225595" y="1469269"/>
              <a:ext cx="3912054" cy="3912054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flipH="1">
              <a:off x="5304588" y="1307856"/>
              <a:ext cx="3839412" cy="3839412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flipH="1">
              <a:off x="5707078" y="1770196"/>
              <a:ext cx="3430571" cy="3430570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533400"/>
            <a:ext cx="6154713" cy="3124201"/>
          </a:xfrm>
        </p:spPr>
        <p:txBody>
          <a:bodyPr anchor="b">
            <a:normAutofit/>
          </a:bodyPr>
          <a:lstStyle>
            <a:lvl1pPr algn="l">
              <a:defRPr sz="4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3400" y="3843868"/>
            <a:ext cx="4954250" cy="1913466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257D3-90C8-47CA-9396-C14881D5DC9E}" type="datetimeFigureOut">
              <a:rPr lang="en-US" smtClean="0"/>
              <a:pPr/>
              <a:t>21-Dec-19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6E699D-9554-49A3-A845-77BEE828BD8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84326519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3000">
        <p14:flas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extLst>
    <p:ext uri="{DCECCB84-F9BA-43D5-87BE-67443E8EF086}">
      <p15:sldGuideLst xmlns=""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533400" y="533400"/>
            <a:ext cx="8077200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762002" y="3843867"/>
            <a:ext cx="7281332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257D3-90C8-47CA-9396-C14881D5DC9E}" type="datetimeFigureOut">
              <a:rPr lang="en-US" smtClean="0"/>
              <a:pPr/>
              <a:t>21-Dec-19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6E699D-9554-49A3-A845-77BEE828BD8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4524025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533400"/>
            <a:ext cx="8077200" cy="2895600"/>
          </a:xfrm>
        </p:spPr>
        <p:txBody>
          <a:bodyPr anchor="ctr">
            <a:normAutofit/>
          </a:bodyPr>
          <a:lstStyle>
            <a:lvl1pPr algn="l">
              <a:defRPr sz="28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114800"/>
            <a:ext cx="6383552" cy="1905000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257D3-90C8-47CA-9396-C14881D5DC9E}" type="datetimeFigureOut">
              <a:rPr lang="en-US" smtClean="0"/>
              <a:pPr/>
              <a:t>21-Dec-19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6E699D-9554-49A3-A845-77BEE828BD8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04908978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283" y="533400"/>
            <a:ext cx="6859787" cy="2895600"/>
          </a:xfrm>
        </p:spPr>
        <p:txBody>
          <a:bodyPr anchor="ctr">
            <a:normAutofit/>
          </a:bodyPr>
          <a:lstStyle>
            <a:lvl1pPr algn="l">
              <a:defRPr sz="2800" b="0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66800" y="3429000"/>
            <a:ext cx="6402467" cy="4826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301070"/>
            <a:ext cx="6382361" cy="171873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257D3-90C8-47CA-9396-C14881D5DC9E}" type="datetimeFigureOut">
              <a:rPr lang="en-US" smtClean="0"/>
              <a:pPr/>
              <a:t>21-Dec-19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6E699D-9554-49A3-A845-77BEE828BD8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228600" y="710624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96200" y="2768601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="" xmlns:p14="http://schemas.microsoft.com/office/powerpoint/2010/main" val="6792527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3429000"/>
            <a:ext cx="6382361" cy="1697400"/>
          </a:xfrm>
        </p:spPr>
        <p:txBody>
          <a:bodyPr anchor="b">
            <a:normAutofit/>
          </a:bodyPr>
          <a:lstStyle>
            <a:lvl1pPr algn="l">
              <a:defRPr sz="28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5132980"/>
            <a:ext cx="6383552" cy="886819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257D3-90C8-47CA-9396-C14881D5DC9E}" type="datetimeFigureOut">
              <a:rPr lang="en-US" smtClean="0"/>
              <a:pPr/>
              <a:t>21-Dec-19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6E699D-9554-49A3-A845-77BEE828BD8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55271981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284" y="533400"/>
            <a:ext cx="6859786" cy="2895600"/>
          </a:xfrm>
        </p:spPr>
        <p:txBody>
          <a:bodyPr anchor="ctr">
            <a:normAutofit/>
          </a:bodyPr>
          <a:lstStyle>
            <a:lvl1pPr algn="l">
              <a:defRPr sz="2800" b="0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33400" y="3886200"/>
            <a:ext cx="638236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0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953000"/>
            <a:ext cx="63823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257D3-90C8-47CA-9396-C14881D5DC9E}" type="datetimeFigureOut">
              <a:rPr lang="en-US" smtClean="0"/>
              <a:pPr/>
              <a:t>21-Dec-19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6E699D-9554-49A3-A845-77BEE828BD8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228600" y="710624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96200" y="2768601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="" xmlns:p14="http://schemas.microsoft.com/office/powerpoint/2010/main" val="392206196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533400"/>
            <a:ext cx="7525658" cy="28956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2800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33400" y="3928534"/>
            <a:ext cx="6382361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0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766735"/>
            <a:ext cx="6382360" cy="1253065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257D3-90C8-47CA-9396-C14881D5DC9E}" type="datetimeFigureOut">
              <a:rPr lang="en-US" smtClean="0"/>
              <a:pPr/>
              <a:t>21-Dec-19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6E699D-9554-49A3-A845-77BEE828BD8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26755916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>
            <a:normAutofit/>
          </a:bodyPr>
          <a:lstStyle>
            <a:lvl1pPr algn="l">
              <a:defRPr sz="2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533401"/>
            <a:ext cx="6554867" cy="3767670"/>
          </a:xfrm>
        </p:spPr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257D3-90C8-47CA-9396-C14881D5DC9E}" type="datetimeFigureOut">
              <a:rPr lang="en-US" smtClean="0"/>
              <a:pPr/>
              <a:t>21-Dec-19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6E699D-9554-49A3-A845-77BEE828BD8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16248690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3000">
        <p14:flas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66406" y="533400"/>
            <a:ext cx="2044194" cy="4419600"/>
          </a:xfrm>
        </p:spPr>
        <p:txBody>
          <a:bodyPr vert="eaVert">
            <a:normAutofit/>
          </a:bodyPr>
          <a:lstStyle>
            <a:lvl1pPr>
              <a:defRPr sz="2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533400"/>
            <a:ext cx="5850012" cy="5486400"/>
          </a:xfrm>
        </p:spPr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257D3-90C8-47CA-9396-C14881D5DC9E}" type="datetimeFigureOut">
              <a:rPr lang="en-US" smtClean="0"/>
              <a:pPr/>
              <a:t>21-Dec-19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6E699D-9554-49A3-A845-77BEE828BD8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04336602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3000">
        <p14:flas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extLst>
    <p:ext uri="{DCECCB84-F9BA-43D5-87BE-67443E8EF086}">
      <p15:sldGuideLst xmlns=""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533400"/>
            <a:ext cx="6554867" cy="3767670"/>
          </a:xfrm>
        </p:spPr>
        <p:txBody>
          <a:bodyPr anchor="ctr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257D3-90C8-47CA-9396-C14881D5DC9E}" type="datetimeFigureOut">
              <a:rPr lang="en-US" smtClean="0"/>
              <a:pPr/>
              <a:t>21-Dec-19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6E699D-9554-49A3-A845-77BEE828BD8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03502190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3000">
        <p14:flas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1981199"/>
            <a:ext cx="6402468" cy="2319867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487333"/>
            <a:ext cx="6402467" cy="1532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257D3-90C8-47CA-9396-C14881D5DC9E}" type="datetimeFigureOut">
              <a:rPr lang="en-US" smtClean="0"/>
              <a:pPr/>
              <a:t>21-Dec-19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6E699D-9554-49A3-A845-77BEE828BD8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49137312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3000">
        <p14:flas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Content Placeholder 3"/>
          <p:cNvSpPr>
            <a:spLocks noGrp="1"/>
          </p:cNvSpPr>
          <p:nvPr>
            <p:ph sz="half" idx="13"/>
          </p:nvPr>
        </p:nvSpPr>
        <p:spPr>
          <a:xfrm>
            <a:off x="533400" y="533400"/>
            <a:ext cx="3949967" cy="3767667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2" name="Content Placeholder 5"/>
          <p:cNvSpPr>
            <a:spLocks noGrp="1"/>
          </p:cNvSpPr>
          <p:nvPr>
            <p:ph sz="quarter" idx="4"/>
          </p:nvPr>
        </p:nvSpPr>
        <p:spPr>
          <a:xfrm>
            <a:off x="4662362" y="533400"/>
            <a:ext cx="3948238" cy="3759200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257D3-90C8-47CA-9396-C14881D5DC9E}" type="datetimeFigureOut">
              <a:rPr lang="en-US" smtClean="0"/>
              <a:pPr/>
              <a:t>21-Dec-19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6E699D-9554-49A3-A845-77BEE828BD8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1169482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3000">
        <p14:flas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1" y="533400"/>
            <a:ext cx="3716866" cy="609600"/>
          </a:xfrm>
        </p:spPr>
        <p:txBody>
          <a:bodyPr anchor="b">
            <a:noAutofit/>
          </a:bodyPr>
          <a:lstStyle>
            <a:lvl1pPr marL="0" indent="0">
              <a:buNone/>
              <a:defRPr sz="2400" b="0" cap="all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3399" y="1143000"/>
            <a:ext cx="3945467" cy="3158067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55016" y="566738"/>
            <a:ext cx="376405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 cap="all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2362" y="1143000"/>
            <a:ext cx="3956705" cy="3149600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257D3-90C8-47CA-9396-C14881D5DC9E}" type="datetimeFigureOut">
              <a:rPr lang="en-US" smtClean="0"/>
              <a:pPr/>
              <a:t>21-Dec-19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6E699D-9554-49A3-A845-77BEE828BD8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10568557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3000">
        <p14:flas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257D3-90C8-47CA-9396-C14881D5DC9E}" type="datetimeFigureOut">
              <a:rPr lang="en-US" smtClean="0"/>
              <a:pPr/>
              <a:t>21-Dec-19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6E699D-9554-49A3-A845-77BEE828BD8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35066042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3000">
        <p14:flas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257D3-90C8-47CA-9396-C14881D5DC9E}" type="datetimeFigureOut">
              <a:rPr lang="en-US" smtClean="0"/>
              <a:pPr/>
              <a:t>21-Dec-19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6E699D-9554-49A3-A845-77BEE828BD8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11451360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3000">
        <p14:flas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extLst>
    <p:ext uri="{DCECCB84-F9BA-43D5-87BE-67443E8EF086}">
      <p15:sldGuideLst xmlns="" xmlns:p15="http://schemas.microsoft.com/office/powerpoint/2012/main"/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8667" y="533400"/>
            <a:ext cx="3200400" cy="1524000"/>
          </a:xfrm>
        </p:spPr>
        <p:txBody>
          <a:bodyPr anchor="b">
            <a:normAutofit/>
          </a:bodyPr>
          <a:lstStyle>
            <a:lvl1pPr algn="l">
              <a:defRPr sz="2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399" y="533400"/>
            <a:ext cx="4438755" cy="5486400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418667" y="2209802"/>
            <a:ext cx="32004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257D3-90C8-47CA-9396-C14881D5DC9E}" type="datetimeFigureOut">
              <a:rPr lang="en-US" smtClean="0"/>
              <a:pPr/>
              <a:t>21-Dec-19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6E699D-9554-49A3-A845-77BEE828BD8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03411539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3000">
        <p14:flas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extLst>
    <p:ext uri="{DCECCB84-F9BA-43D5-87BE-67443E8EF086}">
      <p15:sldGuideLst xmlns=""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95800" y="1447800"/>
            <a:ext cx="3563258" cy="11430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762000" y="914400"/>
            <a:ext cx="3280974" cy="48006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496027" y="2743200"/>
            <a:ext cx="3564223" cy="2082800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257D3-90C8-47CA-9396-C14881D5DC9E}" type="datetimeFigureOut">
              <a:rPr lang="en-US" smtClean="0"/>
              <a:pPr/>
              <a:t>21-Dec-19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33400" y="6172200"/>
            <a:ext cx="5811724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6E699D-9554-49A3-A845-77BEE828BD8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2143467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3000">
        <p14:flas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6670675" y="3894667"/>
            <a:ext cx="2470456" cy="2658533"/>
            <a:chOff x="6687077" y="3259666"/>
            <a:chExt cx="2981857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8756120" y="3259666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6687077" y="3486677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7772400" y="3581400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7923214" y="3433394"/>
              <a:ext cx="1739738" cy="173974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8398935" y="3985317"/>
              <a:ext cx="1264017" cy="1264016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533401"/>
            <a:ext cx="6554867" cy="37676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30245" y="6172203"/>
            <a:ext cx="1200463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EDF257D3-90C8-47CA-9396-C14881D5DC9E}" type="datetimeFigureOut">
              <a:rPr lang="en-US" smtClean="0"/>
              <a:pPr/>
              <a:t>21-Dec-19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33400" y="6172200"/>
            <a:ext cx="5811724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774426" y="5578478"/>
            <a:ext cx="856907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28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F66E699D-9554-49A3-A845-77BEE828BD8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36382749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55" r:id="rId1"/>
    <p:sldLayoutId id="2147483756" r:id="rId2"/>
    <p:sldLayoutId id="2147483757" r:id="rId3"/>
    <p:sldLayoutId id="2147483758" r:id="rId4"/>
    <p:sldLayoutId id="2147483759" r:id="rId5"/>
    <p:sldLayoutId id="2147483760" r:id="rId6"/>
    <p:sldLayoutId id="2147483761" r:id="rId7"/>
    <p:sldLayoutId id="2147483762" r:id="rId8"/>
    <p:sldLayoutId id="2147483763" r:id="rId9"/>
    <p:sldLayoutId id="2147483764" r:id="rId10"/>
    <p:sldLayoutId id="2147483765" r:id="rId11"/>
    <p:sldLayoutId id="2147483766" r:id="rId12"/>
    <p:sldLayoutId id="2147483767" r:id="rId13"/>
    <p:sldLayoutId id="2147483768" r:id="rId14"/>
    <p:sldLayoutId id="2147483769" r:id="rId15"/>
    <p:sldLayoutId id="2147483770" r:id="rId16"/>
    <p:sldLayoutId id="2147483771" r:id="rId17"/>
  </p:sldLayoutIdLst>
  <mc:AlternateContent xmlns:mc="http://schemas.openxmlformats.org/markup-compatibility/2006">
    <mc:Choice xmlns="" xmlns:p14="http://schemas.microsoft.com/office/powerpoint/2010/main" Requires="p14">
      <p:transition spd="slow" p14:dur="3000">
        <p14:flas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457200" rtl="0" eaLnBrk="1" latinLnBrk="0" hangingPunct="1">
        <a:spcBef>
          <a:spcPct val="0"/>
        </a:spcBef>
        <a:buNone/>
        <a:defRPr sz="32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=""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1463" y="0"/>
            <a:ext cx="9581448" cy="719050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8" name="32-Point Star 7"/>
          <p:cNvSpPr/>
          <p:nvPr/>
        </p:nvSpPr>
        <p:spPr>
          <a:xfrm>
            <a:off x="32536" y="252846"/>
            <a:ext cx="2266499" cy="2196922"/>
          </a:xfrm>
          <a:prstGeom prst="star32">
            <a:avLst/>
          </a:prstGeom>
          <a:solidFill>
            <a:srgbClr val="FFFF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endParaRPr lang="en-US" sz="199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32-Point Star 12"/>
          <p:cNvSpPr/>
          <p:nvPr/>
        </p:nvSpPr>
        <p:spPr>
          <a:xfrm>
            <a:off x="4728065" y="271236"/>
            <a:ext cx="2266499" cy="2196922"/>
          </a:xfrm>
          <a:prstGeom prst="star32">
            <a:avLst/>
          </a:prstGeom>
          <a:solidFill>
            <a:srgbClr val="FFFF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endParaRPr lang="en-US" sz="199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32-Point Star 13"/>
          <p:cNvSpPr/>
          <p:nvPr/>
        </p:nvSpPr>
        <p:spPr>
          <a:xfrm>
            <a:off x="7171828" y="271235"/>
            <a:ext cx="2158157" cy="2196923"/>
          </a:xfrm>
          <a:prstGeom prst="star32">
            <a:avLst/>
          </a:prstGeom>
          <a:solidFill>
            <a:srgbClr val="FF7C8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endParaRPr lang="en-US" sz="23900" b="1" dirty="0">
              <a:ln w="11430"/>
              <a:solidFill>
                <a:srgbClr val="00B0F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32-Point Star 9"/>
          <p:cNvSpPr/>
          <p:nvPr/>
        </p:nvSpPr>
        <p:spPr>
          <a:xfrm>
            <a:off x="2381104" y="271235"/>
            <a:ext cx="2158157" cy="2196923"/>
          </a:xfrm>
          <a:prstGeom prst="star32">
            <a:avLst/>
          </a:prstGeom>
          <a:solidFill>
            <a:srgbClr val="FF7C8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endParaRPr lang="en-US" sz="23900" b="1" dirty="0">
              <a:ln w="11430"/>
              <a:solidFill>
                <a:srgbClr val="00B0F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5348744" y="566477"/>
            <a:ext cx="120304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96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utonnyMJ" pitchFamily="2" charset="0"/>
              </a:rPr>
              <a:t>Z</a:t>
            </a:r>
            <a:endParaRPr lang="en-US" dirty="0">
              <a:latin typeface="SutonnyMJ" pitchFamily="2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712334" y="584866"/>
            <a:ext cx="120304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9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utonnyMJ" pitchFamily="2" charset="0"/>
              </a:rPr>
              <a:t>¯^v</a:t>
            </a:r>
            <a:endParaRPr lang="en-US" dirty="0">
              <a:latin typeface="SutonnyMJ" pitchFamily="2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956083" y="584866"/>
            <a:ext cx="120304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9600" b="1" dirty="0">
                <a:ln w="11430"/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utonnyMJ" pitchFamily="2" charset="0"/>
              </a:rPr>
              <a:t>M</a:t>
            </a:r>
            <a:endParaRPr lang="en-US" dirty="0">
              <a:solidFill>
                <a:schemeClr val="tx1">
                  <a:lumMod val="75000"/>
                  <a:lumOff val="25000"/>
                </a:schemeClr>
              </a:solidFill>
              <a:latin typeface="SutonnyMJ" pitchFamily="2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7767643" y="584866"/>
            <a:ext cx="120304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9600" b="1" dirty="0">
                <a:ln w="11430"/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utonnyMJ" pitchFamily="2" charset="0"/>
              </a:rPr>
              <a:t>g</a:t>
            </a:r>
            <a:endParaRPr lang="en-US" dirty="0">
              <a:solidFill>
                <a:schemeClr val="tx1">
                  <a:lumMod val="75000"/>
                  <a:lumOff val="25000"/>
                </a:schemeClr>
              </a:solidFill>
              <a:latin typeface="SutonnyMJ" pitchFamily="2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4018"/>
          <a:stretch/>
        </p:blipFill>
        <p:spPr>
          <a:xfrm>
            <a:off x="18966" y="198"/>
            <a:ext cx="6077034" cy="6812981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3950"/>
          <a:stretch/>
        </p:blipFill>
        <p:spPr>
          <a:xfrm>
            <a:off x="6096000" y="0"/>
            <a:ext cx="6128512" cy="681781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40041012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3000">
        <p14:flas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4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0" dur="3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4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3" dur="3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4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6" dur="3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0" dur="5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4" dur="5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3" grpId="0" animBg="1"/>
      <p:bldP spid="14" grpId="0" animBg="1"/>
      <p:bldP spid="10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12-Point Star 7"/>
          <p:cNvSpPr/>
          <p:nvPr/>
        </p:nvSpPr>
        <p:spPr>
          <a:xfrm>
            <a:off x="83130" y="512609"/>
            <a:ext cx="2784764" cy="6082145"/>
          </a:xfrm>
          <a:prstGeom prst="star12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3600" b="1" dirty="0" err="1" smtClean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utonnyMJ" pitchFamily="2" charset="0"/>
                <a:cs typeface="NikoshBAN" pitchFamily="2" charset="0"/>
              </a:rPr>
              <a:t>Avmgvbx</a:t>
            </a:r>
            <a:r>
              <a:rPr lang="en-US" sz="3600" b="1" dirty="0" smtClean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utonnyMJ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utonnyMJ" pitchFamily="2" charset="0"/>
                <a:cs typeface="NikoshBAN" pitchFamily="2" charset="0"/>
              </a:rPr>
              <a:t>wKZv‡ei</a:t>
            </a:r>
            <a:r>
              <a:rPr lang="en-US" sz="3600" b="1" dirty="0" smtClean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utonnyMJ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utonnyMJ" pitchFamily="2" charset="0"/>
                <a:cs typeface="NikoshBAN" pitchFamily="2" charset="0"/>
              </a:rPr>
              <a:t>welq</a:t>
            </a:r>
            <a:r>
              <a:rPr lang="en-US" sz="3600" b="1" dirty="0" smtClean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utonnyMJ" pitchFamily="2" charset="0"/>
                <a:cs typeface="NikoshBAN" pitchFamily="2" charset="0"/>
              </a:rPr>
              <a:t> e¯‘</a:t>
            </a:r>
            <a:endParaRPr lang="en-US" sz="3600" b="1" dirty="0">
              <a:ln w="11430"/>
              <a:solidFill>
                <a:schemeClr val="bg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SutonnyMJ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937162" y="55721"/>
            <a:ext cx="5971311" cy="58477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bn-BD" sz="3200" b="1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আল্লাহ তালার সত্তাগত পরিচয়।</a:t>
            </a:r>
            <a:endParaRPr lang="en-US" sz="3200" b="1" dirty="0">
              <a:ln w="11430"/>
              <a:solidFill>
                <a:schemeClr val="tx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957944" y="700674"/>
            <a:ext cx="5964384" cy="58477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bn-BD" sz="3200" b="1" dirty="0" smtClean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আল্লাহ তালার গুণাবলীর বর্ণনা</a:t>
            </a:r>
            <a:r>
              <a:rPr lang="bn-BD" b="1" dirty="0" smtClean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en-US" b="1" dirty="0">
              <a:ln w="11430"/>
              <a:solidFill>
                <a:schemeClr val="bg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937162" y="1354876"/>
            <a:ext cx="5999020" cy="58477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bn-BD" sz="3200" b="1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নবী রাসুলগনের বর্ণনা।</a:t>
            </a:r>
            <a:endParaRPr lang="en-US" sz="3200" b="1" dirty="0">
              <a:ln w="11430"/>
              <a:solidFill>
                <a:schemeClr val="tx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916380" y="1995226"/>
            <a:ext cx="6033656" cy="58477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bn-BD" sz="3200" b="1" dirty="0" smtClean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পূর্ববর্তী জাতী</a:t>
            </a:r>
            <a:r>
              <a:rPr lang="en-US" sz="3200" b="1" dirty="0" smtClean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b="1" dirty="0" smtClean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সমূহের বর্ণনা।</a:t>
            </a:r>
            <a:endParaRPr lang="en-US" sz="3200" b="1" dirty="0">
              <a:ln w="11430"/>
              <a:solidFill>
                <a:schemeClr val="bg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909453" y="2608767"/>
            <a:ext cx="6026729" cy="52322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bn-BD" sz="2800" b="1" dirty="0" smtClean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অবাধ্য ও কাফিরদের পরিণতির বিবরণ।</a:t>
            </a:r>
            <a:endParaRPr lang="en-US" sz="2800" b="1" dirty="0">
              <a:ln w="11430"/>
              <a:solidFill>
                <a:schemeClr val="bg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2944089" y="3178332"/>
            <a:ext cx="5992093" cy="58477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bn-BD" sz="3200" b="1" dirty="0" smtClean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হালাল-হারামের বর্ণনা।</a:t>
            </a:r>
            <a:endParaRPr lang="en-US" sz="3200" b="1" dirty="0" smtClean="0">
              <a:ln w="11430"/>
              <a:solidFill>
                <a:schemeClr val="bg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2944089" y="3816508"/>
            <a:ext cx="5978238" cy="58477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bn-BD" sz="3200" b="1" dirty="0" smtClean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বিধি বিধান সংক্রান্ত বিবরণ।</a:t>
            </a:r>
            <a:endParaRPr lang="en-US" sz="3200" b="1" dirty="0">
              <a:ln w="11430"/>
              <a:solidFill>
                <a:schemeClr val="bg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2957944" y="4452369"/>
            <a:ext cx="5992092" cy="58477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bn-BD" sz="3200" b="1" dirty="0" smtClean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শাস্তি </a:t>
            </a:r>
            <a:r>
              <a:rPr lang="en-US" sz="3200" b="1" dirty="0" smtClean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ও </a:t>
            </a:r>
            <a:r>
              <a:rPr lang="bn-BD" sz="3200" b="1" dirty="0" smtClean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সতর্কীকরণ </a:t>
            </a:r>
            <a:r>
              <a:rPr lang="en-US" sz="3200" b="1" dirty="0" err="1" smtClean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বিষয়ে</a:t>
            </a:r>
            <a:r>
              <a:rPr lang="en-US" sz="3200" b="1" dirty="0" smtClean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বর্ণনা</a:t>
            </a:r>
            <a:r>
              <a:rPr lang="bn-BD" sz="3200" b="1" dirty="0" smtClean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।</a:t>
            </a:r>
            <a:endParaRPr lang="en-US" sz="3200" b="1" dirty="0" smtClean="0">
              <a:ln w="11430"/>
              <a:solidFill>
                <a:schemeClr val="bg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2985651" y="5090544"/>
            <a:ext cx="5936676" cy="58477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bn-BD" sz="3200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উপদেশ ও সুসংবাদ</a:t>
            </a:r>
            <a:r>
              <a:rPr lang="en-US" sz="3200" b="1" dirty="0" smtClean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বিষয়ে</a:t>
            </a:r>
            <a:r>
              <a:rPr lang="en-US" sz="3200" b="1" dirty="0" smtClean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বর্ণনা</a:t>
            </a:r>
            <a:r>
              <a:rPr lang="bn-BD" sz="3200" b="1" dirty="0" smtClean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en-US" sz="3200" b="1" dirty="0">
              <a:ln w="11430"/>
              <a:solidFill>
                <a:srgbClr val="00206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2999506" y="5712552"/>
            <a:ext cx="5908968" cy="58477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bn-BD" sz="3200" b="1" dirty="0" smtClean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আকিদা সংক্রান্ত বিষয়সমূহ।</a:t>
            </a:r>
            <a:endParaRPr lang="en-US" sz="3200" b="1" dirty="0" smtClean="0">
              <a:ln w="11430"/>
              <a:solidFill>
                <a:schemeClr val="bg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2985654" y="6333195"/>
            <a:ext cx="5922819" cy="58477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bn-BD" sz="32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পরকাল সংক্রান্ত বিষয় বর্ণনা।</a:t>
            </a:r>
            <a:endParaRPr lang="en-US" sz="3200" b="1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32" name="Straight Arrow Connector 31"/>
          <p:cNvCxnSpPr>
            <a:endCxn id="31" idx="1"/>
          </p:cNvCxnSpPr>
          <p:nvPr/>
        </p:nvCxnSpPr>
        <p:spPr>
          <a:xfrm>
            <a:off x="2585604" y="6625583"/>
            <a:ext cx="400050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323856731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3000">
        <p14:flas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mph" presetSubtype="0" repeatCount="indefinite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50" autoRev="1" fill="remove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" dur="250" autoRev="1" fill="remove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" dur="250" autoRev="1" fill="remove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250" autoRev="1" fill="remove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4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9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4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" grpId="0" animBg="1"/>
      <p:bldP spid="13" grpId="0" animBg="1"/>
      <p:bldP spid="15" grpId="0" animBg="1"/>
      <p:bldP spid="17" grpId="0" animBg="1"/>
      <p:bldP spid="19" grpId="0" animBg="1"/>
      <p:bldP spid="21" grpId="0" animBg="1"/>
      <p:bldP spid="23" grpId="0" animBg="1"/>
      <p:bldP spid="25" grpId="0" animBg="1"/>
      <p:bldP spid="27" grpId="0" animBg="1"/>
      <p:bldP spid="29" grpId="0" animBg="1"/>
      <p:bldP spid="3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304803" y="138539"/>
            <a:ext cx="8603677" cy="83099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4800" b="1" dirty="0" smtClean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প্রসিদ্ধ আসমানি কিতাব ৪ খানা</a:t>
            </a:r>
            <a:endParaRPr lang="en-US" sz="4800" b="1" dirty="0">
              <a:ln w="11430"/>
              <a:solidFill>
                <a:sysClr val="windowText" lastClr="0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990592"/>
            <a:ext cx="2576945" cy="22828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507673" y="1073722"/>
            <a:ext cx="2456128" cy="20989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828309" y="997514"/>
            <a:ext cx="2126674" cy="209204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858000" y="910691"/>
            <a:ext cx="2286000" cy="227584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8" name="Oval 17"/>
          <p:cNvSpPr/>
          <p:nvPr/>
        </p:nvSpPr>
        <p:spPr>
          <a:xfrm>
            <a:off x="55420" y="3068782"/>
            <a:ext cx="2521527" cy="685800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তাওরাত</a:t>
            </a:r>
            <a:endParaRPr lang="en-US" sz="3200" b="1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" name="Down Arrow 18"/>
          <p:cNvSpPr/>
          <p:nvPr/>
        </p:nvSpPr>
        <p:spPr>
          <a:xfrm>
            <a:off x="868937" y="3772776"/>
            <a:ext cx="682761" cy="757660"/>
          </a:xfrm>
          <a:prstGeom prst="downArrow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55420" y="4606449"/>
            <a:ext cx="3255816" cy="866096"/>
          </a:xfrm>
          <a:prstGeom prst="rec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হযরত</a:t>
            </a:r>
            <a:r>
              <a:rPr lang="en-US" sz="36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মুসা</a:t>
            </a:r>
            <a:r>
              <a:rPr lang="en-US" sz="36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আঃ</a:t>
            </a:r>
            <a:endParaRPr lang="en-US" sz="3600" b="1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1" name="Oval 20"/>
          <p:cNvSpPr/>
          <p:nvPr/>
        </p:nvSpPr>
        <p:spPr>
          <a:xfrm>
            <a:off x="2632361" y="3108469"/>
            <a:ext cx="2092037" cy="632256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যাবুর</a:t>
            </a:r>
            <a:endParaRPr lang="en-US" sz="3600" b="1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2" name="Down Arrow 21"/>
          <p:cNvSpPr/>
          <p:nvPr/>
        </p:nvSpPr>
        <p:spPr>
          <a:xfrm>
            <a:off x="3352800" y="3741673"/>
            <a:ext cx="665018" cy="2118800"/>
          </a:xfrm>
          <a:prstGeom prst="downArrow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290924" y="5874330"/>
            <a:ext cx="4087091" cy="803563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হযরত</a:t>
            </a:r>
            <a:r>
              <a:rPr lang="en-US" sz="40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দাউদ</a:t>
            </a:r>
            <a:r>
              <a:rPr lang="en-US" sz="40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আঃ</a:t>
            </a:r>
            <a:endParaRPr lang="en-US" sz="3600" b="1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4" name="Oval 23"/>
          <p:cNvSpPr/>
          <p:nvPr/>
        </p:nvSpPr>
        <p:spPr>
          <a:xfrm>
            <a:off x="4779816" y="3117280"/>
            <a:ext cx="2119745" cy="581888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ইঞ্জিল</a:t>
            </a:r>
            <a:endParaRPr lang="en-US" sz="3600" b="1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5" name="Down Arrow 24"/>
          <p:cNvSpPr/>
          <p:nvPr/>
        </p:nvSpPr>
        <p:spPr>
          <a:xfrm>
            <a:off x="5573319" y="3720874"/>
            <a:ext cx="550388" cy="878824"/>
          </a:xfrm>
          <a:prstGeom prst="downArrow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/>
          <p:cNvSpPr/>
          <p:nvPr/>
        </p:nvSpPr>
        <p:spPr>
          <a:xfrm>
            <a:off x="4219482" y="4606450"/>
            <a:ext cx="3455935" cy="769114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হযরত</a:t>
            </a:r>
            <a:r>
              <a:rPr lang="en-US" sz="36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ঈসা</a:t>
            </a:r>
            <a:r>
              <a:rPr lang="en-US" sz="36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আঃ</a:t>
            </a:r>
            <a:endParaRPr lang="en-US" sz="3600" b="1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7" name="Oval 26"/>
          <p:cNvSpPr/>
          <p:nvPr/>
        </p:nvSpPr>
        <p:spPr>
          <a:xfrm>
            <a:off x="6941127" y="3108639"/>
            <a:ext cx="2202873" cy="632087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কুরআন</a:t>
            </a:r>
            <a:endParaRPr lang="en-US" sz="3200" b="1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8" name="Down Arrow 27"/>
          <p:cNvSpPr/>
          <p:nvPr/>
        </p:nvSpPr>
        <p:spPr>
          <a:xfrm>
            <a:off x="7673066" y="3744191"/>
            <a:ext cx="722781" cy="2116282"/>
          </a:xfrm>
          <a:prstGeom prst="downArrow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>
            <a:off x="4613561" y="5853589"/>
            <a:ext cx="4461164" cy="782738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হযরত</a:t>
            </a:r>
            <a:r>
              <a:rPr lang="en-US" sz="36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মোহাম্মদ</a:t>
            </a:r>
            <a:r>
              <a:rPr lang="en-US" sz="36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(</a:t>
            </a:r>
            <a:r>
              <a:rPr lang="en-US" sz="36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সঃ</a:t>
            </a:r>
            <a:r>
              <a:rPr lang="en-US" sz="36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)</a:t>
            </a:r>
            <a:endParaRPr lang="en-US" sz="3600" b="1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9951846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3000">
        <p14:flas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3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2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9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4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4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4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4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2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4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3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 rot="16200000">
            <a:off x="-2469603" y="2965010"/>
            <a:ext cx="6012873" cy="830997"/>
          </a:xfrm>
          <a:prstGeom prst="rect">
            <a:avLst/>
          </a:prstGeom>
          <a:solidFill>
            <a:schemeClr val="tx2"/>
          </a:solidFill>
          <a:ln w="76200"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dirty="0" err="1" smtClean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সহিফা</a:t>
            </a:r>
            <a:r>
              <a:rPr lang="bn-BD" sz="4800" b="1" dirty="0" smtClean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১০</a:t>
            </a:r>
            <a:r>
              <a:rPr lang="en-US" sz="4800" b="1" dirty="0" smtClean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০</a:t>
            </a:r>
            <a:r>
              <a:rPr lang="bn-BD" sz="4800" b="1" dirty="0" smtClean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খানা</a:t>
            </a:r>
            <a:endParaRPr lang="en-US" sz="4800" b="1" dirty="0">
              <a:ln w="11430"/>
              <a:solidFill>
                <a:schemeClr val="bg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10" name="Straight Connector 9"/>
          <p:cNvCxnSpPr/>
          <p:nvPr/>
        </p:nvCxnSpPr>
        <p:spPr>
          <a:xfrm rot="5400000">
            <a:off x="-1517073" y="3338945"/>
            <a:ext cx="6116782" cy="20783"/>
          </a:xfrm>
          <a:prstGeom prst="line">
            <a:avLst/>
          </a:prstGeom>
          <a:ln w="76200"/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11" name="Oval 10"/>
          <p:cNvSpPr/>
          <p:nvPr/>
        </p:nvSpPr>
        <p:spPr>
          <a:xfrm>
            <a:off x="5379046" y="475063"/>
            <a:ext cx="1686771" cy="990600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 w="762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2400" b="1" dirty="0" smtClean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১০টি সহিফা</a:t>
            </a:r>
            <a:endParaRPr lang="en-US" sz="2400" b="1" dirty="0">
              <a:ln w="11430"/>
              <a:solidFill>
                <a:schemeClr val="bg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5420590" y="1969255"/>
            <a:ext cx="1672935" cy="99060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 w="762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2400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৫০টি সহিফা</a:t>
            </a:r>
            <a:endParaRPr lang="en-US" sz="2400" b="1" dirty="0">
              <a:ln w="11430"/>
              <a:solidFill>
                <a:srgbClr val="00206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Oval 12"/>
          <p:cNvSpPr/>
          <p:nvPr/>
        </p:nvSpPr>
        <p:spPr>
          <a:xfrm>
            <a:off x="5489864" y="3747025"/>
            <a:ext cx="1600200" cy="983671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 w="762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2400" b="1" dirty="0" smtClean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১০টি সহিফা</a:t>
            </a:r>
            <a:endParaRPr lang="en-US" sz="2400" b="1" dirty="0">
              <a:ln w="11430"/>
              <a:solidFill>
                <a:schemeClr val="bg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Oval 13"/>
          <p:cNvSpPr/>
          <p:nvPr/>
        </p:nvSpPr>
        <p:spPr>
          <a:xfrm>
            <a:off x="5559137" y="5276205"/>
            <a:ext cx="1600200" cy="990600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 w="762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2400" b="1" dirty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৩</a:t>
            </a:r>
            <a:r>
              <a:rPr lang="bn-BD" sz="2400" b="1" dirty="0" smtClean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০টি সহিফা</a:t>
            </a:r>
            <a:endParaRPr lang="en-US" sz="2400" b="1" dirty="0">
              <a:ln w="11430"/>
              <a:solidFill>
                <a:schemeClr val="bg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1608560" y="450652"/>
            <a:ext cx="3683875" cy="920933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76200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3600" b="1" dirty="0" smtClean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হযরত আদম (আ:) </a:t>
            </a:r>
            <a:endParaRPr lang="en-US" sz="3600" b="1" dirty="0">
              <a:ln w="11430"/>
              <a:solidFill>
                <a:schemeClr val="bg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1594660" y="1960136"/>
            <a:ext cx="3725486" cy="963159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 w="76200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3600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হযরত শিস (আ:) </a:t>
            </a:r>
            <a:endParaRPr lang="en-US" sz="3600" b="1" dirty="0">
              <a:ln w="11430"/>
              <a:solidFill>
                <a:srgbClr val="00206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0" name="Rounded Rectangle 19"/>
          <p:cNvSpPr/>
          <p:nvPr/>
        </p:nvSpPr>
        <p:spPr>
          <a:xfrm>
            <a:off x="1607127" y="3699979"/>
            <a:ext cx="3809999" cy="899713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  <a:ln w="76200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3200" b="1" dirty="0" smtClean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হযরত ইব্রাহিম (আ:) </a:t>
            </a:r>
            <a:endParaRPr lang="en-US" sz="3200" b="1" dirty="0">
              <a:ln w="11430"/>
              <a:solidFill>
                <a:schemeClr val="bg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2" name="Rounded Rectangle 21"/>
          <p:cNvSpPr/>
          <p:nvPr/>
        </p:nvSpPr>
        <p:spPr>
          <a:xfrm>
            <a:off x="1650124" y="5306275"/>
            <a:ext cx="3877839" cy="894717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76200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3600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হযরত ইদ্রীস (আ:) </a:t>
            </a:r>
            <a:endParaRPr lang="en-US" sz="3600" b="1" dirty="0">
              <a:ln w="11430"/>
              <a:solidFill>
                <a:srgbClr val="00206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23" name="Straight Connector 22"/>
          <p:cNvCxnSpPr/>
          <p:nvPr/>
        </p:nvCxnSpPr>
        <p:spPr>
          <a:xfrm rot="16200000" flipH="1">
            <a:off x="4096343" y="3371281"/>
            <a:ext cx="6144491" cy="66945"/>
          </a:xfrm>
          <a:prstGeom prst="line">
            <a:avLst/>
          </a:prstGeom>
          <a:ln w="76200"/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24" name="Rectangle 23"/>
          <p:cNvSpPr/>
          <p:nvPr/>
        </p:nvSpPr>
        <p:spPr>
          <a:xfrm>
            <a:off x="7287490" y="2452255"/>
            <a:ext cx="1799899" cy="184265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76200"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2000" b="1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-</a:t>
            </a:r>
            <a:r>
              <a:rPr lang="bn-BD" sz="3200" b="1" dirty="0" smtClean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এর উপর অবতীর্ণ হয়।</a:t>
            </a:r>
            <a:endParaRPr lang="en-US" sz="3200" b="1" dirty="0">
              <a:ln w="11430"/>
              <a:solidFill>
                <a:schemeClr val="bg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7" name="Striped Right Arrow 26"/>
          <p:cNvSpPr/>
          <p:nvPr/>
        </p:nvSpPr>
        <p:spPr>
          <a:xfrm>
            <a:off x="984999" y="2615871"/>
            <a:ext cx="491836" cy="1519227"/>
          </a:xfrm>
          <a:prstGeom prst="stripedRightArrow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64685090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5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mph" presetSubtype="0" repeatCount="indefinite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50" autoRev="1" fill="remove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" dur="250" autoRev="1" fill="remove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" dur="250" autoRev="1" fill="remove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250" autoRev="1" fill="remove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" grpId="0" animBg="1"/>
      <p:bldP spid="12" grpId="0" animBg="1"/>
      <p:bldP spid="13" grpId="0" animBg="1"/>
      <p:bldP spid="14" grpId="0" animBg="1"/>
      <p:bldP spid="16" grpId="0" animBg="1"/>
      <p:bldP spid="18" grpId="0" animBg="1"/>
      <p:bldP spid="20" grpId="0" animBg="1"/>
      <p:bldP spid="22" grpId="0" animBg="1"/>
      <p:bldP spid="2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/>
          <p:nvPr/>
        </p:nvPicPr>
        <p:blipFill>
          <a:blip r:embed="rId2" cstate="print">
            <a:extLst>
              <a:ext uri="{28A0092B-C50C-407E-A947-70E740481C1C}">
                <a14:useLocalDpi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:a14="http://schemas.microsoft.com/office/drawing/2010/main" xmlns="" xmlns:w="http://schemas.openxmlformats.org/wordprocessingml/2006/main" xmlns:w10="urn:schemas-microsoft-com:office:word" xmlns:v="urn:schemas-microsoft-com:vml" xmlns:o="urn:schemas-microsoft-com:office:office" xmlns:pic="http://schemas.openxmlformats.org/drawingml/2006/picture" xmlns:lc="http://schemas.openxmlformats.org/drawingml/2006/lockedCanvas" val="0"/>
              </a:ext>
            </a:extLst>
          </a:blip>
          <a:stretch>
            <a:fillRect/>
          </a:stretch>
        </p:blipFill>
        <p:spPr>
          <a:xfrm>
            <a:off x="96985" y="83124"/>
            <a:ext cx="8936182" cy="662247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180108" y="163798"/>
            <a:ext cx="8700655" cy="1664998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BD" sz="4800" b="1" dirty="0" smtClean="0">
                <a:latin typeface="NikoshBAN" pitchFamily="2" charset="0"/>
                <a:cs typeface="NikoshBAN" pitchFamily="2" charset="0"/>
              </a:rPr>
              <a:t>আসমানি কিতাবে বিশ্বাসের গুরুত্ব</a:t>
            </a:r>
            <a:r>
              <a:rPr lang="en-US" sz="4800" b="1" dirty="0" smtClean="0">
                <a:latin typeface="NikoshBAN" pitchFamily="2" charset="0"/>
                <a:cs typeface="NikoshBAN" pitchFamily="2" charset="0"/>
              </a:rPr>
              <a:t> </a:t>
            </a:r>
          </a:p>
          <a:p>
            <a:r>
              <a:rPr lang="en-US" sz="4800" b="1" dirty="0" err="1" smtClean="0">
                <a:latin typeface="NikoshBAN" pitchFamily="2" charset="0"/>
                <a:cs typeface="NikoshBAN" pitchFamily="2" charset="0"/>
              </a:rPr>
              <a:t>পাঠ্য</a:t>
            </a:r>
            <a:r>
              <a:rPr lang="en-US" sz="4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latin typeface="NikoshBAN" pitchFamily="2" charset="0"/>
                <a:cs typeface="NikoshBAN" pitchFamily="2" charset="0"/>
              </a:rPr>
              <a:t>বই</a:t>
            </a:r>
            <a:r>
              <a:rPr lang="en-US" sz="4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4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latin typeface="NikoshBAN" pitchFamily="2" charset="0"/>
                <a:cs typeface="NikoshBAN" pitchFamily="2" charset="0"/>
              </a:rPr>
              <a:t>সরব</a:t>
            </a:r>
            <a:r>
              <a:rPr lang="en-US" sz="4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4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latin typeface="NikoshBAN" pitchFamily="2" charset="0"/>
                <a:cs typeface="NikoshBAN" pitchFamily="2" charset="0"/>
              </a:rPr>
              <a:t>করি</a:t>
            </a:r>
            <a:endParaRPr lang="en-US" sz="4800" b="1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3000">
        <p14:flas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/>
        </p:nvPicPr>
        <p:blipFill>
          <a:blip r:embed="rId2" cstate="print">
            <a:extLst>
              <a:ext uri="{28A0092B-C50C-407E-A947-70E740481C1C}">
                <a14:useLocalDpi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="" xmlns:a14="http://schemas.microsoft.com/office/drawing/2010/main" xmlns:w="http://schemas.openxmlformats.org/wordprocessingml/2006/main" xmlns:w10="urn:schemas-microsoft-com:office:word" xmlns:v="urn:schemas-microsoft-com:vml" xmlns:o="urn:schemas-microsoft-com:office:office" xmlns:pic="http://schemas.openxmlformats.org/drawingml/2006/picture" xmlns:lc="http://schemas.openxmlformats.org/drawingml/2006/lockedCanvas" val="0"/>
              </a:ext>
            </a:extLst>
          </a:blip>
          <a:stretch>
            <a:fillRect/>
          </a:stretch>
        </p:blipFill>
        <p:spPr>
          <a:xfrm>
            <a:off x="180109" y="1025237"/>
            <a:ext cx="8686799" cy="4225636"/>
          </a:xfrm>
          <a:prstGeom prst="rect">
            <a:avLst/>
          </a:prstGeom>
        </p:spPr>
      </p:pic>
      <p:sp>
        <p:nvSpPr>
          <p:cNvPr id="3" name="Down Arrow Callout 2"/>
          <p:cNvSpPr/>
          <p:nvPr/>
        </p:nvSpPr>
        <p:spPr>
          <a:xfrm>
            <a:off x="298202" y="0"/>
            <a:ext cx="8540998" cy="1371600"/>
          </a:xfrm>
          <a:prstGeom prst="downArrowCallou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000" b="1" dirty="0" err="1" smtClean="0">
                <a:latin typeface="SutonnyMJ" pitchFamily="2" charset="0"/>
                <a:cs typeface="SutonnyMJ" pitchFamily="2" charset="0"/>
              </a:rPr>
              <a:t>জোড়ায়</a:t>
            </a:r>
            <a:r>
              <a:rPr lang="en-US" sz="6000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6000" b="1" dirty="0" err="1" smtClean="0">
                <a:latin typeface="SutonnyMJ" pitchFamily="2" charset="0"/>
                <a:cs typeface="SutonnyMJ" pitchFamily="2" charset="0"/>
              </a:rPr>
              <a:t>কাজ</a:t>
            </a:r>
            <a:r>
              <a:rPr lang="en-US" sz="6000" b="1" dirty="0" smtClean="0">
                <a:latin typeface="SutonnyMJ" pitchFamily="2" charset="0"/>
                <a:cs typeface="SutonnyMJ" pitchFamily="2" charset="0"/>
              </a:rPr>
              <a:t>:</a:t>
            </a:r>
            <a:endParaRPr lang="en-US" sz="6000" b="1" dirty="0"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83130" y="5340657"/>
            <a:ext cx="8936182" cy="1364954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 w="76200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3600" b="1" dirty="0" smtClean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প্রসিদ্ধ ৪ খানা</a:t>
            </a:r>
            <a:r>
              <a:rPr lang="en-US" sz="3600" b="1" dirty="0" smtClean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b="1" dirty="0" smtClean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আসমানি কিতাব</a:t>
            </a:r>
            <a:r>
              <a:rPr lang="en-US" sz="3600" b="1" dirty="0" smtClean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,  </a:t>
            </a:r>
            <a:r>
              <a:rPr lang="en-US" sz="3600" b="1" dirty="0" err="1" smtClean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3600" b="1" dirty="0" smtClean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কিতাব</a:t>
            </a:r>
            <a:r>
              <a:rPr lang="en-US" sz="3600" b="1" dirty="0" smtClean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3600" b="1" dirty="0" smtClean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নবীর</a:t>
            </a:r>
            <a:r>
              <a:rPr lang="en-US" sz="3600" b="1" dirty="0" smtClean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উপর</a:t>
            </a:r>
            <a:r>
              <a:rPr lang="en-US" sz="3600" b="1" dirty="0" smtClean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নাযিল</a:t>
            </a:r>
            <a:r>
              <a:rPr lang="en-US" sz="3600" b="1" dirty="0" smtClean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হয়েছে</a:t>
            </a:r>
            <a:r>
              <a:rPr lang="en-US" sz="3600" b="1" dirty="0" smtClean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লিখে</a:t>
            </a:r>
            <a:r>
              <a:rPr lang="en-US" sz="3600" b="1" dirty="0" smtClean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দেখাও</a:t>
            </a:r>
            <a:r>
              <a:rPr lang="en-US" sz="3600" b="1" dirty="0" smtClean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3600" b="1" dirty="0">
              <a:ln w="11430"/>
              <a:solidFill>
                <a:sysClr val="windowText" lastClr="0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3000">
        <p14:flas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8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9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own Arrow 2"/>
          <p:cNvSpPr/>
          <p:nvPr/>
        </p:nvSpPr>
        <p:spPr>
          <a:xfrm>
            <a:off x="1871270" y="66676"/>
            <a:ext cx="5488577" cy="911224"/>
          </a:xfrm>
          <a:prstGeom prst="downArrow">
            <a:avLst/>
          </a:prstGeom>
          <a:solidFill>
            <a:schemeClr val="tx1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b="1" dirty="0" err="1" smtClean="0">
                <a:latin typeface="SutonnyMJ" pitchFamily="2" charset="0"/>
                <a:cs typeface="SutonnyMJ" pitchFamily="2" charset="0"/>
              </a:rPr>
              <a:t>মূল্যায়ণ</a:t>
            </a:r>
            <a:endParaRPr lang="en-US" sz="4800" dirty="0" smtClean="0"/>
          </a:p>
          <a:p>
            <a:pPr algn="ctr"/>
            <a:endParaRPr lang="en-US" dirty="0"/>
          </a:p>
        </p:txBody>
      </p:sp>
      <p:sp>
        <p:nvSpPr>
          <p:cNvPr id="4" name="Rounded Rectangle 3"/>
          <p:cNvSpPr/>
          <p:nvPr/>
        </p:nvSpPr>
        <p:spPr>
          <a:xfrm>
            <a:off x="203200" y="1016000"/>
            <a:ext cx="6045200" cy="685800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600" b="1" dirty="0" err="1" smtClean="0">
                <a:latin typeface="SutonnyMJ" pitchFamily="2" charset="0"/>
                <a:cs typeface="SutonnyMJ" pitchFamily="2" charset="0"/>
              </a:rPr>
              <a:t>প্রশ্ন:কিতাব</a:t>
            </a:r>
            <a:r>
              <a:rPr lang="en-US" sz="3600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b="1" dirty="0" err="1" smtClean="0">
                <a:latin typeface="SutonnyMJ" pitchFamily="2" charset="0"/>
                <a:cs typeface="SutonnyMJ" pitchFamily="2" charset="0"/>
              </a:rPr>
              <a:t>শব্দের</a:t>
            </a:r>
            <a:r>
              <a:rPr lang="en-US" sz="3600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b="1" dirty="0" err="1" smtClean="0">
                <a:latin typeface="SutonnyMJ" pitchFamily="2" charset="0"/>
                <a:cs typeface="SutonnyMJ" pitchFamily="2" charset="0"/>
              </a:rPr>
              <a:t>অর্থ</a:t>
            </a:r>
            <a:r>
              <a:rPr lang="en-US" sz="3600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b="1" dirty="0" err="1" smtClean="0">
                <a:latin typeface="SutonnyMJ" pitchFamily="2" charset="0"/>
                <a:cs typeface="SutonnyMJ" pitchFamily="2" charset="0"/>
              </a:rPr>
              <a:t>কী</a:t>
            </a:r>
            <a:r>
              <a:rPr lang="en-US" sz="3600" b="1" dirty="0" smtClean="0">
                <a:latin typeface="SutonnyMJ" pitchFamily="2" charset="0"/>
                <a:cs typeface="SutonnyMJ" pitchFamily="2" charset="0"/>
              </a:rPr>
              <a:t> ?</a:t>
            </a:r>
            <a:endParaRPr lang="en-US" sz="3600" b="1" dirty="0"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190500" y="1778000"/>
            <a:ext cx="6870700" cy="635000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600" b="1" dirty="0" smtClean="0">
                <a:latin typeface="SutonnyMJ" pitchFamily="2" charset="0"/>
                <a:cs typeface="SutonnyMJ" pitchFamily="2" charset="0"/>
              </a:rPr>
              <a:t>উ: </a:t>
            </a:r>
            <a:r>
              <a:rPr lang="en-US" sz="3600" b="1" dirty="0" err="1" smtClean="0">
                <a:latin typeface="SutonnyMJ" pitchFamily="2" charset="0"/>
                <a:cs typeface="SutonnyMJ" pitchFamily="2" charset="0"/>
              </a:rPr>
              <a:t>লিপিবদ্ধ</a:t>
            </a:r>
            <a:r>
              <a:rPr lang="en-US" sz="3600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b="1" dirty="0" err="1" smtClean="0">
                <a:latin typeface="SutonnyMJ" pitchFamily="2" charset="0"/>
                <a:cs typeface="SutonnyMJ" pitchFamily="2" charset="0"/>
              </a:rPr>
              <a:t>করা</a:t>
            </a:r>
            <a:r>
              <a:rPr lang="en-US" sz="3600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b="1" dirty="0" err="1" smtClean="0">
                <a:latin typeface="SutonnyMJ" pitchFamily="2" charset="0"/>
                <a:cs typeface="SutonnyMJ" pitchFamily="2" charset="0"/>
              </a:rPr>
              <a:t>বা</a:t>
            </a:r>
            <a:r>
              <a:rPr lang="en-US" sz="3600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b="1" dirty="0" err="1" smtClean="0">
                <a:latin typeface="SutonnyMJ" pitchFamily="2" charset="0"/>
                <a:cs typeface="SutonnyMJ" pitchFamily="2" charset="0"/>
              </a:rPr>
              <a:t>লিখিত</a:t>
            </a:r>
            <a:r>
              <a:rPr lang="en-US" sz="3600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b="1" dirty="0" err="1" smtClean="0">
                <a:latin typeface="SutonnyMJ" pitchFamily="2" charset="0"/>
                <a:cs typeface="SutonnyMJ" pitchFamily="2" charset="0"/>
              </a:rPr>
              <a:t>বস্তু</a:t>
            </a:r>
            <a:r>
              <a:rPr lang="en-US" sz="3600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smtClean="0">
                <a:latin typeface="SutonnyMJ" pitchFamily="2" charset="0"/>
                <a:cs typeface="SutonnyMJ" pitchFamily="2" charset="0"/>
              </a:rPr>
              <a:t>।</a:t>
            </a:r>
            <a:endParaRPr lang="en-US" sz="3200" b="1" dirty="0"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190500" y="2514600"/>
            <a:ext cx="7618186" cy="609600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600" b="1" dirty="0" err="1" smtClean="0">
                <a:latin typeface="SutonnyMJ" pitchFamily="2" charset="0"/>
                <a:cs typeface="SutonnyMJ" pitchFamily="2" charset="0"/>
              </a:rPr>
              <a:t>প্রশ্ন</a:t>
            </a:r>
            <a:r>
              <a:rPr lang="en-US" sz="3600" b="1" dirty="0" smtClean="0">
                <a:latin typeface="SutonnyMJ" pitchFamily="2" charset="0"/>
                <a:cs typeface="SutonnyMJ" pitchFamily="2" charset="0"/>
              </a:rPr>
              <a:t>: </a:t>
            </a:r>
            <a:r>
              <a:rPr lang="en-US" sz="3600" b="1" dirty="0" err="1" smtClean="0">
                <a:latin typeface="SutonnyMJ" pitchFamily="2" charset="0"/>
                <a:cs typeface="SutonnyMJ" pitchFamily="2" charset="0"/>
              </a:rPr>
              <a:t>আসমানি</a:t>
            </a:r>
            <a:r>
              <a:rPr lang="en-US" sz="3600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b="1" dirty="0" err="1" smtClean="0">
                <a:latin typeface="SutonnyMJ" pitchFamily="2" charset="0"/>
                <a:cs typeface="SutonnyMJ" pitchFamily="2" charset="0"/>
              </a:rPr>
              <a:t>কিতাব</a:t>
            </a:r>
            <a:r>
              <a:rPr lang="en-US" sz="3600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b="1" dirty="0" err="1" smtClean="0">
                <a:latin typeface="SutonnyMJ" pitchFamily="2" charset="0"/>
                <a:cs typeface="SutonnyMJ" pitchFamily="2" charset="0"/>
              </a:rPr>
              <a:t>মোট</a:t>
            </a:r>
            <a:r>
              <a:rPr lang="en-US" sz="3600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b="1" dirty="0" err="1" smtClean="0">
                <a:latin typeface="SutonnyMJ" pitchFamily="2" charset="0"/>
                <a:cs typeface="SutonnyMJ" pitchFamily="2" charset="0"/>
              </a:rPr>
              <a:t>কত</a:t>
            </a:r>
            <a:r>
              <a:rPr lang="en-US" sz="3600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b="1" dirty="0" err="1" smtClean="0">
                <a:latin typeface="SutonnyMJ" pitchFamily="2" charset="0"/>
                <a:cs typeface="SutonnyMJ" pitchFamily="2" charset="0"/>
              </a:rPr>
              <a:t>খানা</a:t>
            </a:r>
            <a:r>
              <a:rPr lang="en-US" sz="3600" b="1" dirty="0" smtClean="0">
                <a:latin typeface="SutonnyMJ" pitchFamily="2" charset="0"/>
                <a:cs typeface="SutonnyMJ" pitchFamily="2" charset="0"/>
              </a:rPr>
              <a:t> ?</a:t>
            </a:r>
            <a:endParaRPr lang="en-US" sz="3600" b="1" dirty="0"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169819" y="3250837"/>
            <a:ext cx="8720181" cy="660763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600" b="1" dirty="0" smtClean="0">
                <a:latin typeface="SutonnyMJ" pitchFamily="2" charset="0"/>
                <a:cs typeface="SutonnyMJ" pitchFamily="2" charset="0"/>
              </a:rPr>
              <a:t>উ: </a:t>
            </a:r>
            <a:r>
              <a:rPr lang="en-US" sz="3600" b="1" dirty="0" err="1" smtClean="0">
                <a:latin typeface="SutonnyMJ" pitchFamily="2" charset="0"/>
                <a:cs typeface="SutonnyMJ" pitchFamily="2" charset="0"/>
              </a:rPr>
              <a:t>আসমানি</a:t>
            </a:r>
            <a:r>
              <a:rPr lang="en-US" sz="3600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b="1" dirty="0" err="1" smtClean="0">
                <a:latin typeface="SutonnyMJ" pitchFamily="2" charset="0"/>
                <a:cs typeface="SutonnyMJ" pitchFamily="2" charset="0"/>
              </a:rPr>
              <a:t>কিতাব</a:t>
            </a:r>
            <a:r>
              <a:rPr lang="en-US" sz="3600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b="1" dirty="0" err="1" smtClean="0">
                <a:latin typeface="SutonnyMJ" pitchFamily="2" charset="0"/>
                <a:cs typeface="SutonnyMJ" pitchFamily="2" charset="0"/>
              </a:rPr>
              <a:t>সর্বমোট</a:t>
            </a:r>
            <a:r>
              <a:rPr lang="en-US" sz="3600" b="1" dirty="0" smtClean="0">
                <a:latin typeface="SutonnyMJ" pitchFamily="2" charset="0"/>
                <a:cs typeface="SutonnyMJ" pitchFamily="2" charset="0"/>
              </a:rPr>
              <a:t> ১০৪ </a:t>
            </a:r>
            <a:r>
              <a:rPr lang="en-US" sz="3600" b="1" dirty="0" err="1" smtClean="0">
                <a:latin typeface="SutonnyMJ" pitchFamily="2" charset="0"/>
                <a:cs typeface="SutonnyMJ" pitchFamily="2" charset="0"/>
              </a:rPr>
              <a:t>খানা</a:t>
            </a:r>
            <a:r>
              <a:rPr lang="en-US" sz="3600" b="1" dirty="0" smtClean="0">
                <a:latin typeface="SutonnyMJ" pitchFamily="2" charset="0"/>
                <a:cs typeface="SutonnyMJ" pitchFamily="2" charset="0"/>
              </a:rPr>
              <a:t> । </a:t>
            </a:r>
            <a:endParaRPr lang="en-US" sz="3600" b="1" dirty="0"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184333" y="4012474"/>
            <a:ext cx="4857567" cy="609600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600" b="1" dirty="0" err="1" smtClean="0">
                <a:latin typeface="SutonnyMJ" pitchFamily="2" charset="0"/>
                <a:cs typeface="SutonnyMJ" pitchFamily="2" charset="0"/>
              </a:rPr>
              <a:t>প্রশ্ন:সহিফা</a:t>
            </a:r>
            <a:r>
              <a:rPr lang="en-US" sz="3600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b="1" dirty="0" err="1" smtClean="0">
                <a:latin typeface="SutonnyMJ" pitchFamily="2" charset="0"/>
                <a:cs typeface="SutonnyMJ" pitchFamily="2" charset="0"/>
              </a:rPr>
              <a:t>কাকে</a:t>
            </a:r>
            <a:r>
              <a:rPr lang="en-US" sz="3600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b="1" dirty="0" err="1" smtClean="0">
                <a:latin typeface="SutonnyMJ" pitchFamily="2" charset="0"/>
                <a:cs typeface="SutonnyMJ" pitchFamily="2" charset="0"/>
              </a:rPr>
              <a:t>বলে</a:t>
            </a:r>
            <a:r>
              <a:rPr lang="en-US" sz="3600" b="1" dirty="0" smtClean="0">
                <a:latin typeface="SutonnyMJ" pitchFamily="2" charset="0"/>
                <a:cs typeface="SutonnyMJ" pitchFamily="2" charset="0"/>
              </a:rPr>
              <a:t>?</a:t>
            </a:r>
            <a:endParaRPr lang="en-US" sz="3600" b="1" dirty="0"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140789" y="4723674"/>
            <a:ext cx="8787311" cy="685800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200" b="1" dirty="0" smtClean="0">
                <a:latin typeface="SutonnyMJ" pitchFamily="2" charset="0"/>
                <a:cs typeface="SutonnyMJ" pitchFamily="2" charset="0"/>
              </a:rPr>
              <a:t>উ: </a:t>
            </a:r>
            <a:r>
              <a:rPr lang="en-US" sz="3200" b="1" dirty="0" err="1" smtClean="0">
                <a:latin typeface="SutonnyMJ" pitchFamily="2" charset="0"/>
                <a:cs typeface="SutonnyMJ" pitchFamily="2" charset="0"/>
              </a:rPr>
              <a:t>ছোট</a:t>
            </a:r>
            <a:r>
              <a:rPr lang="en-US" sz="3200" b="1" dirty="0" smtClean="0">
                <a:latin typeface="SutonnyMJ" pitchFamily="2" charset="0"/>
                <a:cs typeface="SutonnyMJ" pitchFamily="2" charset="0"/>
              </a:rPr>
              <a:t> ১০০ </a:t>
            </a:r>
            <a:r>
              <a:rPr lang="en-US" sz="3200" b="1" dirty="0" err="1" smtClean="0">
                <a:latin typeface="SutonnyMJ" pitchFamily="2" charset="0"/>
                <a:cs typeface="SutonnyMJ" pitchFamily="2" charset="0"/>
              </a:rPr>
              <a:t>খানা</a:t>
            </a:r>
            <a:r>
              <a:rPr lang="en-US" sz="3200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err="1" smtClean="0">
                <a:latin typeface="SutonnyMJ" pitchFamily="2" charset="0"/>
                <a:cs typeface="SutonnyMJ" pitchFamily="2" charset="0"/>
              </a:rPr>
              <a:t>কিতাবকে</a:t>
            </a:r>
            <a:r>
              <a:rPr lang="en-US" sz="3200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err="1" smtClean="0">
                <a:latin typeface="SutonnyMJ" pitchFamily="2" charset="0"/>
                <a:cs typeface="SutonnyMJ" pitchFamily="2" charset="0"/>
              </a:rPr>
              <a:t>সহিফা</a:t>
            </a:r>
            <a:r>
              <a:rPr lang="en-US" sz="3200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err="1" smtClean="0">
                <a:latin typeface="SutonnyMJ" pitchFamily="2" charset="0"/>
                <a:cs typeface="SutonnyMJ" pitchFamily="2" charset="0"/>
              </a:rPr>
              <a:t>কাকে</a:t>
            </a:r>
            <a:r>
              <a:rPr lang="en-US" sz="3200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err="1" smtClean="0">
                <a:latin typeface="SutonnyMJ" pitchFamily="2" charset="0"/>
                <a:cs typeface="SutonnyMJ" pitchFamily="2" charset="0"/>
              </a:rPr>
              <a:t>বলে</a:t>
            </a:r>
            <a:r>
              <a:rPr lang="en-US" sz="3200" b="1" dirty="0" smtClean="0">
                <a:latin typeface="SutonnyMJ" pitchFamily="2" charset="0"/>
                <a:cs typeface="SutonnyMJ" pitchFamily="2" charset="0"/>
              </a:rPr>
              <a:t> ।</a:t>
            </a:r>
            <a:endParaRPr lang="en-US" sz="2800" b="1" dirty="0"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165100" y="5498011"/>
            <a:ext cx="8648700" cy="609600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200" b="1" dirty="0" err="1" smtClean="0">
                <a:latin typeface="SutonnyMJ" pitchFamily="2" charset="0"/>
                <a:cs typeface="SutonnyMJ" pitchFamily="2" charset="0"/>
              </a:rPr>
              <a:t>প্রশ্ন:তাওরাত</a:t>
            </a:r>
            <a:r>
              <a:rPr lang="en-US" sz="3200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err="1" smtClean="0">
                <a:latin typeface="SutonnyMJ" pitchFamily="2" charset="0"/>
                <a:cs typeface="SutonnyMJ" pitchFamily="2" charset="0"/>
              </a:rPr>
              <a:t>কিতাব</a:t>
            </a:r>
            <a:r>
              <a:rPr lang="en-US" sz="3200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err="1" smtClean="0">
                <a:latin typeface="SutonnyMJ" pitchFamily="2" charset="0"/>
                <a:cs typeface="SutonnyMJ" pitchFamily="2" charset="0"/>
              </a:rPr>
              <a:t>কোন</a:t>
            </a:r>
            <a:r>
              <a:rPr lang="en-US" sz="3200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err="1" smtClean="0">
                <a:latin typeface="SutonnyMJ" pitchFamily="2" charset="0"/>
                <a:cs typeface="SutonnyMJ" pitchFamily="2" charset="0"/>
              </a:rPr>
              <a:t>নবীর</a:t>
            </a:r>
            <a:r>
              <a:rPr lang="en-US" sz="3200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err="1" smtClean="0">
                <a:latin typeface="SutonnyMJ" pitchFamily="2" charset="0"/>
                <a:cs typeface="SutonnyMJ" pitchFamily="2" charset="0"/>
              </a:rPr>
              <a:t>উপর</a:t>
            </a:r>
            <a:r>
              <a:rPr lang="en-US" sz="3200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err="1" smtClean="0">
                <a:latin typeface="SutonnyMJ" pitchFamily="2" charset="0"/>
                <a:cs typeface="SutonnyMJ" pitchFamily="2" charset="0"/>
              </a:rPr>
              <a:t>নাযিল</a:t>
            </a:r>
            <a:r>
              <a:rPr lang="en-US" sz="3200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err="1" smtClean="0">
                <a:latin typeface="SutonnyMJ" pitchFamily="2" charset="0"/>
                <a:cs typeface="SutonnyMJ" pitchFamily="2" charset="0"/>
              </a:rPr>
              <a:t>হয়</a:t>
            </a:r>
            <a:r>
              <a:rPr lang="en-US" sz="3200" b="1" dirty="0" smtClean="0">
                <a:latin typeface="SutonnyMJ" pitchFamily="2" charset="0"/>
                <a:cs typeface="SutonnyMJ" pitchFamily="2" charset="0"/>
              </a:rPr>
              <a:t>?</a:t>
            </a:r>
            <a:endParaRPr lang="en-US" sz="3200" b="1" dirty="0"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193763" y="6220096"/>
            <a:ext cx="8453848" cy="533400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600" b="1" dirty="0" smtClean="0">
                <a:latin typeface="SutonnyMJ" pitchFamily="2" charset="0"/>
                <a:cs typeface="SutonnyMJ" pitchFamily="2" charset="0"/>
              </a:rPr>
              <a:t>উ: </a:t>
            </a:r>
            <a:r>
              <a:rPr lang="en-US" sz="3600" b="1" dirty="0" err="1" smtClean="0">
                <a:latin typeface="SutonnyMJ" pitchFamily="2" charset="0"/>
                <a:cs typeface="SutonnyMJ" pitchFamily="2" charset="0"/>
              </a:rPr>
              <a:t>হযরত</a:t>
            </a:r>
            <a:r>
              <a:rPr lang="en-US" sz="3600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b="1" dirty="0" err="1" smtClean="0">
                <a:latin typeface="SutonnyMJ" pitchFamily="2" charset="0"/>
                <a:cs typeface="SutonnyMJ" pitchFamily="2" charset="0"/>
              </a:rPr>
              <a:t>মুসা</a:t>
            </a:r>
            <a:r>
              <a:rPr lang="en-US" sz="3600" b="1" dirty="0" smtClean="0">
                <a:latin typeface="SutonnyMJ" pitchFamily="2" charset="0"/>
                <a:cs typeface="SutonnyMJ" pitchFamily="2" charset="0"/>
              </a:rPr>
              <a:t> (আ:) </a:t>
            </a:r>
            <a:r>
              <a:rPr lang="en-US" sz="3600" b="1" dirty="0" err="1" smtClean="0">
                <a:latin typeface="SutonnyMJ" pitchFamily="2" charset="0"/>
                <a:cs typeface="SutonnyMJ" pitchFamily="2" charset="0"/>
              </a:rPr>
              <a:t>এর</a:t>
            </a:r>
            <a:r>
              <a:rPr lang="en-US" sz="3600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b="1" dirty="0" err="1" smtClean="0">
                <a:latin typeface="SutonnyMJ" pitchFamily="2" charset="0"/>
                <a:cs typeface="SutonnyMJ" pitchFamily="2" charset="0"/>
              </a:rPr>
              <a:t>উপর</a:t>
            </a:r>
            <a:r>
              <a:rPr lang="en-US" sz="3600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b="1" dirty="0" err="1" smtClean="0">
                <a:latin typeface="SutonnyMJ" pitchFamily="2" charset="0"/>
                <a:cs typeface="SutonnyMJ" pitchFamily="2" charset="0"/>
              </a:rPr>
              <a:t>নাযিল</a:t>
            </a:r>
            <a:r>
              <a:rPr lang="en-US" sz="3600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b="1" dirty="0" err="1" smtClean="0">
                <a:latin typeface="SutonnyMJ" pitchFamily="2" charset="0"/>
                <a:cs typeface="SutonnyMJ" pitchFamily="2" charset="0"/>
              </a:rPr>
              <a:t>হয়</a:t>
            </a:r>
            <a:endParaRPr lang="en-US" sz="3600" b="1" dirty="0">
              <a:latin typeface="SutonnyMJ" pitchFamily="2" charset="0"/>
              <a:cs typeface="SutonnyMJ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3000">
        <p14:flas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3" dur="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4" dur="1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:\Users\Computer City\Pictures\24_10.jpg"/>
          <p:cNvPicPr/>
          <p:nvPr/>
        </p:nvPicPr>
        <p:blipFill>
          <a:blip r:embed="rId2">
            <a:extLst>
              <a:ext uri="{28A0092B-C50C-407E-A947-70E740481C1C}">
                <a14:useLocalDpi xmlns:lc="http://schemas.openxmlformats.org/drawingml/2006/lockedCanvas" xmlns:pic="http://schemas.openxmlformats.org/drawingml/2006/picture" xmlns="" xmlns:a14="http://schemas.microsoft.com/office/drawing/2010/main" xmlns:w="http://schemas.openxmlformats.org/wordprocessingml/2006/main" xmlns:w10="urn:schemas-microsoft-com:office:word" xmlns:v="urn:schemas-microsoft-com:vml" xmlns:o="urn:schemas-microsoft-com:office:office" xmlns:wne="http://schemas.microsoft.com/office/word/2006/wordml" xmlns:wp="http://schemas.openxmlformats.org/drawingml/2006/wordprocessingDrawing" xmlns:m="http://schemas.openxmlformats.org/officeDocument/2006/math" xmlns:ve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83129" y="110834"/>
            <a:ext cx="8963891" cy="6691745"/>
          </a:xfrm>
          <a:prstGeom prst="rect">
            <a:avLst/>
          </a:prstGeom>
          <a:noFill/>
          <a:ln w="76200">
            <a:solidFill>
              <a:srgbClr val="009900"/>
            </a:solidFill>
          </a:ln>
          <a:extLst>
            <a:ext uri="{909E8E84-426E-40DD-AFC4-6F175D3DCCD1}">
              <a14:hiddenFill xmlns:lc="http://schemas.openxmlformats.org/drawingml/2006/lockedCanvas" xmlns:pic="http://schemas.openxmlformats.org/drawingml/2006/picture" xmlns="" xmlns:a14="http://schemas.microsoft.com/office/drawing/2010/main" xmlns:w="http://schemas.openxmlformats.org/wordprocessingml/2006/main" xmlns:w10="urn:schemas-microsoft-com:office:word" xmlns:v="urn:schemas-microsoft-com:vml" xmlns:o="urn:schemas-microsoft-com:office:office" xmlns:wne="http://schemas.microsoft.com/office/word/2006/wordml" xmlns:wp="http://schemas.openxmlformats.org/drawingml/2006/wordprocessingDrawing" xmlns:m="http://schemas.openxmlformats.org/officeDocument/2006/math" xmlns:ve="http://schemas.openxmlformats.org/markup-compatibility/2006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ounded Rectangle 6"/>
          <p:cNvSpPr/>
          <p:nvPr/>
        </p:nvSpPr>
        <p:spPr>
          <a:xfrm>
            <a:off x="95250" y="156755"/>
            <a:ext cx="8877300" cy="1228699"/>
          </a:xfrm>
          <a:prstGeom prst="roundRect">
            <a:avLst/>
          </a:prstGeom>
          <a:solidFill>
            <a:schemeClr val="tx1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b="1" dirty="0" err="1" smtClean="0">
                <a:latin typeface="SutonnyMJ" pitchFamily="2" charset="0"/>
                <a:cs typeface="SutonnyMJ" pitchFamily="2" charset="0"/>
              </a:rPr>
              <a:t>বাড়ির</a:t>
            </a:r>
            <a:r>
              <a:rPr lang="en-US" sz="4800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800" b="1" dirty="0" err="1" smtClean="0">
                <a:latin typeface="SutonnyMJ" pitchFamily="2" charset="0"/>
                <a:cs typeface="SutonnyMJ" pitchFamily="2" charset="0"/>
              </a:rPr>
              <a:t>কাজ</a:t>
            </a:r>
            <a:r>
              <a:rPr lang="en-US" sz="4800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800" b="1" dirty="0" err="1" smtClean="0">
                <a:latin typeface="SutonnyMJ" pitchFamily="2" charset="0"/>
                <a:cs typeface="SutonnyMJ" pitchFamily="2" charset="0"/>
              </a:rPr>
              <a:t>খাতায়</a:t>
            </a:r>
            <a:r>
              <a:rPr lang="en-US" sz="4800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800" b="1" dirty="0" err="1" smtClean="0">
                <a:latin typeface="SutonnyMJ" pitchFamily="2" charset="0"/>
                <a:cs typeface="SutonnyMJ" pitchFamily="2" charset="0"/>
              </a:rPr>
              <a:t>লিখে</a:t>
            </a:r>
            <a:r>
              <a:rPr lang="en-US" sz="4800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800" b="1" dirty="0" err="1" smtClean="0">
                <a:latin typeface="SutonnyMJ" pitchFamily="2" charset="0"/>
                <a:cs typeface="SutonnyMJ" pitchFamily="2" charset="0"/>
              </a:rPr>
              <a:t>নেও</a:t>
            </a:r>
            <a:endParaRPr lang="en-US" sz="4800" b="1" dirty="0"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207825" y="1565564"/>
            <a:ext cx="8645233" cy="5056911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t"/>
          <a:lstStyle/>
          <a:p>
            <a:r>
              <a:rPr lang="en-US" sz="4400" b="1" dirty="0" smtClean="0">
                <a:latin typeface="SutonnyMJ" pitchFamily="2" charset="0"/>
                <a:cs typeface="SutonnyMJ" pitchFamily="2" charset="0"/>
              </a:rPr>
              <a:t>ক ) ১০০ </a:t>
            </a:r>
            <a:r>
              <a:rPr lang="en-US" sz="4400" b="1" dirty="0" err="1" smtClean="0">
                <a:latin typeface="SutonnyMJ" pitchFamily="2" charset="0"/>
                <a:cs typeface="SutonnyMJ" pitchFamily="2" charset="0"/>
              </a:rPr>
              <a:t>খানা</a:t>
            </a:r>
            <a:r>
              <a:rPr lang="en-US" sz="4400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400" b="1" dirty="0" err="1" smtClean="0">
                <a:latin typeface="SutonnyMJ" pitchFamily="2" charset="0"/>
                <a:cs typeface="SutonnyMJ" pitchFamily="2" charset="0"/>
              </a:rPr>
              <a:t>সহিফা</a:t>
            </a:r>
            <a:r>
              <a:rPr lang="en-US" sz="4400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400" b="1" dirty="0" err="1" smtClean="0">
                <a:latin typeface="SutonnyMJ" pitchFamily="2" charset="0"/>
                <a:cs typeface="SutonnyMJ" pitchFamily="2" charset="0"/>
              </a:rPr>
              <a:t>কোন</a:t>
            </a:r>
            <a:r>
              <a:rPr lang="en-US" sz="4400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400" b="1" dirty="0" err="1" smtClean="0">
                <a:latin typeface="SutonnyMJ" pitchFamily="2" charset="0"/>
                <a:cs typeface="SutonnyMJ" pitchFamily="2" charset="0"/>
              </a:rPr>
              <a:t>নবীর</a:t>
            </a:r>
            <a:r>
              <a:rPr lang="en-US" sz="4400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400" b="1" dirty="0" err="1" smtClean="0">
                <a:latin typeface="SutonnyMJ" pitchFamily="2" charset="0"/>
                <a:cs typeface="SutonnyMJ" pitchFamily="2" charset="0"/>
              </a:rPr>
              <a:t>উপর</a:t>
            </a:r>
            <a:r>
              <a:rPr lang="en-US" sz="4400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400" b="1" dirty="0" err="1" smtClean="0">
                <a:latin typeface="SutonnyMJ" pitchFamily="2" charset="0"/>
                <a:cs typeface="SutonnyMJ" pitchFamily="2" charset="0"/>
              </a:rPr>
              <a:t>কত</a:t>
            </a:r>
            <a:r>
              <a:rPr lang="en-US" sz="4400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400" b="1" dirty="0" err="1" smtClean="0">
                <a:latin typeface="SutonnyMJ" pitchFamily="2" charset="0"/>
                <a:cs typeface="SutonnyMJ" pitchFamily="2" charset="0"/>
              </a:rPr>
              <a:t>খানা</a:t>
            </a:r>
            <a:r>
              <a:rPr lang="en-US" sz="4400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400" b="1" dirty="0" err="1" smtClean="0">
                <a:latin typeface="SutonnyMJ" pitchFamily="2" charset="0"/>
                <a:cs typeface="SutonnyMJ" pitchFamily="2" charset="0"/>
              </a:rPr>
              <a:t>নাযিল</a:t>
            </a:r>
            <a:r>
              <a:rPr lang="en-US" sz="4400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400" b="1" dirty="0" err="1" smtClean="0">
                <a:latin typeface="SutonnyMJ" pitchFamily="2" charset="0"/>
                <a:cs typeface="SutonnyMJ" pitchFamily="2" charset="0"/>
              </a:rPr>
              <a:t>হয়েছে</a:t>
            </a:r>
            <a:r>
              <a:rPr lang="en-US" sz="4400" b="1" dirty="0" smtClean="0">
                <a:latin typeface="SutonnyMJ" pitchFamily="2" charset="0"/>
                <a:cs typeface="SutonnyMJ" pitchFamily="2" charset="0"/>
              </a:rPr>
              <a:t> ?</a:t>
            </a:r>
          </a:p>
          <a:p>
            <a:endParaRPr lang="en-US" sz="4400" b="1" dirty="0" smtClean="0">
              <a:latin typeface="SutonnyMJ" pitchFamily="2" charset="0"/>
              <a:cs typeface="SutonnyMJ" pitchFamily="2" charset="0"/>
            </a:endParaRPr>
          </a:p>
          <a:p>
            <a:r>
              <a:rPr lang="en-US" sz="4400" b="1" dirty="0" smtClean="0">
                <a:latin typeface="SutonnyMJ" pitchFamily="2" charset="0"/>
                <a:cs typeface="SutonnyMJ" pitchFamily="2" charset="0"/>
              </a:rPr>
              <a:t>খ) </a:t>
            </a:r>
            <a:r>
              <a:rPr lang="en-US" sz="4400" b="1" dirty="0" err="1" smtClean="0">
                <a:latin typeface="SutonnyMJ" pitchFamily="2" charset="0"/>
                <a:cs typeface="SutonnyMJ" pitchFamily="2" charset="0"/>
              </a:rPr>
              <a:t>আসমানি</a:t>
            </a:r>
            <a:r>
              <a:rPr lang="en-US" sz="4400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400" b="1" dirty="0" err="1" smtClean="0">
                <a:latin typeface="SutonnyMJ" pitchFamily="2" charset="0"/>
                <a:cs typeface="SutonnyMJ" pitchFamily="2" charset="0"/>
              </a:rPr>
              <a:t>কিতাবের</a:t>
            </a:r>
            <a:r>
              <a:rPr lang="en-US" sz="4400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400" b="1" dirty="0" err="1" smtClean="0">
                <a:latin typeface="SutonnyMJ" pitchFamily="2" charset="0"/>
                <a:cs typeface="SutonnyMJ" pitchFamily="2" charset="0"/>
              </a:rPr>
              <a:t>উপর</a:t>
            </a:r>
            <a:r>
              <a:rPr lang="en-US" sz="4400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400" b="1" dirty="0" err="1" smtClean="0">
                <a:latin typeface="SutonnyMJ" pitchFamily="2" charset="0"/>
                <a:cs typeface="SutonnyMJ" pitchFamily="2" charset="0"/>
              </a:rPr>
              <a:t>ঈমান</a:t>
            </a:r>
            <a:r>
              <a:rPr lang="en-US" sz="4400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400" b="1" dirty="0" err="1" smtClean="0">
                <a:latin typeface="SutonnyMJ" pitchFamily="2" charset="0"/>
                <a:cs typeface="SutonnyMJ" pitchFamily="2" charset="0"/>
              </a:rPr>
              <a:t>রাখতে</a:t>
            </a:r>
            <a:r>
              <a:rPr lang="en-US" sz="4400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400" b="1" dirty="0" err="1" smtClean="0">
                <a:latin typeface="SutonnyMJ" pitchFamily="2" charset="0"/>
                <a:cs typeface="SutonnyMJ" pitchFamily="2" charset="0"/>
              </a:rPr>
              <a:t>হবে</a:t>
            </a:r>
            <a:r>
              <a:rPr lang="en-US" sz="4400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400" b="1" dirty="0" err="1" smtClean="0">
                <a:latin typeface="SutonnyMJ" pitchFamily="2" charset="0"/>
                <a:cs typeface="SutonnyMJ" pitchFamily="2" charset="0"/>
              </a:rPr>
              <a:t>কেন</a:t>
            </a:r>
            <a:r>
              <a:rPr lang="en-US" sz="4400" b="1" dirty="0" smtClean="0">
                <a:latin typeface="SutonnyMJ" pitchFamily="2" charset="0"/>
                <a:cs typeface="SutonnyMJ" pitchFamily="2" charset="0"/>
              </a:rPr>
              <a:t> ?</a:t>
            </a:r>
            <a:r>
              <a:rPr lang="bn-BD" sz="4400" b="1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4400" b="1" dirty="0" smtClean="0">
              <a:latin typeface="NikoshBAN" pitchFamily="2" charset="0"/>
              <a:cs typeface="NikoshBAN" pitchFamily="2" charset="0"/>
            </a:endParaRPr>
          </a:p>
          <a:p>
            <a:r>
              <a:rPr lang="bn-BD" sz="4400" b="1" dirty="0" smtClean="0">
                <a:latin typeface="NikoshBAN" pitchFamily="2" charset="0"/>
                <a:cs typeface="NikoshBAN" pitchFamily="2" charset="0"/>
              </a:rPr>
              <a:t>আসমানি কিতাবে বিশ্বাসের গুরুত্ব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ব্যখ্যা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 ।</a:t>
            </a:r>
          </a:p>
        </p:txBody>
      </p:sp>
    </p:spTree>
  </p:cSld>
  <p:clrMapOvr>
    <a:masterClrMapping/>
  </p:clrMapOvr>
  <p:transition spd="slow">
    <p:wheel spokes="3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5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6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1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/>
        </p:nvPicPr>
        <p:blipFill>
          <a:blip r:embed="rId2">
            <a:extLst>
              <a:ext uri="{28A0092B-C50C-407E-A947-70E740481C1C}">
                <a14:useLocalDpi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:o="urn:schemas-microsoft-com:office:office" xmlns:v="urn:schemas-microsoft-com:vml" xmlns:w10="urn:schemas-microsoft-com:office:word" xmlns:w="http://schemas.openxmlformats.org/wordprocessingml/2006/main" xmlns="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:o="urn:schemas-microsoft-com:office:office" xmlns:v="urn:schemas-microsoft-com:vml" xmlns:w10="urn:schemas-microsoft-com:office:word" xmlns:w="http://schemas.openxmlformats.org/wordprocessingml/2006/main" xmlns="" xmlns:a14="http://schemas.microsoft.com/office/drawing/2010/main" xmlns:pic="http://schemas.openxmlformats.org/drawingml/2006/picture" xmlns:lc="http://schemas.openxmlformats.org/drawingml/2006/lockedCanvas">
                <a:solidFill>
                  <a:schemeClr val="accent1"/>
                </a:solidFill>
              </a14:hiddenFill>
            </a:ext>
            <a:ext uri="{91240B29-F687-4F45-9708-019B960494DF}">
              <a14:hiddenLine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:o="urn:schemas-microsoft-com:office:office" xmlns:v="urn:schemas-microsoft-com:vml" xmlns:w10="urn:schemas-microsoft-com:office:word" xmlns:w="http://schemas.openxmlformats.org/wordprocessingml/2006/main" xmlns="" xmlns:a14="http://schemas.microsoft.com/office/drawing/2010/main" xmlns:pic="http://schemas.openxmlformats.org/drawingml/2006/picture" xmlns:lc="http://schemas.openxmlformats.org/drawingml/2006/lockedCanvas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:o="urn:schemas-microsoft-com:office:office" xmlns:v="urn:schemas-microsoft-com:vml" xmlns:w10="urn:schemas-microsoft-com:office:word" xmlns:w="http://schemas.openxmlformats.org/wordprocessingml/2006/main" xmlns="" xmlns:a14="http://schemas.microsoft.com/office/drawing/2010/main" xmlns:pic="http://schemas.openxmlformats.org/drawingml/2006/picture" xmlns:lc="http://schemas.openxmlformats.org/drawingml/2006/lockedCanvas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Oval 2"/>
          <p:cNvSpPr/>
          <p:nvPr/>
        </p:nvSpPr>
        <p:spPr>
          <a:xfrm>
            <a:off x="1808030" y="512593"/>
            <a:ext cx="5486400" cy="2459182"/>
          </a:xfrm>
          <a:prstGeom prst="ellipse">
            <a:avLst/>
          </a:prstGeom>
          <a:ln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err="1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mevB‡K</a:t>
            </a:r>
            <a:r>
              <a:rPr lang="en-US" sz="4800" b="1" dirty="0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800" b="1" dirty="0" err="1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ab¨ev</a:t>
            </a:r>
            <a:r>
              <a:rPr lang="en-US" sz="4800" b="1" dirty="0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` </a:t>
            </a:r>
          </a:p>
          <a:p>
            <a:pPr algn="ctr"/>
            <a:r>
              <a:rPr lang="en-US" sz="4800" b="1" dirty="0" err="1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mevB</a:t>
            </a:r>
            <a:r>
              <a:rPr lang="en-US" sz="4800" b="1" dirty="0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800" b="1" dirty="0" err="1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fv‡jv</a:t>
            </a:r>
            <a:r>
              <a:rPr lang="en-US" sz="4800" b="1" dirty="0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†_‡</a:t>
            </a:r>
            <a:r>
              <a:rPr lang="en-US" sz="4800" b="1" dirty="0" err="1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Kv</a:t>
            </a:r>
            <a:r>
              <a:rPr lang="en-US" sz="4800" b="1" dirty="0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800" b="1" dirty="0" err="1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Avjøvn</a:t>
            </a:r>
            <a:r>
              <a:rPr lang="en-US" sz="4800" b="1" dirty="0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800" b="1" dirty="0" err="1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nv‡dR</a:t>
            </a:r>
            <a:endParaRPr lang="en-US" sz="4800" b="1" dirty="0">
              <a:solidFill>
                <a:schemeClr val="tx1"/>
              </a:solidFill>
              <a:latin typeface="SutonnyMJ" pitchFamily="2" charset="0"/>
              <a:cs typeface="SutonnyMJ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3000">
        <p14:flas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2"/>
          <p:cNvSpPr txBox="1">
            <a:spLocks/>
          </p:cNvSpPr>
          <p:nvPr/>
        </p:nvSpPr>
        <p:spPr>
          <a:xfrm>
            <a:off x="122950" y="2143962"/>
            <a:ext cx="4853135" cy="4333058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48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SutonnyMJ" pitchFamily="2" charset="0"/>
                <a:sym typeface="Wingdings 2" panose="05020102010507070707" pitchFamily="18" charset="2"/>
              </a:rPr>
              <a:t>মো</a:t>
            </a:r>
            <a:r>
              <a:rPr lang="en-US" sz="48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SutonnyMJ" pitchFamily="2" charset="0"/>
                <a:sym typeface="Wingdings 2" panose="05020102010507070707" pitchFamily="18" charset="2"/>
              </a:rPr>
              <a:t>. </a:t>
            </a:r>
            <a:r>
              <a:rPr lang="en-US" sz="48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SutonnyMJ" pitchFamily="2" charset="0"/>
                <a:sym typeface="Wingdings 2" panose="05020102010507070707" pitchFamily="18" charset="2"/>
              </a:rPr>
              <a:t>ইউসুফ</a:t>
            </a:r>
            <a:r>
              <a:rPr lang="en-US" sz="48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SutonnyMJ" pitchFamily="2" charset="0"/>
                <a:sym typeface="Wingdings 2" panose="05020102010507070707" pitchFamily="18" charset="2"/>
              </a:rPr>
              <a:t> </a:t>
            </a:r>
            <a:r>
              <a:rPr lang="en-US" sz="48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SutonnyMJ" pitchFamily="2" charset="0"/>
                <a:sym typeface="Wingdings 2" panose="05020102010507070707" pitchFamily="18" charset="2"/>
              </a:rPr>
              <a:t>রানা</a:t>
            </a:r>
            <a:endParaRPr lang="en-US" sz="4800" b="1" dirty="0">
              <a:solidFill>
                <a:schemeClr val="tx1">
                  <a:lumMod val="75000"/>
                  <a:lumOff val="25000"/>
                </a:schemeClr>
              </a:solidFill>
              <a:latin typeface="SutonnyMJ" pitchFamily="2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5400" b="1" dirty="0" err="1" smtClean="0">
                <a:latin typeface="SutonnyMJ" pitchFamily="2" charset="0"/>
              </a:rPr>
              <a:t>সহকারী</a:t>
            </a:r>
            <a:r>
              <a:rPr lang="en-US" sz="5400" b="1" dirty="0" smtClean="0">
                <a:latin typeface="SutonnyMJ" pitchFamily="2" charset="0"/>
              </a:rPr>
              <a:t> </a:t>
            </a:r>
            <a:r>
              <a:rPr lang="en-US" sz="5400" b="1" dirty="0" err="1" smtClean="0">
                <a:latin typeface="SutonnyMJ" pitchFamily="2" charset="0"/>
              </a:rPr>
              <a:t>শিক্ষক</a:t>
            </a:r>
            <a:r>
              <a:rPr lang="en-US" sz="5400" b="1" dirty="0" smtClean="0">
                <a:latin typeface="SutonnyMJ" pitchFamily="2" charset="0"/>
              </a:rPr>
              <a:t>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5400" b="1" dirty="0" err="1" smtClean="0">
                <a:latin typeface="SutonnyMJ" pitchFamily="2" charset="0"/>
              </a:rPr>
              <a:t>ইসলাম</a:t>
            </a:r>
            <a:r>
              <a:rPr lang="en-US" sz="5400" b="1" dirty="0" smtClean="0">
                <a:latin typeface="SutonnyMJ" pitchFamily="2" charset="0"/>
              </a:rPr>
              <a:t> </a:t>
            </a:r>
            <a:r>
              <a:rPr lang="en-US" sz="5400" b="1" dirty="0" err="1" smtClean="0">
                <a:latin typeface="SutonnyMJ" pitchFamily="2" charset="0"/>
              </a:rPr>
              <a:t>শিক্ষা</a:t>
            </a:r>
            <a:endParaRPr lang="en-US" sz="5400" b="1" dirty="0">
              <a:latin typeface="SutonnyMJ" pitchFamily="2" charset="0"/>
            </a:endParaRP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3200" dirty="0">
                <a:latin typeface="SutonnyMJ" pitchFamily="2" charset="0"/>
              </a:rPr>
              <a:t>	</a:t>
            </a:r>
            <a:endParaRPr lang="en-US" sz="2800" dirty="0"/>
          </a:p>
        </p:txBody>
      </p:sp>
      <p:sp>
        <p:nvSpPr>
          <p:cNvPr id="5" name="Rounded Rectangle 4"/>
          <p:cNvSpPr/>
          <p:nvPr/>
        </p:nvSpPr>
        <p:spPr>
          <a:xfrm>
            <a:off x="1122255" y="163946"/>
            <a:ext cx="6941127" cy="989457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 w="76200">
            <a:solidFill>
              <a:schemeClr val="accent4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7200" b="1" u="sng" dirty="0" err="1">
                <a:solidFill>
                  <a:schemeClr val="bg2">
                    <a:lumMod val="50000"/>
                  </a:schemeClr>
                </a:solidFill>
                <a:latin typeface="SutonnyMJ" pitchFamily="2" charset="0"/>
              </a:rPr>
              <a:t>wkÿK</a:t>
            </a:r>
            <a:r>
              <a:rPr lang="en-US" sz="7200" b="1" u="sng" dirty="0">
                <a:solidFill>
                  <a:schemeClr val="bg2">
                    <a:lumMod val="50000"/>
                  </a:schemeClr>
                </a:solidFill>
                <a:latin typeface="SutonnyMJ" pitchFamily="2" charset="0"/>
              </a:rPr>
              <a:t> </a:t>
            </a:r>
            <a:r>
              <a:rPr lang="en-US" sz="7200" b="1" u="sng" dirty="0" err="1" smtClean="0">
                <a:solidFill>
                  <a:schemeClr val="bg2">
                    <a:lumMod val="50000"/>
                  </a:schemeClr>
                </a:solidFill>
                <a:latin typeface="SutonnyMJ" pitchFamily="2" charset="0"/>
              </a:rPr>
              <a:t>cwiwPwZ</a:t>
            </a:r>
            <a:endParaRPr lang="en-US" sz="7200" b="1" u="sng" dirty="0">
              <a:solidFill>
                <a:schemeClr val="bg2">
                  <a:lumMod val="50000"/>
                </a:schemeClr>
              </a:solidFill>
              <a:latin typeface="SutonnyMJ" pitchFamily="2" charset="0"/>
            </a:endParaRPr>
          </a:p>
        </p:txBody>
      </p:sp>
      <p:pic>
        <p:nvPicPr>
          <p:cNvPr id="1026" name="Picture 2" descr="F:\Malltimedia Class\Pichtur veraitis\My pik for MMC\16 ok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6975" y="1282700"/>
            <a:ext cx="4035425" cy="5270500"/>
          </a:xfrm>
          <a:prstGeom prst="rect">
            <a:avLst/>
          </a:prstGeom>
          <a:noFill/>
        </p:spPr>
      </p:pic>
    </p:spTree>
    <p:custDataLst>
      <p:tags r:id="rId1"/>
    </p:custDataLst>
    <p:extLst>
      <p:ext uri="{BB962C8B-B14F-4D97-AF65-F5344CB8AC3E}">
        <p14:creationId xmlns="" xmlns:p14="http://schemas.microsoft.com/office/powerpoint/2010/main" val="12262962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3000">
        <p14:flas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 tmFilter="0,0; .5, 1; 1, 1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2389712" y="6017611"/>
            <a:ext cx="4925488" cy="923330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5400" b="1" dirty="0" err="1" smtClean="0">
                <a:latin typeface="SutonnyMJ" pitchFamily="2" charset="0"/>
                <a:cs typeface="NikoshBAN" pitchFamily="2" charset="0"/>
              </a:rPr>
              <a:t>Avj-KziAvbyj</a:t>
            </a:r>
            <a:r>
              <a:rPr lang="en-US" sz="5400" b="1" dirty="0" smtClean="0">
                <a:latin typeface="SutonnyMJ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latin typeface="SutonnyMJ" pitchFamily="2" charset="0"/>
                <a:cs typeface="NikoshBAN" pitchFamily="2" charset="0"/>
              </a:rPr>
              <a:t>Kvixg</a:t>
            </a:r>
            <a:endParaRPr lang="en-US" sz="5400" b="1" dirty="0">
              <a:latin typeface="SutonnyMJ" pitchFamily="2" charset="0"/>
              <a:cs typeface="NikoshBAN" pitchFamily="2" charset="0"/>
            </a:endParaRPr>
          </a:p>
        </p:txBody>
      </p:sp>
      <p:sp>
        <p:nvSpPr>
          <p:cNvPr id="48" name="Rounded Rectangle 47"/>
          <p:cNvSpPr/>
          <p:nvPr/>
        </p:nvSpPr>
        <p:spPr>
          <a:xfrm>
            <a:off x="83127" y="96979"/>
            <a:ext cx="9047018" cy="1066803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 w="76200">
            <a:solidFill>
              <a:schemeClr val="accent4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dirty="0" err="1" smtClean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utonnyMJ" pitchFamily="2" charset="0"/>
                <a:cs typeface="NikoshBAN" panose="02000000000000000000" pitchFamily="2" charset="0"/>
              </a:rPr>
              <a:t>wb‡Pi</a:t>
            </a:r>
            <a:r>
              <a:rPr lang="en-US" sz="5400" b="1" dirty="0" smtClean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utonnyMJ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utonnyMJ" pitchFamily="2" charset="0"/>
                <a:cs typeface="NikoshBAN" panose="02000000000000000000" pitchFamily="2" charset="0"/>
              </a:rPr>
              <a:t>Qwe</a:t>
            </a:r>
            <a:r>
              <a:rPr lang="en-US" sz="5400" b="1" dirty="0" smtClean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utonnyMJ" pitchFamily="2" charset="0"/>
                <a:cs typeface="NikoshBAN" panose="02000000000000000000" pitchFamily="2" charset="0"/>
              </a:rPr>
              <a:t> `</a:t>
            </a:r>
            <a:r>
              <a:rPr lang="en-US" sz="5400" b="1" dirty="0" err="1" smtClean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utonnyMJ" pitchFamily="2" charset="0"/>
                <a:cs typeface="NikoshBAN" panose="02000000000000000000" pitchFamily="2" charset="0"/>
              </a:rPr>
              <a:t>ywU</a:t>
            </a:r>
            <a:r>
              <a:rPr lang="en-US" sz="5400" b="1" dirty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utonnyMJ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smtClean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utonnyMJ" pitchFamily="2" charset="0"/>
                <a:cs typeface="NikoshBAN" panose="02000000000000000000" pitchFamily="2" charset="0"/>
              </a:rPr>
              <a:t>†`L </a:t>
            </a:r>
            <a:r>
              <a:rPr lang="en-US" sz="5400" b="1" dirty="0" err="1" smtClean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utonnyMJ" pitchFamily="2" charset="0"/>
                <a:cs typeface="NikoshBAN" panose="02000000000000000000" pitchFamily="2" charset="0"/>
              </a:rPr>
              <a:t>Ges</a:t>
            </a:r>
            <a:r>
              <a:rPr lang="en-US" sz="5400" b="1" dirty="0" smtClean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utonnyMJ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utonnyMJ" pitchFamily="2" charset="0"/>
                <a:cs typeface="NikoshBAN" panose="02000000000000000000" pitchFamily="2" charset="0"/>
              </a:rPr>
              <a:t>wPšÍv</a:t>
            </a:r>
            <a:r>
              <a:rPr lang="en-US" sz="5400" b="1" dirty="0" smtClean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utonnyMJ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utonnyMJ" pitchFamily="2" charset="0"/>
                <a:cs typeface="NikoshBAN" panose="02000000000000000000" pitchFamily="2" charset="0"/>
              </a:rPr>
              <a:t>K‡i</a:t>
            </a:r>
            <a:r>
              <a:rPr lang="en-US" sz="5400" b="1" dirty="0" smtClean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utonnyMJ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utonnyMJ" pitchFamily="2" charset="0"/>
                <a:cs typeface="NikoshBAN" panose="02000000000000000000" pitchFamily="2" charset="0"/>
              </a:rPr>
              <a:t>ej</a:t>
            </a:r>
            <a:r>
              <a:rPr lang="en-US" sz="5400" b="1" dirty="0" smtClean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utonnyMJ" pitchFamily="2" charset="0"/>
                <a:cs typeface="NikoshBAN" panose="02000000000000000000" pitchFamily="2" charset="0"/>
              </a:rPr>
              <a:t>|</a:t>
            </a:r>
            <a:endParaRPr lang="en-US" sz="5400" b="1" dirty="0">
              <a:ln w="11430"/>
              <a:solidFill>
                <a:sysClr val="windowText" lastClr="0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70" y="1288473"/>
            <a:ext cx="4294908" cy="46551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r="1004" b="25119"/>
          <a:stretch/>
        </p:blipFill>
        <p:spPr>
          <a:xfrm>
            <a:off x="4475012" y="1260765"/>
            <a:ext cx="4488873" cy="457198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="" xmlns:p14="http://schemas.microsoft.com/office/powerpoint/2010/main" val="67644595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3000">
        <p14:flas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6183" t="9690" r="8270" b="8772"/>
          <a:stretch/>
        </p:blipFill>
        <p:spPr>
          <a:xfrm>
            <a:off x="0" y="1114759"/>
            <a:ext cx="3144981" cy="345724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400" t="3652" r="3557"/>
          <a:stretch/>
        </p:blipFill>
        <p:spPr>
          <a:xfrm>
            <a:off x="4683734" y="3782291"/>
            <a:ext cx="4252448" cy="3075709"/>
          </a:xfrm>
          <a:prstGeom prst="rect">
            <a:avLst/>
          </a:prstGeom>
        </p:spPr>
      </p:pic>
      <p:sp>
        <p:nvSpPr>
          <p:cNvPr id="12" name="Rounded Rectangle 11"/>
          <p:cNvSpPr/>
          <p:nvPr/>
        </p:nvSpPr>
        <p:spPr>
          <a:xfrm>
            <a:off x="96984" y="96985"/>
            <a:ext cx="8908472" cy="900545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dirty="0" err="1" smtClean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utonnyMJ" pitchFamily="2" charset="0"/>
                <a:cs typeface="NikoshBAN" panose="02000000000000000000" pitchFamily="2" charset="0"/>
              </a:rPr>
              <a:t>Av‡ivI</a:t>
            </a:r>
            <a:r>
              <a:rPr lang="en-US" sz="5400" b="1" dirty="0" smtClean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utonnyMJ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utonnyMJ" pitchFamily="2" charset="0"/>
                <a:cs typeface="NikoshBAN" panose="02000000000000000000" pitchFamily="2" charset="0"/>
              </a:rPr>
              <a:t>`</a:t>
            </a:r>
            <a:r>
              <a:rPr lang="en-US" sz="5400" b="1" dirty="0" err="1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utonnyMJ" pitchFamily="2" charset="0"/>
                <a:cs typeface="NikoshBAN" panose="02000000000000000000" pitchFamily="2" charset="0"/>
              </a:rPr>
              <a:t>ywU</a:t>
            </a:r>
            <a:r>
              <a:rPr lang="en-US" sz="5400" b="1" dirty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utonnyMJ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utonnyMJ" pitchFamily="2" charset="0"/>
                <a:cs typeface="NikoshBAN" panose="02000000000000000000" pitchFamily="2" charset="0"/>
              </a:rPr>
              <a:t>Qwe</a:t>
            </a:r>
            <a:r>
              <a:rPr lang="en-US" sz="5400" b="1" dirty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utonnyMJ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smtClean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utonnyMJ" pitchFamily="2" charset="0"/>
                <a:cs typeface="NikoshBAN" panose="02000000000000000000" pitchFamily="2" charset="0"/>
              </a:rPr>
              <a:t>†`L </a:t>
            </a:r>
            <a:r>
              <a:rPr lang="en-US" sz="5400" b="1" dirty="0" err="1" smtClean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utonnyMJ" pitchFamily="2" charset="0"/>
                <a:cs typeface="NikoshBAN" panose="02000000000000000000" pitchFamily="2" charset="0"/>
              </a:rPr>
              <a:t>Ges</a:t>
            </a:r>
            <a:r>
              <a:rPr lang="en-US" sz="5400" b="1" dirty="0" smtClean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utonnyMJ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utonnyMJ" pitchFamily="2" charset="0"/>
                <a:cs typeface="NikoshBAN" panose="02000000000000000000" pitchFamily="2" charset="0"/>
              </a:rPr>
              <a:t>wPšÍv</a:t>
            </a:r>
            <a:r>
              <a:rPr lang="en-US" sz="5400" b="1" dirty="0" smtClean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utonnyMJ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utonnyMJ" pitchFamily="2" charset="0"/>
                <a:cs typeface="NikoshBAN" panose="02000000000000000000" pitchFamily="2" charset="0"/>
              </a:rPr>
              <a:t>K‡i</a:t>
            </a:r>
            <a:r>
              <a:rPr lang="en-US" sz="5400" b="1" dirty="0" smtClean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utonnyMJ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utonnyMJ" pitchFamily="2" charset="0"/>
                <a:cs typeface="NikoshBAN" panose="02000000000000000000" pitchFamily="2" charset="0"/>
              </a:rPr>
              <a:t>ej</a:t>
            </a:r>
            <a:endParaRPr lang="en-US" sz="5400" b="1" dirty="0">
              <a:ln w="11430"/>
              <a:solidFill>
                <a:sysClr val="windowText" lastClr="0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Right Arrow 8"/>
          <p:cNvSpPr/>
          <p:nvPr/>
        </p:nvSpPr>
        <p:spPr>
          <a:xfrm rot="10800000">
            <a:off x="3131576" y="2111076"/>
            <a:ext cx="1246909" cy="78970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itle 3"/>
          <p:cNvSpPr txBox="1">
            <a:spLocks/>
          </p:cNvSpPr>
          <p:nvPr/>
        </p:nvSpPr>
        <p:spPr>
          <a:xfrm>
            <a:off x="4516581" y="2199055"/>
            <a:ext cx="4488873" cy="70173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wrap="square" lIns="91440" tIns="45720" rIns="91440" bIns="45720" rtlCol="0" anchor="b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 smtClean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SutonnyMJ" pitchFamily="2" charset="0"/>
                <a:ea typeface="+mn-ea"/>
                <a:cs typeface="NikoshBAN" pitchFamily="2" charset="0"/>
              </a:rPr>
              <a:t>w` </a:t>
            </a:r>
            <a:r>
              <a:rPr kumimoji="0" lang="en-US" sz="4400" b="1" i="0" u="none" strike="noStrike" kern="1200" cap="none" spc="0" normalizeH="0" baseline="0" noProof="0" dirty="0" err="1" smtClean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SutonnyMJ" pitchFamily="2" charset="0"/>
                <a:ea typeface="+mn-ea"/>
                <a:cs typeface="NikoshBAN" pitchFamily="2" charset="0"/>
              </a:rPr>
              <a:t>evB‡ej-BwÄj</a:t>
            </a:r>
            <a:r>
              <a:rPr kumimoji="0" lang="en-US" sz="4400" b="1" i="0" u="none" strike="noStrike" kern="1200" cap="none" spc="0" normalizeH="0" baseline="0" noProof="0" dirty="0" smtClean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SutonnyMJ" pitchFamily="2" charset="0"/>
                <a:ea typeface="+mn-ea"/>
                <a:cs typeface="NikoshBAN" pitchFamily="2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 smtClean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SutonnyMJ" pitchFamily="2" charset="0"/>
                <a:ea typeface="+mn-ea"/>
                <a:cs typeface="NikoshBAN" pitchFamily="2" charset="0"/>
              </a:rPr>
              <a:t>kixd</a:t>
            </a:r>
            <a:endParaRPr kumimoji="0" lang="en-US" sz="3200" b="1" i="0" u="none" strike="noStrike" kern="1200" cap="none" spc="0" normalizeH="0" baseline="0" noProof="0" dirty="0">
              <a:ln w="11430"/>
              <a:solidFill>
                <a:sysClr val="windowText" lastClr="0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uLnTx/>
              <a:uFillTx/>
              <a:latin typeface="SutonnyMJ" pitchFamily="2" charset="0"/>
              <a:ea typeface="+mn-ea"/>
              <a:cs typeface="NikoshBAN" pitchFamily="2" charset="0"/>
            </a:endParaRPr>
          </a:p>
        </p:txBody>
      </p:sp>
      <p:sp>
        <p:nvSpPr>
          <p:cNvPr id="15" name="Right Arrow 14"/>
          <p:cNvSpPr/>
          <p:nvPr/>
        </p:nvSpPr>
        <p:spPr>
          <a:xfrm>
            <a:off x="3328526" y="5089802"/>
            <a:ext cx="1246909" cy="78970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Subtitle 4"/>
          <p:cNvSpPr txBox="1">
            <a:spLocks/>
          </p:cNvSpPr>
          <p:nvPr/>
        </p:nvSpPr>
        <p:spPr>
          <a:xfrm>
            <a:off x="69275" y="4914970"/>
            <a:ext cx="3118171" cy="108952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wrap="square" lIns="91440" tIns="45720" rIns="91440" bIns="45720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smtClean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SutonnyMJ" pitchFamily="2" charset="0"/>
                <a:ea typeface="+mn-ea"/>
                <a:cs typeface="NikoshBAN" pitchFamily="2" charset="0"/>
              </a:rPr>
              <a:t>w` </a:t>
            </a:r>
            <a:r>
              <a:rPr kumimoji="0" lang="en-US" sz="3600" b="1" i="0" u="none" strike="noStrike" kern="1200" cap="none" spc="0" normalizeH="0" baseline="0" noProof="0" dirty="0" err="1" smtClean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SutonnyMJ" pitchFamily="2" charset="0"/>
                <a:ea typeface="+mn-ea"/>
                <a:cs typeface="NikoshBAN" pitchFamily="2" charset="0"/>
              </a:rPr>
              <a:t>Iì</a:t>
            </a:r>
            <a:r>
              <a:rPr kumimoji="0" lang="en-US" sz="3600" b="1" i="0" u="none" strike="noStrike" kern="1200" cap="none" spc="0" normalizeH="0" baseline="0" noProof="0" dirty="0" smtClean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SutonnyMJ" pitchFamily="2" charset="0"/>
                <a:ea typeface="+mn-ea"/>
                <a:cs typeface="NikoshBAN" pitchFamily="2" charset="0"/>
              </a:rPr>
              <a:t> †</a:t>
            </a:r>
            <a:r>
              <a:rPr kumimoji="0" lang="en-US" sz="3600" b="1" i="0" u="none" strike="noStrike" kern="1200" cap="none" spc="0" normalizeH="0" baseline="0" noProof="0" dirty="0" err="1" smtClean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SutonnyMJ" pitchFamily="2" charset="0"/>
                <a:ea typeface="+mn-ea"/>
                <a:cs typeface="NikoshBAN" pitchFamily="2" charset="0"/>
              </a:rPr>
              <a:t>Uóv‡g›U-ZvIivZ</a:t>
            </a:r>
            <a:r>
              <a:rPr kumimoji="0" lang="en-US" sz="3600" b="1" i="0" u="none" strike="noStrike" kern="1200" cap="none" spc="0" normalizeH="0" baseline="0" noProof="0" dirty="0" smtClean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SutonnyMJ" pitchFamily="2" charset="0"/>
                <a:ea typeface="+mn-ea"/>
                <a:cs typeface="NikoshBAN" pitchFamily="2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 smtClean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SutonnyMJ" pitchFamily="2" charset="0"/>
                <a:ea typeface="+mn-ea"/>
                <a:cs typeface="NikoshBAN" pitchFamily="2" charset="0"/>
              </a:rPr>
              <a:t>kixd</a:t>
            </a:r>
            <a:endParaRPr kumimoji="0" lang="en-US" sz="1400" b="1" i="0" u="none" strike="noStrike" kern="1200" cap="none" spc="0" normalizeH="0" baseline="0" noProof="0" dirty="0">
              <a:ln w="11430"/>
              <a:solidFill>
                <a:sysClr val="windowText" lastClr="0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07443316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3000">
        <p14:flas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6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3" grpId="0" animBg="1"/>
      <p:bldP spid="15" grpId="0" animBg="1"/>
      <p:bldP spid="1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 txBox="1">
            <a:spLocks/>
          </p:cNvSpPr>
          <p:nvPr/>
        </p:nvSpPr>
        <p:spPr>
          <a:xfrm>
            <a:off x="90048" y="162597"/>
            <a:ext cx="8818425" cy="108431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None/>
            </a:pPr>
            <a:r>
              <a:rPr lang="en-US" sz="4400" b="1" dirty="0" err="1" smtClean="0">
                <a:solidFill>
                  <a:schemeClr val="bg1"/>
                </a:solidFill>
                <a:latin typeface="SutonnyMJ" pitchFamily="2" charset="0"/>
              </a:rPr>
              <a:t>তাহলে</a:t>
            </a:r>
            <a:r>
              <a:rPr lang="en-US" sz="4400" b="1" dirty="0" smtClean="0">
                <a:solidFill>
                  <a:schemeClr val="bg1"/>
                </a:solidFill>
                <a:latin typeface="SutonnyMJ" pitchFamily="2" charset="0"/>
              </a:rPr>
              <a:t> </a:t>
            </a:r>
            <a:r>
              <a:rPr lang="en-US" sz="4400" b="1" dirty="0" err="1" smtClean="0">
                <a:solidFill>
                  <a:schemeClr val="bg1"/>
                </a:solidFill>
                <a:latin typeface="SutonnyMJ" pitchFamily="2" charset="0"/>
              </a:rPr>
              <a:t>আজকের</a:t>
            </a:r>
            <a:r>
              <a:rPr lang="en-US" sz="4400" b="1" dirty="0" smtClean="0">
                <a:solidFill>
                  <a:schemeClr val="bg1"/>
                </a:solidFill>
                <a:latin typeface="SutonnyMJ" pitchFamily="2" charset="0"/>
              </a:rPr>
              <a:t> </a:t>
            </a:r>
            <a:r>
              <a:rPr lang="en-US" sz="4400" b="1" dirty="0" err="1" smtClean="0">
                <a:solidFill>
                  <a:schemeClr val="bg1"/>
                </a:solidFill>
                <a:latin typeface="SutonnyMJ" pitchFamily="2" charset="0"/>
              </a:rPr>
              <a:t>পাঠের</a:t>
            </a:r>
            <a:r>
              <a:rPr lang="en-US" sz="4400" b="1" dirty="0" smtClean="0">
                <a:solidFill>
                  <a:schemeClr val="bg1"/>
                </a:solidFill>
                <a:latin typeface="SutonnyMJ" pitchFamily="2" charset="0"/>
              </a:rPr>
              <a:t> </a:t>
            </a:r>
            <a:r>
              <a:rPr lang="en-US" sz="4400" b="1" dirty="0" err="1" smtClean="0">
                <a:solidFill>
                  <a:schemeClr val="bg1"/>
                </a:solidFill>
                <a:latin typeface="SutonnyMJ" pitchFamily="2" charset="0"/>
              </a:rPr>
              <a:t>বিষয়</a:t>
            </a:r>
            <a:r>
              <a:rPr lang="en-US" sz="4400" b="1" dirty="0" smtClean="0">
                <a:solidFill>
                  <a:schemeClr val="bg1"/>
                </a:solidFill>
                <a:latin typeface="SutonnyMJ" pitchFamily="2" charset="0"/>
              </a:rPr>
              <a:t> </a:t>
            </a:r>
            <a:r>
              <a:rPr lang="en-US" sz="4400" b="1" dirty="0" err="1" smtClean="0">
                <a:solidFill>
                  <a:schemeClr val="bg1"/>
                </a:solidFill>
                <a:latin typeface="SutonnyMJ" pitchFamily="2" charset="0"/>
              </a:rPr>
              <a:t>হলো</a:t>
            </a:r>
            <a:r>
              <a:rPr lang="en-US" sz="4400" b="1" dirty="0" smtClean="0">
                <a:solidFill>
                  <a:schemeClr val="bg1"/>
                </a:solidFill>
                <a:latin typeface="SutonnyMJ" pitchFamily="2" charset="0"/>
              </a:rPr>
              <a:t>:</a:t>
            </a:r>
            <a:endParaRPr lang="en-US" sz="4400" b="1" u="sng" dirty="0">
              <a:solidFill>
                <a:schemeClr val="bg1"/>
              </a:solidFill>
              <a:latin typeface="SutonnyMJ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43788" y="3047622"/>
            <a:ext cx="8063346" cy="35086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6000" b="1" dirty="0" smtClean="0">
                <a:solidFill>
                  <a:schemeClr val="accent6">
                    <a:lumMod val="50000"/>
                  </a:schemeClr>
                </a:solidFill>
                <a:latin typeface="SutonnyMJ" pitchFamily="2" charset="0"/>
                <a:sym typeface="Wingdings 2" panose="05020102010507070707" pitchFamily="18" charset="2"/>
              </a:rPr>
              <a:t>Aa¨vq-1g, </a:t>
            </a:r>
            <a:r>
              <a:rPr lang="en-US" sz="6000" b="1" dirty="0" err="1" smtClean="0">
                <a:solidFill>
                  <a:schemeClr val="accent6">
                    <a:lumMod val="50000"/>
                  </a:schemeClr>
                </a:solidFill>
                <a:latin typeface="SutonnyMJ" pitchFamily="2" charset="0"/>
                <a:sym typeface="Wingdings 2" panose="05020102010507070707" pitchFamily="18" charset="2"/>
              </a:rPr>
              <a:t>cvV</a:t>
            </a:r>
            <a:r>
              <a:rPr lang="en-US" sz="6000" b="1" smtClean="0">
                <a:solidFill>
                  <a:schemeClr val="accent6">
                    <a:lumMod val="50000"/>
                  </a:schemeClr>
                </a:solidFill>
                <a:latin typeface="SutonnyMJ" pitchFamily="2" charset="0"/>
                <a:sym typeface="Wingdings 2" panose="05020102010507070707" pitchFamily="18" charset="2"/>
              </a:rPr>
              <a:t>  </a:t>
            </a:r>
            <a:r>
              <a:rPr lang="en-US" sz="6000" b="1" smtClean="0">
                <a:solidFill>
                  <a:schemeClr val="accent6">
                    <a:lumMod val="50000"/>
                  </a:schemeClr>
                </a:solidFill>
                <a:latin typeface="SutonnyMJ" pitchFamily="2" charset="0"/>
                <a:sym typeface="Wingdings 2" panose="05020102010507070707" pitchFamily="18" charset="2"/>
              </a:rPr>
              <a:t>(11)</a:t>
            </a:r>
            <a:endParaRPr lang="en-US" sz="6000" b="1" dirty="0" smtClean="0">
              <a:solidFill>
                <a:schemeClr val="accent6">
                  <a:lumMod val="50000"/>
                </a:schemeClr>
              </a:solidFill>
              <a:latin typeface="SutonnyMJ" pitchFamily="2" charset="0"/>
              <a:sym typeface="Wingdings 2" panose="05020102010507070707" pitchFamily="18" charset="2"/>
            </a:endParaRPr>
          </a:p>
          <a:p>
            <a:pPr algn="ctr"/>
            <a:r>
              <a:rPr lang="en-US" sz="5400" b="1" dirty="0" err="1" smtClean="0">
                <a:latin typeface="SutonnyMJ" pitchFamily="2" charset="0"/>
                <a:sym typeface="Wingdings 2" panose="05020102010507070707" pitchFamily="18" charset="2"/>
              </a:rPr>
              <a:t>welq</a:t>
            </a:r>
            <a:r>
              <a:rPr lang="en-US" sz="5400" b="1" dirty="0" smtClean="0">
                <a:latin typeface="SutonnyMJ" pitchFamily="2" charset="0"/>
                <a:sym typeface="Wingdings 2" panose="05020102010507070707" pitchFamily="18" charset="2"/>
              </a:rPr>
              <a:t> </a:t>
            </a:r>
            <a:r>
              <a:rPr lang="en-US" sz="5400" b="1" dirty="0" smtClean="0">
                <a:latin typeface="SutonnyMJ" pitchFamily="2" charset="0"/>
                <a:sym typeface="Wingdings 2" panose="05020102010507070707" pitchFamily="18" charset="2"/>
              </a:rPr>
              <a:t>t </a:t>
            </a:r>
            <a:r>
              <a:rPr lang="en-US" sz="5400" b="1" dirty="0" err="1" smtClean="0">
                <a:latin typeface="SutonnyMJ" pitchFamily="2" charset="0"/>
                <a:sym typeface="Wingdings 2" panose="05020102010507070707" pitchFamily="18" charset="2"/>
              </a:rPr>
              <a:t>Bmjvg</a:t>
            </a:r>
            <a:r>
              <a:rPr lang="en-US" sz="5400" b="1" dirty="0" smtClean="0">
                <a:latin typeface="SutonnyMJ" pitchFamily="2" charset="0"/>
                <a:sym typeface="Wingdings 2" panose="05020102010507070707" pitchFamily="18" charset="2"/>
              </a:rPr>
              <a:t> </a:t>
            </a:r>
            <a:r>
              <a:rPr lang="en-US" sz="5400" b="1" dirty="0" err="1" smtClean="0">
                <a:latin typeface="SutonnyMJ" pitchFamily="2" charset="0"/>
                <a:sym typeface="Wingdings 2" panose="05020102010507070707" pitchFamily="18" charset="2"/>
              </a:rPr>
              <a:t>wkÿv</a:t>
            </a:r>
            <a:endParaRPr lang="en-US" sz="5400" b="1" dirty="0" smtClean="0">
              <a:latin typeface="SutonnyMJ" pitchFamily="2" charset="0"/>
              <a:sym typeface="Wingdings 2" panose="05020102010507070707" pitchFamily="18" charset="2"/>
            </a:endParaRPr>
          </a:p>
          <a:p>
            <a:pPr algn="ctr"/>
            <a:r>
              <a:rPr lang="en-US" sz="5400" b="1" dirty="0" smtClean="0">
                <a:solidFill>
                  <a:schemeClr val="bg1"/>
                </a:solidFill>
                <a:latin typeface="SutonnyMJ" pitchFamily="2" charset="0"/>
                <a:sym typeface="Wingdings 2" panose="05020102010507070707" pitchFamily="18" charset="2"/>
              </a:rPr>
              <a:t>†</a:t>
            </a:r>
            <a:r>
              <a:rPr lang="en-US" sz="5400" b="1" dirty="0" err="1" smtClean="0">
                <a:solidFill>
                  <a:schemeClr val="bg1"/>
                </a:solidFill>
                <a:latin typeface="SutonnyMJ" pitchFamily="2" charset="0"/>
                <a:sym typeface="Wingdings 2" panose="05020102010507070707" pitchFamily="18" charset="2"/>
              </a:rPr>
              <a:t>kÖYx</a:t>
            </a:r>
            <a:r>
              <a:rPr lang="en-US" sz="5400" b="1" dirty="0" smtClean="0">
                <a:solidFill>
                  <a:schemeClr val="bg1"/>
                </a:solidFill>
                <a:latin typeface="SutonnyMJ" pitchFamily="2" charset="0"/>
                <a:sym typeface="Wingdings 2" panose="05020102010507070707" pitchFamily="18" charset="2"/>
              </a:rPr>
              <a:t> t beg I `kg</a:t>
            </a:r>
          </a:p>
          <a:p>
            <a:pPr marL="285750" indent="-285750" algn="ctr">
              <a:buFont typeface="Wingdings 2" panose="05020102010507070707" pitchFamily="18" charset="2"/>
              <a:buChar char="R"/>
            </a:pPr>
            <a:r>
              <a:rPr lang="en-US" sz="5400" b="1" dirty="0" err="1" smtClean="0">
                <a:latin typeface="SutonnyMJ" pitchFamily="2" charset="0"/>
                <a:sym typeface="Wingdings 2" panose="05020102010507070707" pitchFamily="18" charset="2"/>
              </a:rPr>
              <a:t>mgq</a:t>
            </a:r>
            <a:r>
              <a:rPr lang="en-US" sz="5400" b="1" dirty="0" smtClean="0">
                <a:latin typeface="SutonnyMJ" pitchFamily="2" charset="0"/>
                <a:sym typeface="Wingdings 2" panose="05020102010507070707" pitchFamily="18" charset="2"/>
              </a:rPr>
              <a:t> t 50 </a:t>
            </a:r>
            <a:r>
              <a:rPr lang="en-US" sz="5400" b="1" dirty="0" err="1" smtClean="0">
                <a:latin typeface="SutonnyMJ" pitchFamily="2" charset="0"/>
                <a:sym typeface="Wingdings 2" panose="05020102010507070707" pitchFamily="18" charset="2"/>
              </a:rPr>
              <a:t>wgwbU</a:t>
            </a:r>
            <a:r>
              <a:rPr lang="en-US" sz="5400" b="1" dirty="0" smtClean="0">
                <a:latin typeface="SutonnyMJ" pitchFamily="2" charset="0"/>
                <a:sym typeface="Wingdings 2" panose="05020102010507070707" pitchFamily="18" charset="2"/>
              </a:rPr>
              <a:t>|</a:t>
            </a:r>
            <a:endParaRPr lang="en-US" sz="5400" b="1" dirty="0">
              <a:latin typeface="SutonnyMJ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90945" y="1923407"/>
            <a:ext cx="848244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7200" b="1" dirty="0" err="1">
                <a:solidFill>
                  <a:srgbClr val="FFFF00"/>
                </a:solidFill>
                <a:latin typeface="SutonnyMJ" pitchFamily="2" charset="0"/>
                <a:sym typeface="Wingdings 2" panose="05020102010507070707" pitchFamily="18" charset="2"/>
              </a:rPr>
              <a:t>wk‡ivbvg</a:t>
            </a:r>
            <a:r>
              <a:rPr lang="en-US" sz="7200" b="1" dirty="0">
                <a:solidFill>
                  <a:srgbClr val="FFFF00"/>
                </a:solidFill>
                <a:latin typeface="SutonnyMJ" pitchFamily="2" charset="0"/>
                <a:sym typeface="Wingdings 2" panose="05020102010507070707" pitchFamily="18" charset="2"/>
              </a:rPr>
              <a:t> t </a:t>
            </a:r>
            <a:r>
              <a:rPr lang="en-US" sz="7200" b="1" dirty="0" err="1">
                <a:solidFill>
                  <a:srgbClr val="FFFF00"/>
                </a:solidFill>
                <a:latin typeface="SutonnyMJ" pitchFamily="2" charset="0"/>
                <a:sym typeface="Wingdings 2" panose="05020102010507070707" pitchFamily="18" charset="2"/>
              </a:rPr>
              <a:t>Avmgvbx</a:t>
            </a:r>
            <a:r>
              <a:rPr lang="en-US" sz="7200" b="1" dirty="0">
                <a:solidFill>
                  <a:srgbClr val="FFFF00"/>
                </a:solidFill>
                <a:latin typeface="SutonnyMJ" pitchFamily="2" charset="0"/>
                <a:sym typeface="Wingdings 2" panose="05020102010507070707" pitchFamily="18" charset="2"/>
              </a:rPr>
              <a:t> </a:t>
            </a:r>
            <a:r>
              <a:rPr lang="en-US" sz="7200" b="1" dirty="0" err="1">
                <a:solidFill>
                  <a:srgbClr val="FFFF00"/>
                </a:solidFill>
                <a:latin typeface="SutonnyMJ" pitchFamily="2" charset="0"/>
                <a:sym typeface="Wingdings 2" panose="05020102010507070707" pitchFamily="18" charset="2"/>
              </a:rPr>
              <a:t>wKZve</a:t>
            </a:r>
            <a:r>
              <a:rPr lang="en-US" sz="7200" b="1" dirty="0">
                <a:solidFill>
                  <a:srgbClr val="FFFF00"/>
                </a:solidFill>
                <a:latin typeface="SutonnyMJ" pitchFamily="2" charset="0"/>
                <a:sym typeface="Wingdings 2" panose="05020102010507070707" pitchFamily="18" charset="2"/>
              </a:rPr>
              <a:t>|</a:t>
            </a:r>
          </a:p>
        </p:txBody>
      </p:sp>
    </p:spTree>
    <p:extLst>
      <p:ext uri="{BB962C8B-B14F-4D97-AF65-F5344CB8AC3E}">
        <p14:creationId xmlns="" xmlns:p14="http://schemas.microsoft.com/office/powerpoint/2010/main" val="84180006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>
        <p14:flas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263246" y="1717974"/>
            <a:ext cx="8672942" cy="4770537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742950" marR="0" lvl="0" indent="-7429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3600" b="1" kern="0" dirty="0" err="1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আসমানি</a:t>
            </a:r>
            <a:r>
              <a:rPr lang="en-US" sz="3600" b="1" kern="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kern="0" dirty="0" err="1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কিতাবের</a:t>
            </a:r>
            <a:r>
              <a:rPr lang="en-US" sz="3600" b="1" kern="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kumimoji="0" lang="bn-BD" sz="3600" b="1" i="0" u="none" strike="noStrike" kern="0" normalizeH="0" baseline="0" noProof="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পরিচয় </a:t>
            </a:r>
            <a:r>
              <a:rPr lang="bn-BD" sz="3600" b="1" kern="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বলতে পারবে। </a:t>
            </a:r>
            <a:endParaRPr kumimoji="0" lang="en-US" sz="3600" b="1" i="0" u="none" strike="noStrike" kern="0" normalizeH="0" baseline="0" noProof="0" dirty="0" smtClean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uLnTx/>
              <a:uFillTx/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742950" marR="0" lvl="0" indent="-7429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4000" b="1" kern="0" dirty="0" err="1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আসমানি</a:t>
            </a:r>
            <a:r>
              <a:rPr lang="en-US" sz="4000" b="1" kern="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kern="0" dirty="0" err="1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কিতাবের</a:t>
            </a:r>
            <a:r>
              <a:rPr lang="en-US" sz="4000" b="1" kern="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kern="0" dirty="0" err="1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বিষয়বস্তু</a:t>
            </a:r>
            <a:r>
              <a:rPr lang="en-US" sz="4000" b="1" kern="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000" b="1" kern="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বর্ণনা করতে  </a:t>
            </a:r>
            <a:r>
              <a:rPr lang="en-US" sz="4000" b="1" kern="0" dirty="0" err="1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4000" b="1" kern="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marL="742950" lvl="0" indent="-742950">
              <a:buFont typeface="+mj-lt"/>
              <a:buAutoNum type="arabicPeriod"/>
              <a:defRPr/>
            </a:pPr>
            <a:r>
              <a:rPr lang="en-US" sz="3600" b="1" kern="0" dirty="0" err="1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আসমানি</a:t>
            </a:r>
            <a:r>
              <a:rPr lang="en-US" sz="3600" b="1" kern="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kern="0" dirty="0" err="1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কিতাবের</a:t>
            </a:r>
            <a:r>
              <a:rPr lang="en-US" sz="3600" b="1" kern="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b="1" kern="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সং</a:t>
            </a:r>
            <a:r>
              <a:rPr lang="en-US" sz="3600" b="1" kern="0" dirty="0" err="1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খ্যা</a:t>
            </a:r>
            <a:r>
              <a:rPr lang="en-US" sz="3600" b="1" kern="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bn-BD" sz="3600" b="1" kern="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অবতীর্ণকৃত নবীদের নাম লিখতে পারবে ।</a:t>
            </a:r>
          </a:p>
          <a:p>
            <a:pPr marL="742950" lvl="0" indent="-742950">
              <a:buFont typeface="+mj-lt"/>
              <a:buAutoNum type="arabicPeriod"/>
              <a:defRPr/>
            </a:pPr>
            <a:r>
              <a:rPr lang="en-US" sz="4000" b="1" kern="0" dirty="0" err="1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আসমানি</a:t>
            </a:r>
            <a:r>
              <a:rPr lang="en-US" sz="4000" b="1" kern="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kern="0" dirty="0" err="1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কিতাবের</a:t>
            </a:r>
            <a:r>
              <a:rPr lang="en-US" sz="4000" b="1" kern="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kern="0" dirty="0" err="1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গুরুত্ব</a:t>
            </a:r>
            <a:r>
              <a:rPr lang="en-US" sz="4000" b="1" kern="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000" b="1" kern="0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000" b="1" kern="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বিশ্লেষণ করতে </a:t>
            </a:r>
            <a:r>
              <a:rPr lang="en-US" sz="4000" b="1" kern="0" dirty="0" err="1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4000" b="1" kern="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bn-BD" sz="4000" b="1" kern="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000" b="1" kern="0" dirty="0" smtClean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2992681" y="55421"/>
            <a:ext cx="3214184" cy="803562"/>
          </a:xfrm>
          <a:prstGeom prst="round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lvl="0" algn="ctr">
              <a:defRPr/>
            </a:pPr>
            <a:r>
              <a:rPr lang="en-US" sz="6000" b="1" u="sng" kern="0" dirty="0" err="1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SutonnySushreeMJ" pitchFamily="2" charset="0"/>
                <a:cs typeface="NikoshBAN" pitchFamily="2" charset="0"/>
              </a:rPr>
              <a:t>wkLbdj</a:t>
            </a:r>
            <a:endParaRPr lang="en-US" sz="6000" u="sng" kern="0" dirty="0">
              <a:solidFill>
                <a:srgbClr val="FF0000"/>
              </a:solidFill>
              <a:latin typeface="SutonnySushreeMJ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0" y="904183"/>
            <a:ext cx="4516582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4400" b="1" kern="0" dirty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utonnyMJ" pitchFamily="2" charset="0"/>
                <a:cs typeface="NikoshBAN" pitchFamily="2" charset="0"/>
              </a:rPr>
              <a:t>G </a:t>
            </a:r>
            <a:r>
              <a:rPr lang="en-US" sz="4400" b="1" kern="0" dirty="0" err="1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utonnyMJ" pitchFamily="2" charset="0"/>
                <a:cs typeface="NikoshBAN" pitchFamily="2" charset="0"/>
              </a:rPr>
              <a:t>cvV</a:t>
            </a:r>
            <a:r>
              <a:rPr lang="en-US" sz="4400" b="1" kern="0" dirty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utonnyMJ" pitchFamily="2" charset="0"/>
                <a:cs typeface="NikoshBAN" pitchFamily="2" charset="0"/>
              </a:rPr>
              <a:t>  †</a:t>
            </a:r>
            <a:r>
              <a:rPr lang="en-US" sz="4400" b="1" kern="0" dirty="0" err="1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utonnyMJ" pitchFamily="2" charset="0"/>
                <a:cs typeface="NikoshBAN" pitchFamily="2" charset="0"/>
              </a:rPr>
              <a:t>k‡l</a:t>
            </a:r>
            <a:r>
              <a:rPr lang="en-US" sz="4400" b="1" kern="0" dirty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utonnyMJ" pitchFamily="2" charset="0"/>
                <a:cs typeface="NikoshBAN" pitchFamily="2" charset="0"/>
              </a:rPr>
              <a:t> </a:t>
            </a:r>
            <a:r>
              <a:rPr lang="en-US" sz="4400" b="1" kern="0" dirty="0" err="1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utonnyMJ" pitchFamily="2" charset="0"/>
                <a:cs typeface="NikoshBAN" pitchFamily="2" charset="0"/>
              </a:rPr>
              <a:t>wkÿv_x©iv</a:t>
            </a:r>
            <a:r>
              <a:rPr lang="en-US" sz="4400" b="1" kern="0" dirty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utonnyMJ" pitchFamily="2" charset="0"/>
                <a:cs typeface="NikoshBAN" pitchFamily="2" charset="0"/>
              </a:rPr>
              <a:t>-</a:t>
            </a:r>
            <a:endParaRPr lang="en-US" sz="4400" b="1" kern="0" dirty="0">
              <a:ln w="11430"/>
              <a:solidFill>
                <a:srgbClr val="FFFF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64643774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3000">
        <p14:flas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2743162" y="2545894"/>
            <a:ext cx="4253345" cy="830997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48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গ্রন্থ,</a:t>
            </a:r>
            <a:r>
              <a:rPr lang="en-US" sz="48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48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পুস্তক,</a:t>
            </a:r>
            <a:r>
              <a:rPr lang="en-US" sz="48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48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বই</a:t>
            </a:r>
            <a:endParaRPr lang="en-US" sz="48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6183" y="3963916"/>
            <a:ext cx="8998541" cy="2862322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just"/>
            <a:r>
              <a:rPr lang="en-US" sz="32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আল্লাহ</a:t>
            </a:r>
            <a:r>
              <a:rPr lang="en-US" sz="36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মানবজাতির</a:t>
            </a:r>
            <a:r>
              <a:rPr lang="en-US" sz="36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হিদায়েতের</a:t>
            </a:r>
            <a:r>
              <a:rPr lang="en-US" sz="36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জন্য</a:t>
            </a:r>
            <a:r>
              <a:rPr lang="en-US" sz="36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দিকনির্দেশনা</a:t>
            </a:r>
            <a:r>
              <a:rPr lang="en-US" sz="36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স্বরুপ</a:t>
            </a:r>
            <a:r>
              <a:rPr lang="en-US" sz="36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যে</a:t>
            </a:r>
            <a:r>
              <a:rPr lang="en-US" sz="36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কিতাব</a:t>
            </a:r>
            <a:r>
              <a:rPr lang="en-US" sz="36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নাযিল</a:t>
            </a:r>
            <a:r>
              <a:rPr lang="en-US" sz="36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করেছেন</a:t>
            </a:r>
            <a:r>
              <a:rPr lang="en-US" sz="36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তাকে</a:t>
            </a:r>
            <a:r>
              <a:rPr lang="en-US" sz="36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আসমানি কিতাব</a:t>
            </a:r>
            <a:r>
              <a:rPr lang="en-US" sz="36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36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r>
              <a:rPr lang="bn-BD" sz="36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  <a:r>
              <a:rPr lang="bn-BD" sz="36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আল্লাহ</a:t>
            </a:r>
            <a:r>
              <a:rPr lang="en-US" sz="36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</a:t>
            </a:r>
            <a:r>
              <a:rPr lang="bn-BD" sz="36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বাণী সম্বলিত গ্রন্থাবলি হল আসমানি কিতাব ।</a:t>
            </a:r>
            <a:r>
              <a:rPr lang="en-US" sz="36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অর্থা</a:t>
            </a:r>
            <a:r>
              <a:rPr lang="en-US" sz="36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ৎ </a:t>
            </a:r>
            <a:r>
              <a:rPr lang="en-US" sz="3600" b="1" dirty="0" err="1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আসমানি</a:t>
            </a:r>
            <a:r>
              <a:rPr lang="en-US" sz="36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কিতাব</a:t>
            </a:r>
            <a:r>
              <a:rPr lang="en-US" sz="36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হলো</a:t>
            </a:r>
            <a:r>
              <a:rPr lang="en-US" sz="36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আল্লাহর</a:t>
            </a:r>
            <a:r>
              <a:rPr lang="en-US" sz="36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বানী</a:t>
            </a:r>
            <a:r>
              <a:rPr lang="en-US" sz="36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সমষ্টি</a:t>
            </a:r>
            <a:r>
              <a:rPr lang="en-US" sz="36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en-US" sz="32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4" name="Rounded Rectangle 23"/>
          <p:cNvSpPr/>
          <p:nvPr/>
        </p:nvSpPr>
        <p:spPr>
          <a:xfrm>
            <a:off x="1288514" y="83130"/>
            <a:ext cx="6137563" cy="706579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400" b="1" dirty="0" err="1" smtClean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utonnyMJ" pitchFamily="2" charset="0"/>
                <a:cs typeface="NikoshBAN" panose="02000000000000000000" pitchFamily="2" charset="0"/>
              </a:rPr>
              <a:t>Avmgvbx</a:t>
            </a:r>
            <a:r>
              <a:rPr lang="en-US" sz="4400" b="1" dirty="0" smtClean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utonnyMJ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utonnyMJ" pitchFamily="2" charset="0"/>
                <a:cs typeface="NikoshBAN" panose="02000000000000000000" pitchFamily="2" charset="0"/>
              </a:rPr>
              <a:t>wKZv‡ei</a:t>
            </a:r>
            <a:r>
              <a:rPr lang="en-US" sz="4400" b="1" dirty="0" smtClean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utonnyMJ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utonnyMJ" pitchFamily="2" charset="0"/>
                <a:cs typeface="NikoshBAN" panose="02000000000000000000" pitchFamily="2" charset="0"/>
              </a:rPr>
              <a:t>cwiPq</a:t>
            </a:r>
            <a:endParaRPr lang="en-US" sz="4400" b="1" dirty="0">
              <a:ln w="11430"/>
              <a:solidFill>
                <a:sysClr val="windowText" lastClr="0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867915" y="946052"/>
            <a:ext cx="3417923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4400" b="1" dirty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কিতাব অর্থ </a:t>
            </a:r>
            <a:r>
              <a:rPr lang="en-US" sz="4400" b="1" dirty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-</a:t>
            </a:r>
            <a:endParaRPr lang="en-US" sz="4400" dirty="0">
              <a:solidFill>
                <a:srgbClr val="FFFF0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17516" y="2717679"/>
            <a:ext cx="231024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3600" b="1" dirty="0" smtClean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প্রতিশব্দ</a:t>
            </a:r>
            <a:r>
              <a:rPr lang="en-US" sz="4000" b="1" dirty="0" smtClean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-</a:t>
            </a:r>
            <a:endParaRPr lang="en-US" sz="4000" dirty="0">
              <a:solidFill>
                <a:srgbClr val="FFFF0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37398" y="3329611"/>
            <a:ext cx="281519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 err="1" smtClean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</a:rPr>
              <a:t>পরিভাষায়</a:t>
            </a:r>
            <a:r>
              <a:rPr lang="en-US" sz="4000" b="1" dirty="0" smtClean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</a:rPr>
              <a:t>-</a:t>
            </a:r>
            <a:endParaRPr lang="en-US" sz="4000" dirty="0">
              <a:solidFill>
                <a:srgbClr val="FFFF00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65" y="860867"/>
            <a:ext cx="2576946" cy="1785353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2701636" y="1704115"/>
            <a:ext cx="6355778" cy="769441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44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লিপিবদ্ধ বা লিখিত বস্তু, গ্রন্থ</a:t>
            </a:r>
            <a:r>
              <a:rPr lang="en-US" sz="44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44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16370382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3000">
        <p14:flas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4" grpId="0" animBg="1"/>
      <p:bldP spid="3" grpId="0"/>
      <p:bldP spid="4" grpId="0"/>
      <p:bldP spid="5" grpId="0"/>
      <p:bldP spid="1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7" name="Straight Arrow Connector 16"/>
          <p:cNvCxnSpPr/>
          <p:nvPr/>
        </p:nvCxnSpPr>
        <p:spPr>
          <a:xfrm>
            <a:off x="1828799" y="4038600"/>
            <a:ext cx="1187244" cy="1"/>
          </a:xfrm>
          <a:prstGeom prst="straightConnector1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</p:cxnSp>
      <p:cxnSp>
        <p:nvCxnSpPr>
          <p:cNvPr id="19" name="Straight Arrow Connector 18"/>
          <p:cNvCxnSpPr/>
          <p:nvPr/>
        </p:nvCxnSpPr>
        <p:spPr>
          <a:xfrm>
            <a:off x="3342397" y="4996362"/>
            <a:ext cx="724603" cy="37798"/>
          </a:xfrm>
          <a:prstGeom prst="straightConnector1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</p:cxnSp>
      <p:cxnSp>
        <p:nvCxnSpPr>
          <p:cNvPr id="21" name="Straight Arrow Connector 20"/>
          <p:cNvCxnSpPr/>
          <p:nvPr/>
        </p:nvCxnSpPr>
        <p:spPr>
          <a:xfrm>
            <a:off x="5791180" y="5411331"/>
            <a:ext cx="523017" cy="935435"/>
          </a:xfrm>
          <a:prstGeom prst="straightConnector1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</p:cxnSp>
      <p:pic>
        <p:nvPicPr>
          <p:cNvPr id="26" name="Picture 2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79" y="1205344"/>
            <a:ext cx="2541458" cy="2168235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0800" y="1662541"/>
            <a:ext cx="2270450" cy="2405642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1373" y="2313707"/>
            <a:ext cx="2205443" cy="2461698"/>
          </a:xfrm>
          <a:prstGeom prst="rect">
            <a:avLst/>
          </a:prstGeom>
        </p:spPr>
      </p:pic>
      <p:sp>
        <p:nvSpPr>
          <p:cNvPr id="30" name="Rectangle 29"/>
          <p:cNvSpPr/>
          <p:nvPr/>
        </p:nvSpPr>
        <p:spPr>
          <a:xfrm>
            <a:off x="59427" y="3382593"/>
            <a:ext cx="2451231" cy="1200329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0" lvl="1" algn="ctr"/>
            <a:r>
              <a:rPr lang="en-US" sz="3600" b="1" dirty="0" err="1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utonnyMJ" pitchFamily="2" charset="0"/>
                <a:cs typeface="NikoshBAN" pitchFamily="2" charset="0"/>
              </a:rPr>
              <a:t>g</a:t>
            </a:r>
            <a:r>
              <a:rPr lang="en-US" sz="3600" b="1" dirty="0" err="1" smtClean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utonnyMJ" pitchFamily="2" charset="0"/>
                <a:cs typeface="NikoshBAN" pitchFamily="2" charset="0"/>
              </a:rPr>
              <a:t>nvb</a:t>
            </a:r>
            <a:r>
              <a:rPr lang="en-US" sz="3600" b="1" dirty="0" smtClean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utonnyMJ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utonnyMJ" pitchFamily="2" charset="0"/>
                <a:cs typeface="NikoshBAN" pitchFamily="2" charset="0"/>
              </a:rPr>
              <a:t>Avjøvni</a:t>
            </a:r>
            <a:r>
              <a:rPr lang="en-US" sz="3600" b="1" dirty="0" smtClean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utonnyMJ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utonnyMJ" pitchFamily="2" charset="0"/>
                <a:cs typeface="NikoshBAN" pitchFamily="2" charset="0"/>
              </a:rPr>
              <a:t>cÿ</a:t>
            </a:r>
            <a:r>
              <a:rPr lang="en-US" sz="3600" b="1" dirty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utonnyMJ" pitchFamily="2" charset="0"/>
                <a:cs typeface="NikoshBAN" pitchFamily="2" charset="0"/>
              </a:rPr>
              <a:t> </a:t>
            </a:r>
            <a:r>
              <a:rPr lang="en-US" sz="3600" b="1" dirty="0" smtClean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utonnyMJ" pitchFamily="2" charset="0"/>
                <a:cs typeface="NikoshBAN" pitchFamily="2" charset="0"/>
              </a:rPr>
              <a:t>†_‡K</a:t>
            </a:r>
            <a:endParaRPr lang="bn-BD" sz="3600" b="1" dirty="0">
              <a:ln w="11430"/>
              <a:solidFill>
                <a:sysClr val="windowText" lastClr="0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2535382" y="4097253"/>
            <a:ext cx="2320876" cy="1754326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0" lvl="1" algn="ctr"/>
            <a:r>
              <a:rPr lang="en-US" sz="3600" b="1" dirty="0" smtClean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utonnyMJ" pitchFamily="2" charset="0"/>
                <a:cs typeface="NikoshBAN" pitchFamily="2" charset="0"/>
              </a:rPr>
              <a:t>‡</a:t>
            </a:r>
            <a:r>
              <a:rPr lang="en-US" sz="3600" b="1" dirty="0" err="1" smtClean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utonnyMJ" pitchFamily="2" charset="0"/>
                <a:cs typeface="NikoshBAN" pitchFamily="2" charset="0"/>
              </a:rPr>
              <a:t>d‡ikZv</a:t>
            </a:r>
            <a:r>
              <a:rPr lang="en-US" sz="3600" b="1" dirty="0" smtClean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utonnyMJ" pitchFamily="2" charset="0"/>
                <a:cs typeface="NikoshBAN" pitchFamily="2" charset="0"/>
              </a:rPr>
              <a:t> / </a:t>
            </a:r>
            <a:r>
              <a:rPr lang="en-US" sz="3600" b="1" dirty="0" err="1" smtClean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utonnyMJ" pitchFamily="2" charset="0"/>
                <a:cs typeface="NikoshBAN" pitchFamily="2" charset="0"/>
              </a:rPr>
              <a:t>wReªvBj</a:t>
            </a:r>
            <a:r>
              <a:rPr lang="en-US" sz="3600" b="1" dirty="0" smtClean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utonnyMJ" pitchFamily="2" charset="0"/>
                <a:cs typeface="NikoshBAN" pitchFamily="2" charset="0"/>
              </a:rPr>
              <a:t> (&amp;Av) </a:t>
            </a:r>
            <a:r>
              <a:rPr lang="en-US" sz="3600" b="1" dirty="0" err="1" smtClean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utonnyMJ" pitchFamily="2" charset="0"/>
                <a:cs typeface="NikoshBAN" pitchFamily="2" charset="0"/>
              </a:rPr>
              <a:t>Øviv</a:t>
            </a:r>
            <a:endParaRPr lang="bn-BD" sz="3600" b="1" dirty="0">
              <a:ln w="11430"/>
              <a:solidFill>
                <a:sysClr val="windowText" lastClr="0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4886546" y="4790776"/>
            <a:ext cx="2234689" cy="1200329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0" lvl="1" algn="ctr"/>
            <a:r>
              <a:rPr lang="en-US" sz="3600" b="1" dirty="0" err="1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utonnyMJ" pitchFamily="2" charset="0"/>
                <a:cs typeface="NikoshBAN" pitchFamily="2" charset="0"/>
              </a:rPr>
              <a:t>b</a:t>
            </a:r>
            <a:r>
              <a:rPr lang="en-US" sz="3600" b="1" dirty="0" err="1" smtClean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utonnyMJ" pitchFamily="2" charset="0"/>
                <a:cs typeface="NikoshBAN" pitchFamily="2" charset="0"/>
              </a:rPr>
              <a:t>ex-ivmyj</a:t>
            </a:r>
            <a:r>
              <a:rPr lang="en-US" sz="3600" b="1" dirty="0" smtClean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utonnyMJ" pitchFamily="2" charset="0"/>
                <a:cs typeface="NikoshBAN" pitchFamily="2" charset="0"/>
              </a:rPr>
              <a:t>‡`i cÖwZ</a:t>
            </a:r>
            <a:endParaRPr lang="bn-BD" sz="3600" b="1" dirty="0">
              <a:ln w="11430"/>
              <a:solidFill>
                <a:sysClr val="windowText" lastClr="0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7137829" y="5140042"/>
            <a:ext cx="1978462" cy="1569660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0" lvl="1" algn="ctr"/>
            <a:r>
              <a:rPr lang="en-US" sz="3200" b="1" dirty="0" err="1" smtClean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utonnyMJ" pitchFamily="2" charset="0"/>
                <a:cs typeface="NikoshBAN" pitchFamily="2" charset="0"/>
              </a:rPr>
              <a:t>AeZxY</a:t>
            </a:r>
            <a:r>
              <a:rPr lang="en-US" sz="3200" b="1" dirty="0" smtClean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utonnyMJ" pitchFamily="2" charset="0"/>
                <a:cs typeface="NikoshBAN" pitchFamily="2" charset="0"/>
              </a:rPr>
              <a:t>© </a:t>
            </a:r>
            <a:r>
              <a:rPr lang="en-US" sz="3200" b="1" dirty="0" err="1" smtClean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utonnyMJ" pitchFamily="2" charset="0"/>
                <a:cs typeface="NikoshBAN" pitchFamily="2" charset="0"/>
              </a:rPr>
              <a:t>evbxB</a:t>
            </a:r>
            <a:r>
              <a:rPr lang="en-US" sz="3200" b="1" dirty="0" smtClean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utonnyMJ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utonnyMJ" pitchFamily="2" charset="0"/>
                <a:cs typeface="NikoshBAN" pitchFamily="2" charset="0"/>
              </a:rPr>
              <a:t>ÔAvmgvbx</a:t>
            </a:r>
            <a:r>
              <a:rPr lang="en-US" sz="3200" b="1" dirty="0" smtClean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utonnyMJ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utonnyMJ" pitchFamily="2" charset="0"/>
                <a:cs typeface="NikoshBAN" pitchFamily="2" charset="0"/>
              </a:rPr>
              <a:t>wKZveÕ</a:t>
            </a:r>
            <a:r>
              <a:rPr lang="en-US" sz="3200" b="1" dirty="0" smtClean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utonnyMJ" pitchFamily="2" charset="0"/>
                <a:cs typeface="NikoshBAN" pitchFamily="2" charset="0"/>
              </a:rPr>
              <a:t> </a:t>
            </a:r>
            <a:endParaRPr lang="bn-BD" sz="3200" b="1" dirty="0">
              <a:ln w="11430"/>
              <a:solidFill>
                <a:sysClr val="windowText" lastClr="0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318655" y="212921"/>
            <a:ext cx="8146472" cy="923330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0" lvl="1" algn="ctr"/>
            <a:r>
              <a:rPr lang="en-US" sz="5400" b="1" dirty="0" err="1" smtClean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utonnyMJ" pitchFamily="2" charset="0"/>
                <a:cs typeface="NikoshBAN" pitchFamily="2" charset="0"/>
              </a:rPr>
              <a:t>আসমানী</a:t>
            </a:r>
            <a:r>
              <a:rPr lang="en-US" sz="5400" b="1" dirty="0" smtClean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utonnyMJ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utonnyMJ" pitchFamily="2" charset="0"/>
                <a:cs typeface="NikoshBAN" pitchFamily="2" charset="0"/>
              </a:rPr>
              <a:t>কিতাবের</a:t>
            </a:r>
            <a:r>
              <a:rPr lang="en-US" sz="5400" b="1" dirty="0" smtClean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utonnyMJ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utonnyMJ" pitchFamily="2" charset="0"/>
                <a:cs typeface="NikoshBAN" pitchFamily="2" charset="0"/>
              </a:rPr>
              <a:t>সংজ্ঞা</a:t>
            </a:r>
            <a:endParaRPr lang="bn-BD" sz="5400" b="1" dirty="0">
              <a:ln w="11430"/>
              <a:solidFill>
                <a:srgbClr val="0070C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1930" y="2978728"/>
            <a:ext cx="1992070" cy="214745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82472937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mph" presetSubtype="0" repeatCount="indefinite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50" autoRev="1" fill="remove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" dur="250" autoRev="1" fill="remove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" dur="250" autoRev="1" fill="remove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250" autoRev="1" fill="remove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5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7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31" grpId="0" animBg="1"/>
      <p:bldP spid="32" grpId="0" animBg="1"/>
      <p:bldP spid="33" grpId="0" animBg="1"/>
      <p:bldP spid="2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5458694" y="4844980"/>
            <a:ext cx="3621909" cy="1938992"/>
          </a:xfrm>
          <a:prstGeom prst="rect">
            <a:avLst/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0" lvl="1" algn="ctr"/>
            <a:r>
              <a:rPr lang="en-US" sz="4000" b="1" dirty="0" err="1" smtClean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পরলৌকিক</a:t>
            </a:r>
            <a:r>
              <a:rPr lang="en-US" sz="4000" b="1" dirty="0" smtClean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চিরন্তন</a:t>
            </a:r>
            <a:r>
              <a:rPr lang="en-US" sz="4000" b="1" dirty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মুক্তি</a:t>
            </a:r>
            <a:r>
              <a:rPr lang="en-US" sz="4000" b="1" dirty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অর্জনের</a:t>
            </a:r>
            <a:r>
              <a:rPr lang="en-US" sz="4000" b="1" dirty="0" smtClean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মাধ্যম</a:t>
            </a:r>
            <a:endParaRPr lang="en-US" sz="4000" b="1" dirty="0">
              <a:ln w="11430"/>
              <a:solidFill>
                <a:sysClr val="windowText" lastClr="0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7118" y="99564"/>
            <a:ext cx="3479642" cy="1323439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0" lvl="1" algn="ctr"/>
            <a:r>
              <a:rPr lang="en-US" sz="4000" b="1" dirty="0" err="1" smtClean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এটা</a:t>
            </a:r>
            <a:r>
              <a:rPr lang="en-US" sz="4000" b="1" dirty="0" smtClean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একমাত্র</a:t>
            </a:r>
            <a:r>
              <a:rPr lang="en-US" sz="4000" b="1" dirty="0" smtClean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আল্লাহর</a:t>
            </a:r>
            <a:r>
              <a:rPr lang="en-US" sz="4000" b="1" dirty="0" smtClean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বানী</a:t>
            </a:r>
            <a:r>
              <a:rPr lang="en-US" sz="4000" b="1" dirty="0" smtClean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bn-BD" sz="4000" b="1" dirty="0">
              <a:ln w="11430"/>
              <a:solidFill>
                <a:sysClr val="windowText" lastClr="0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278582" y="47307"/>
            <a:ext cx="3726868" cy="1754326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0" lvl="1" algn="ctr"/>
            <a:r>
              <a:rPr lang="en-US" sz="3600" b="1" dirty="0" err="1" smtClean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ফেরেস্তা</a:t>
            </a:r>
            <a:r>
              <a:rPr lang="en-US" sz="3600" b="1" dirty="0" smtClean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/ </a:t>
            </a:r>
            <a:r>
              <a:rPr lang="en-US" sz="3600" b="1" dirty="0" err="1" smtClean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জিব্রাঈল</a:t>
            </a:r>
            <a:r>
              <a:rPr lang="en-US" sz="3600" b="1" dirty="0" smtClean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(আ:) </a:t>
            </a:r>
            <a:r>
              <a:rPr lang="en-US" sz="3600" b="1" dirty="0" err="1" smtClean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3600" b="1" dirty="0" smtClean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মাধ্যমে</a:t>
            </a:r>
            <a:r>
              <a:rPr lang="en-US" sz="3600" b="1" dirty="0" smtClean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নাযিলকৃত</a:t>
            </a:r>
            <a:endParaRPr lang="en-US" sz="3600" b="1" dirty="0">
              <a:ln w="11430"/>
              <a:solidFill>
                <a:sysClr val="windowText" lastClr="0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94834" y="5029203"/>
            <a:ext cx="3465781" cy="1754326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0" lvl="1" algn="ctr"/>
            <a:r>
              <a:rPr lang="en-US" sz="3600" b="1" dirty="0" err="1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জাগতিক</a:t>
            </a:r>
            <a:r>
              <a:rPr lang="en-US" sz="3600" b="1" dirty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শান্তিপূর্ণ</a:t>
            </a:r>
            <a:r>
              <a:rPr lang="en-US" sz="3600" b="1" dirty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জীবন</a:t>
            </a:r>
            <a:r>
              <a:rPr lang="en-US" sz="3600" b="1" dirty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পরিচালনা</a:t>
            </a:r>
            <a:r>
              <a:rPr lang="en-US" sz="3600" b="1" dirty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করা</a:t>
            </a:r>
            <a:r>
              <a:rPr lang="bn-BD" sz="3600" b="1" dirty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 উপায়</a:t>
            </a:r>
            <a:endParaRPr lang="en-US" sz="3600" b="1" dirty="0">
              <a:ln w="11430"/>
              <a:solidFill>
                <a:sysClr val="windowText" lastClr="0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Right Arrow 16"/>
          <p:cNvSpPr/>
          <p:nvPr/>
        </p:nvSpPr>
        <p:spPr>
          <a:xfrm rot="14564522">
            <a:off x="2034734" y="1452405"/>
            <a:ext cx="1006602" cy="82271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ight Arrow 17"/>
          <p:cNvSpPr/>
          <p:nvPr/>
        </p:nvSpPr>
        <p:spPr>
          <a:xfrm rot="18852239">
            <a:off x="5823818" y="1754697"/>
            <a:ext cx="1045338" cy="82271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ight Arrow 18"/>
          <p:cNvSpPr/>
          <p:nvPr/>
        </p:nvSpPr>
        <p:spPr>
          <a:xfrm rot="3348867">
            <a:off x="5425291" y="4041361"/>
            <a:ext cx="1045338" cy="82271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ight Arrow 19"/>
          <p:cNvSpPr/>
          <p:nvPr/>
        </p:nvSpPr>
        <p:spPr>
          <a:xfrm rot="7272562">
            <a:off x="1936641" y="4127239"/>
            <a:ext cx="1045338" cy="82271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ounded Rectangle 8"/>
          <p:cNvSpPr/>
          <p:nvPr/>
        </p:nvSpPr>
        <p:spPr>
          <a:xfrm>
            <a:off x="2535376" y="2082923"/>
            <a:ext cx="3434877" cy="2102224"/>
          </a:xfrm>
          <a:prstGeom prst="round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400" b="1" dirty="0" err="1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আসমানি</a:t>
            </a:r>
            <a:r>
              <a:rPr lang="en-US" sz="4400" b="1" dirty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কিতাবের</a:t>
            </a:r>
            <a:r>
              <a:rPr lang="en-US" sz="4400" b="1" dirty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4400" b="1" dirty="0" smtClean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মূল</a:t>
            </a:r>
            <a:r>
              <a:rPr lang="en-US" sz="4400" b="1" dirty="0" smtClean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4400" b="1" dirty="0" smtClean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বৈশিষ্ট্য</a:t>
            </a:r>
            <a:endParaRPr lang="en-US" sz="4400" b="1" dirty="0">
              <a:ln w="11430"/>
              <a:solidFill>
                <a:sysClr val="windowText" lastClr="0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396135198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3000">
        <p14:flas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mph" presetSubtype="0" repeatCount="indefinite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autoRev="1" fill="remove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" dur="500" autoRev="1" fill="remove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" dur="500" autoRev="1" fill="remove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500" autoRev="1" fill="remove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 animBg="1"/>
      <p:bldP spid="11" grpId="0" animBg="1"/>
      <p:bldP spid="12" grpId="0" animBg="1"/>
      <p:bldP spid="17" grpId="0" animBg="1"/>
      <p:bldP spid="18" grpId="0" animBg="1"/>
      <p:bldP spid="19" grpId="0" animBg="1"/>
      <p:bldP spid="20" grpId="0" animBg="1"/>
      <p:bldP spid="9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3|1.1|1.6"/>
</p:tagLst>
</file>

<file path=ppt/theme/theme1.xml><?xml version="1.0" encoding="utf-8"?>
<a:theme xmlns:a="http://schemas.openxmlformats.org/drawingml/2006/main" name="Slice">
  <a:themeElements>
    <a:clrScheme name="Slice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Slice">
      <a:maj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lic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3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2700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Slice" id="{0507925B-6AC9-4358-8E18-C330545D08F8}" vid="{13FEC7C6-62A9-40C4-99D2-581AACACAA2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844</TotalTime>
  <Words>481</Words>
  <Application>Microsoft Office PowerPoint</Application>
  <PresentationFormat>On-screen Show (4:3)</PresentationFormat>
  <Paragraphs>95</Paragraphs>
  <Slides>17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Slice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</vt:vector>
  </TitlesOfParts>
  <Company>HP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RASEL</dc:creator>
  <cp:lastModifiedBy>user</cp:lastModifiedBy>
  <cp:revision>127</cp:revision>
  <dcterms:modified xsi:type="dcterms:W3CDTF">2019-12-21T14:38:34Z</dcterms:modified>
</cp:coreProperties>
</file>