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notesMasterIdLst>
    <p:notesMasterId r:id="rId18"/>
  </p:notesMasterIdLst>
  <p:sldIdLst>
    <p:sldId id="283" r:id="rId2"/>
    <p:sldId id="285" r:id="rId3"/>
    <p:sldId id="259" r:id="rId4"/>
    <p:sldId id="260" r:id="rId5"/>
    <p:sldId id="286" r:id="rId6"/>
    <p:sldId id="262" r:id="rId7"/>
    <p:sldId id="263" r:id="rId8"/>
    <p:sldId id="290" r:id="rId9"/>
    <p:sldId id="265" r:id="rId10"/>
    <p:sldId id="266" r:id="rId11"/>
    <p:sldId id="296" r:id="rId12"/>
    <p:sldId id="291" r:id="rId13"/>
    <p:sldId id="292" r:id="rId14"/>
    <p:sldId id="293" r:id="rId15"/>
    <p:sldId id="295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8006" autoAdjust="0"/>
    <p:restoredTop sz="94343" autoAdjust="0"/>
  </p:normalViewPr>
  <p:slideViewPr>
    <p:cSldViewPr snapToGrid="0">
      <p:cViewPr varScale="1">
        <p:scale>
          <a:sx n="69" d="100"/>
          <a:sy n="69" d="100"/>
        </p:scale>
        <p:origin x="-13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2850" y="7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3F9391-4DFD-4020-B7B2-D1B6F6FBE498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13B553-B45A-4031-8DAE-3E1F8C2B99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403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13B553-B45A-4031-8DAE-3E1F8C2B994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249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4326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2402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9089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679252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27198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220619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7559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2486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336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5021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37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694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568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66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14513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411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434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DF257D3-90C8-47CA-9396-C14881D5DC9E}" type="datetimeFigureOut">
              <a:rPr lang="en-US" smtClean="0"/>
              <a:pPr/>
              <a:t>24-Dec-19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66E699D-9554-49A3-A845-77BEE828BD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38274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1463" y="0"/>
            <a:ext cx="9581448" cy="71905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32-Point Star 7"/>
          <p:cNvSpPr/>
          <p:nvPr/>
        </p:nvSpPr>
        <p:spPr>
          <a:xfrm>
            <a:off x="32536" y="252846"/>
            <a:ext cx="2266499" cy="2196922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32-Point Star 12"/>
          <p:cNvSpPr/>
          <p:nvPr/>
        </p:nvSpPr>
        <p:spPr>
          <a:xfrm>
            <a:off x="4728065" y="271236"/>
            <a:ext cx="2266499" cy="2196922"/>
          </a:xfrm>
          <a:prstGeom prst="star32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199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32-Point Star 13"/>
          <p:cNvSpPr/>
          <p:nvPr/>
        </p:nvSpPr>
        <p:spPr>
          <a:xfrm>
            <a:off x="7171828" y="271235"/>
            <a:ext cx="2158157" cy="2196923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39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32-Point Star 9"/>
          <p:cNvSpPr/>
          <p:nvPr/>
        </p:nvSpPr>
        <p:spPr>
          <a:xfrm>
            <a:off x="2381104" y="271235"/>
            <a:ext cx="2158157" cy="2196923"/>
          </a:xfrm>
          <a:prstGeom prst="star32">
            <a:avLst/>
          </a:prstGeom>
          <a:solidFill>
            <a:srgbClr val="FF7C8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23900" b="1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48744" y="566477"/>
            <a:ext cx="1203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Z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12334" y="584866"/>
            <a:ext cx="1203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¯^v</a:t>
            </a:r>
            <a:endParaRPr lang="en-US" dirty="0">
              <a:latin typeface="SutonnyMJ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6083" y="584866"/>
            <a:ext cx="1203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M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utonnyMJ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67643" y="584866"/>
            <a:ext cx="12030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>
                <a:ln w="11430"/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</a:rPr>
              <a:t>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utonnyMJ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018"/>
          <a:stretch/>
        </p:blipFill>
        <p:spPr>
          <a:xfrm>
            <a:off x="18966" y="198"/>
            <a:ext cx="6077034" cy="681298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50"/>
          <a:stretch/>
        </p:blipFill>
        <p:spPr>
          <a:xfrm>
            <a:off x="6096000" y="0"/>
            <a:ext cx="6128512" cy="68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0410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2-Point Star 7"/>
          <p:cNvSpPr/>
          <p:nvPr/>
        </p:nvSpPr>
        <p:spPr>
          <a:xfrm>
            <a:off x="0" y="512609"/>
            <a:ext cx="3394364" cy="6082145"/>
          </a:xfrm>
          <a:prstGeom prst="star12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আল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কুরানের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প্রসিদ্ধ</a:t>
            </a:r>
            <a:r>
              <a:rPr lang="en-US" sz="40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নাম</a:t>
            </a:r>
            <a:endParaRPr lang="en-US" sz="40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সমূহ</a:t>
            </a:r>
            <a:endParaRPr lang="en-US" sz="4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08218" y="55721"/>
            <a:ext cx="55002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কিতাব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গ্রন্থ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94370" y="700674"/>
            <a:ext cx="568036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ফুরকান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মিথ্যার</a:t>
            </a:r>
            <a:r>
              <a:rPr lang="en-US" sz="24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পার্থক্যকারী</a:t>
            </a:r>
            <a:endParaRPr lang="en-US" sz="14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08218" y="1216324"/>
            <a:ext cx="5541818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হিকমিা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জ্ঞান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প্রজ্ঞা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80508" y="1828966"/>
            <a:ext cx="556952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বুরহান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সুস্পষ্ট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প্রমাণ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80510" y="2456362"/>
            <a:ext cx="558338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সত্য</a:t>
            </a:r>
            <a:endParaRPr lang="en-US" sz="28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0510" y="3039782"/>
            <a:ext cx="5569527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নুর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জ্যোতি</a:t>
            </a:r>
            <a:endParaRPr lang="en-US" sz="32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66654" y="3677958"/>
            <a:ext cx="5569527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হুদা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পথনির্দেশক</a:t>
            </a:r>
            <a:endParaRPr lang="en-US" sz="32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338940" y="4327673"/>
            <a:ext cx="562494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আয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যিকির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উপদেশ</a:t>
            </a:r>
            <a:endParaRPr lang="en-US" sz="32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25091" y="4951994"/>
            <a:ext cx="5597236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আশ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শিফা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নিরাময়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2800" y="5574002"/>
            <a:ext cx="555567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মজিদ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সম্মানিত</a:t>
            </a:r>
            <a:endParaRPr lang="en-US" sz="3200" b="1" dirty="0" smtClean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394364" y="6208500"/>
            <a:ext cx="5514109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রহমাহ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দয়া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অনুগ্রহ</a:t>
            </a:r>
            <a:r>
              <a:rPr 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2" name="Straight Arrow Connector 31"/>
          <p:cNvCxnSpPr>
            <a:endCxn id="31" idx="1"/>
          </p:cNvCxnSpPr>
          <p:nvPr/>
        </p:nvCxnSpPr>
        <p:spPr>
          <a:xfrm>
            <a:off x="2585604" y="6500888"/>
            <a:ext cx="80876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856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043580" y="55420"/>
            <a:ext cx="5243945" cy="1143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আল কুরআন</a:t>
            </a:r>
            <a:endParaRPr lang="en-US" sz="66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53118" y="1634825"/>
            <a:ext cx="4094037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মোট সূরা ১১৪টি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275" y="3214265"/>
            <a:ext cx="34290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মক্কি সূরা ৮৬টি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25835" y="3283540"/>
            <a:ext cx="3276600" cy="9144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মাদানি সূরা ২৮টি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0036" y="5735804"/>
            <a:ext cx="3131128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রুকু ৫৫</a:t>
            </a:r>
            <a:r>
              <a:rPr lang="en-US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7309" y="4461180"/>
            <a:ext cx="3082646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মনজিল ৭টি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45723" y="4475038"/>
            <a:ext cx="3054932" cy="914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সিজদা ১৪টি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46076" y="5735796"/>
            <a:ext cx="3352798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আয়াত ৬৬৬৬টি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4530427" y="1219196"/>
            <a:ext cx="540332" cy="401782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own Arrow 16"/>
          <p:cNvSpPr/>
          <p:nvPr/>
        </p:nvSpPr>
        <p:spPr>
          <a:xfrm rot="182441">
            <a:off x="4197933" y="2576939"/>
            <a:ext cx="415628" cy="3131131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21417876">
            <a:off x="4807525" y="2549230"/>
            <a:ext cx="387930" cy="3172694"/>
          </a:xfrm>
          <a:prstGeom prst="downArrow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 rot="1190371">
            <a:off x="3425877" y="2531011"/>
            <a:ext cx="379052" cy="65972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 rot="20357921">
            <a:off x="5575153" y="2538223"/>
            <a:ext cx="379052" cy="722523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own Arrow 20"/>
          <p:cNvSpPr/>
          <p:nvPr/>
        </p:nvSpPr>
        <p:spPr>
          <a:xfrm rot="20839166">
            <a:off x="5270222" y="2507826"/>
            <a:ext cx="379052" cy="1988852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own Arrow 21"/>
          <p:cNvSpPr/>
          <p:nvPr/>
        </p:nvSpPr>
        <p:spPr>
          <a:xfrm rot="917973">
            <a:off x="3766395" y="2518242"/>
            <a:ext cx="379052" cy="191498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96985" y="83124"/>
            <a:ext cx="8936182" cy="66224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52396" y="136088"/>
            <a:ext cx="8853053" cy="166499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সংকলনের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সরব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atin typeface="NikoshBAN" pitchFamily="2" charset="0"/>
                <a:cs typeface="NikoshBAN" pitchFamily="2" charset="0"/>
              </a:rPr>
              <a:t>করি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tretch>
            <a:fillRect/>
          </a:stretch>
        </p:blipFill>
        <p:spPr>
          <a:xfrm>
            <a:off x="180109" y="1025236"/>
            <a:ext cx="8686799" cy="4668981"/>
          </a:xfrm>
          <a:prstGeom prst="rect">
            <a:avLst/>
          </a:prstGeom>
        </p:spPr>
      </p:pic>
      <p:sp>
        <p:nvSpPr>
          <p:cNvPr id="3" name="Down Arrow Callout 2"/>
          <p:cNvSpPr/>
          <p:nvPr/>
        </p:nvSpPr>
        <p:spPr>
          <a:xfrm>
            <a:off x="298202" y="0"/>
            <a:ext cx="8540998" cy="1371600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জোড়ায়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6000" b="1" dirty="0" smtClean="0">
                <a:latin typeface="SutonnyMJ" pitchFamily="2" charset="0"/>
                <a:cs typeface="SutonnyMJ" pitchFamily="2" charset="0"/>
              </a:rPr>
              <a:t>:</a:t>
            </a:r>
            <a:endParaRPr lang="en-US" sz="60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985" y="5749635"/>
            <a:ext cx="8936182" cy="95597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প্রসিদ্ধ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2"/>
          <p:cNvSpPr/>
          <p:nvPr/>
        </p:nvSpPr>
        <p:spPr>
          <a:xfrm>
            <a:off x="1871270" y="66676"/>
            <a:ext cx="5488577" cy="911224"/>
          </a:xfrm>
          <a:prstGeom prst="down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মূল্যায়ণ</a:t>
            </a:r>
            <a:endParaRPr lang="en-US" sz="4800" dirty="0" smtClean="0"/>
          </a:p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03200" y="1016000"/>
            <a:ext cx="6045200" cy="685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প্রশ্ন:কুরআন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শব্দের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অর্থ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500" y="1778000"/>
            <a:ext cx="6870700" cy="635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পঠিত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জমা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একত্র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করা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90500" y="2514600"/>
            <a:ext cx="7618186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শরিয়তের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প্রথম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উৎসের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নাম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কী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1383" y="3236983"/>
            <a:ext cx="4305200" cy="66076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আল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কুরআন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। 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80107" y="3998619"/>
            <a:ext cx="8866907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প্রশ্ন:লাওহে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মাহফুজ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থেকে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একসাথে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কোথায়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নাযিল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হয়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?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40789" y="4723674"/>
            <a:ext cx="8787311" cy="6858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বায়তুল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ইয়য়াহ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নামক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স্থানে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।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65099" y="5498011"/>
            <a:ext cx="8812645" cy="6096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প্রশ্ন:কুরআর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সংকলন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বোর্ডের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প্রধান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কে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ছিল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?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93763" y="6220096"/>
            <a:ext cx="7356964" cy="53340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উ: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হযরত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যায়েদ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ইবনে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সাবিত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( </a:t>
            </a:r>
            <a:r>
              <a:rPr lang="en-US" sz="3600" b="1" dirty="0" err="1" smtClean="0">
                <a:latin typeface="SutonnyMJ" pitchFamily="2" charset="0"/>
                <a:cs typeface="SutonnyMJ" pitchFamily="2" charset="0"/>
              </a:rPr>
              <a:t>রা</a:t>
            </a: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:)</a:t>
            </a:r>
            <a:endParaRPr lang="en-US" sz="36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:\Users\Computer City\Pictures\24_10.jpg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3129" y="110834"/>
            <a:ext cx="8963891" cy="6691745"/>
          </a:xfrm>
          <a:prstGeom prst="rect">
            <a:avLst/>
          </a:prstGeom>
          <a:noFill/>
          <a:ln w="76200">
            <a:solidFill>
              <a:srgbClr val="009900"/>
            </a:solidFill>
          </a:ln>
          <a:extLst>
            <a:ext uri="{909E8E84-426E-40DD-AFC4-6F175D3DCCD1}">
              <a14:hiddenFill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="" xmlns:pic="http://schemas.openxmlformats.org/drawingml/2006/picture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95250" y="156755"/>
            <a:ext cx="8877300" cy="1228699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বাড়ির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কাজ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খাতায়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লিখে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নেও</a:t>
            </a:r>
            <a:endParaRPr lang="en-US" sz="4800" b="1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07825" y="1662550"/>
            <a:ext cx="8645233" cy="46412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ক )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আজ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পর্যন্ত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কুরআন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কীভাবে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সংরক্ষিত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হয়েছে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?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ব্যাখ্যা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।</a:t>
            </a:r>
          </a:p>
          <a:p>
            <a:endParaRPr lang="en-US" sz="4800" b="1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খ)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কুরআন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সংকলনের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ইতিহাস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বিস্তারিত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ব্যাখ্যা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latin typeface="SutonnyMJ" pitchFamily="2" charset="0"/>
                <a:cs typeface="SutonnyMJ" pitchFamily="2" charset="0"/>
              </a:rPr>
              <a:t>কর</a:t>
            </a:r>
            <a:r>
              <a:rPr lang="en-US" sz="4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pic="http://schemas.openxmlformats.org/drawingml/2006/picture" xmlns:a14="http://schemas.microsoft.com/office/drawing/2010/main" xmlns="" xmlns:w="http://schemas.openxmlformats.org/wordprocessingml/2006/main" xmlns:w10="urn:schemas-microsoft-com:office:word" xmlns:v="urn:schemas-microsoft-com:vml" xmlns:o="urn:schemas-microsoft-com:office:office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1808030" y="512593"/>
            <a:ext cx="5486400" cy="2459182"/>
          </a:xfrm>
          <a:prstGeom prst="ellipse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 </a:t>
            </a:r>
          </a:p>
          <a:p>
            <a:pPr algn="ctr"/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mevB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4800" b="1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nv‡dR</a:t>
            </a:r>
            <a:endParaRPr lang="en-US" sz="4800" b="1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122950" y="2143962"/>
            <a:ext cx="4853135" cy="433305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মো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. </a:t>
            </a: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ইউসুফ</a:t>
            </a:r>
            <a:r>
              <a:rPr lang="en-US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4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রানা</a:t>
            </a:r>
            <a:endParaRPr lang="en-US" sz="4800" b="1" dirty="0">
              <a:solidFill>
                <a:schemeClr val="tx1">
                  <a:lumMod val="75000"/>
                  <a:lumOff val="25000"/>
                </a:schemeClr>
              </a:solidFill>
              <a:latin typeface="SutonnyMJ" pitchFamily="2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 err="1" smtClean="0">
                <a:latin typeface="SutonnyMJ" pitchFamily="2" charset="0"/>
              </a:rPr>
              <a:t>সহকারী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শিক্ষক</a:t>
            </a:r>
            <a:r>
              <a:rPr lang="en-US" sz="5400" b="1" dirty="0" smtClean="0">
                <a:latin typeface="SutonnyMJ" pitchFamily="2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b="1" dirty="0" err="1" smtClean="0">
                <a:latin typeface="SutonnyMJ" pitchFamily="2" charset="0"/>
              </a:rPr>
              <a:t>ইসলাম</a:t>
            </a:r>
            <a:r>
              <a:rPr lang="en-US" sz="5400" b="1" dirty="0" smtClean="0">
                <a:latin typeface="SutonnyMJ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</a:rPr>
              <a:t>শিক্ষা</a:t>
            </a:r>
            <a:endParaRPr lang="en-US" sz="5400" b="1" dirty="0">
              <a:latin typeface="SutonnyMJ" pitchFamily="2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latin typeface="SutonnyMJ" pitchFamily="2" charset="0"/>
              </a:rPr>
              <a:t>	</a:t>
            </a:r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122255" y="163946"/>
            <a:ext cx="6941127" cy="9894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শিক্ষক</a:t>
            </a:r>
            <a:r>
              <a:rPr lang="en-US" sz="7200" b="1" u="sng" dirty="0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 </a:t>
            </a:r>
            <a:r>
              <a:rPr lang="en-US" sz="7200" b="1" u="sng" dirty="0" err="1" smtClean="0">
                <a:solidFill>
                  <a:schemeClr val="bg2">
                    <a:lumMod val="50000"/>
                  </a:schemeClr>
                </a:solidFill>
                <a:latin typeface="SutonnyMJ" pitchFamily="2" charset="0"/>
              </a:rPr>
              <a:t>পরিচিতি</a:t>
            </a:r>
            <a:endParaRPr lang="en-US" sz="7200" b="1" u="sng" dirty="0">
              <a:solidFill>
                <a:schemeClr val="bg2">
                  <a:lumMod val="50000"/>
                </a:schemeClr>
              </a:solidFill>
              <a:latin typeface="SutonnyMJ" pitchFamily="2" charset="0"/>
            </a:endParaRPr>
          </a:p>
        </p:txBody>
      </p:sp>
      <p:pic>
        <p:nvPicPr>
          <p:cNvPr id="1026" name="Picture 2" descr="F:\Malltimedia Class\Pichtur veraitis\My pik for MMC\16 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6975" y="1282700"/>
            <a:ext cx="4035425" cy="52705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629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389712" y="6017611"/>
            <a:ext cx="492548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SutonnyMJ" pitchFamily="2" charset="0"/>
                <a:cs typeface="NikoshBAN" pitchFamily="2" charset="0"/>
              </a:rPr>
              <a:t>Avj-KziAvbyj</a:t>
            </a:r>
            <a:r>
              <a:rPr lang="en-US" sz="54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NikoshBAN" pitchFamily="2" charset="0"/>
              </a:rPr>
              <a:t>Kvixg</a:t>
            </a:r>
            <a:endParaRPr lang="en-US" sz="5400" b="1" dirty="0"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83127" y="96979"/>
            <a:ext cx="9047018" cy="10668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wb‡Pi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Qwe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`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ywU</a:t>
            </a:r>
            <a:r>
              <a:rPr lang="en-US" sz="54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†`L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Ges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wPšÍv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K‡i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ej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|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70" y="1288473"/>
            <a:ext cx="4294908" cy="46551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004" b="25119"/>
          <a:stretch/>
        </p:blipFill>
        <p:spPr>
          <a:xfrm>
            <a:off x="4475012" y="1260765"/>
            <a:ext cx="4488873" cy="4571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676445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41564" y="110840"/>
            <a:ext cx="9102436" cy="90054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Av‡ivI</a:t>
            </a:r>
            <a:r>
              <a:rPr lang="en-US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Qwe</a:t>
            </a:r>
            <a:r>
              <a:rPr lang="en-US" sz="60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†`L </a:t>
            </a:r>
            <a:r>
              <a:rPr lang="en-US" sz="6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Ges</a:t>
            </a:r>
            <a:r>
              <a:rPr lang="en-US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wPšÍv</a:t>
            </a:r>
            <a:r>
              <a:rPr lang="en-US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K‡i</a:t>
            </a:r>
            <a:r>
              <a:rPr lang="en-US" sz="6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ej</a:t>
            </a:r>
            <a:endParaRPr lang="en-US" sz="6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o="urn:schemas-microsoft-com:office:office" xmlns:v="urn:schemas-microsoft-com:vml" xmlns:w10="urn:schemas-microsoft-com:office:word" xmlns:w="http://schemas.openxmlformats.org/wordprocessingml/2006/main" xmlns="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83130" y="1080642"/>
            <a:ext cx="8894616" cy="469670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237307" y="5860461"/>
            <a:ext cx="4925488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SutonnyMJ" pitchFamily="2" charset="0"/>
                <a:cs typeface="NikoshBAN" pitchFamily="2" charset="0"/>
              </a:rPr>
              <a:t>Avj-KziAvbyj</a:t>
            </a:r>
            <a:r>
              <a:rPr lang="en-US" sz="5400" b="1" dirty="0" smtClean="0"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SutonnyMJ" pitchFamily="2" charset="0"/>
                <a:cs typeface="NikoshBAN" pitchFamily="2" charset="0"/>
              </a:rPr>
              <a:t>Kvixg</a:t>
            </a:r>
            <a:endParaRPr lang="en-US" sz="5400" b="1" dirty="0">
              <a:latin typeface="SutonnyMJ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4433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31614" y="287292"/>
            <a:ext cx="8887695" cy="98733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9600" b="1" dirty="0" smtClean="0">
                <a:latin typeface="SutonnyMJ" pitchFamily="2" charset="0"/>
              </a:rPr>
              <a:t>  </a:t>
            </a:r>
            <a:r>
              <a:rPr lang="en-US" sz="9300" b="1" dirty="0" err="1" smtClean="0">
                <a:solidFill>
                  <a:schemeClr val="bg1"/>
                </a:solidFill>
                <a:latin typeface="SutonnyMJ" pitchFamily="2" charset="0"/>
              </a:rPr>
              <a:t>তাহলে</a:t>
            </a:r>
            <a:r>
              <a:rPr lang="en-US" sz="93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9300" b="1" dirty="0" err="1" smtClean="0">
                <a:solidFill>
                  <a:schemeClr val="bg1"/>
                </a:solidFill>
                <a:latin typeface="SutonnyMJ" pitchFamily="2" charset="0"/>
              </a:rPr>
              <a:t>আজকের</a:t>
            </a:r>
            <a:r>
              <a:rPr lang="en-US" sz="93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9300" b="1" dirty="0" err="1" smtClean="0">
                <a:solidFill>
                  <a:schemeClr val="bg1"/>
                </a:solidFill>
                <a:latin typeface="SutonnyMJ" pitchFamily="2" charset="0"/>
              </a:rPr>
              <a:t>পাঠের</a:t>
            </a:r>
            <a:r>
              <a:rPr lang="en-US" sz="93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9300" b="1" dirty="0" err="1" smtClean="0">
                <a:solidFill>
                  <a:schemeClr val="bg1"/>
                </a:solidFill>
                <a:latin typeface="SutonnyMJ" pitchFamily="2" charset="0"/>
              </a:rPr>
              <a:t>বিষয়</a:t>
            </a:r>
            <a:r>
              <a:rPr lang="en-US" sz="93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9300" b="1" dirty="0" err="1" smtClean="0">
                <a:solidFill>
                  <a:schemeClr val="bg1"/>
                </a:solidFill>
                <a:latin typeface="SutonnyMJ" pitchFamily="2" charset="0"/>
              </a:rPr>
              <a:t>হলো</a:t>
            </a:r>
            <a:r>
              <a:rPr lang="en-US" sz="9300" b="1" dirty="0" smtClean="0">
                <a:solidFill>
                  <a:schemeClr val="bg1"/>
                </a:solidFill>
                <a:latin typeface="SutonnyMJ" pitchFamily="2" charset="0"/>
              </a:rPr>
              <a:t>: </a:t>
            </a:r>
            <a:endParaRPr lang="en-US" sz="9600" b="1" u="sng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3788" y="3047622"/>
            <a:ext cx="8063346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Aa¨vq-2q, </a:t>
            </a:r>
            <a:r>
              <a:rPr lang="en-US" sz="6000" b="1" dirty="0" err="1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cvV</a:t>
            </a:r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SutonnyMJ" pitchFamily="2" charset="0"/>
                <a:sym typeface="Wingdings 2" panose="05020102010507070707" pitchFamily="18" charset="2"/>
              </a:rPr>
              <a:t>  (2-3)</a:t>
            </a:r>
          </a:p>
          <a:p>
            <a:pPr algn="ctr"/>
            <a:r>
              <a:rPr lang="en-US" sz="5400" b="1" dirty="0" err="1" smtClean="0">
                <a:latin typeface="SutonnyMJ" pitchFamily="2" charset="0"/>
                <a:sym typeface="Wingdings 2" panose="05020102010507070707" pitchFamily="18" charset="2"/>
              </a:rPr>
              <a:t>welq</a:t>
            </a:r>
            <a:r>
              <a:rPr lang="en-US" sz="5400" b="1" dirty="0" smtClean="0">
                <a:latin typeface="SutonnyMJ" pitchFamily="2" charset="0"/>
                <a:sym typeface="Wingdings 2" panose="05020102010507070707" pitchFamily="18" charset="2"/>
              </a:rPr>
              <a:t> t </a:t>
            </a:r>
            <a:r>
              <a:rPr lang="en-US" sz="5400" b="1" dirty="0" err="1" smtClean="0">
                <a:latin typeface="SutonnyMJ" pitchFamily="2" charset="0"/>
                <a:sym typeface="Wingdings 2" panose="05020102010507070707" pitchFamily="18" charset="2"/>
              </a:rPr>
              <a:t>Bmjvg</a:t>
            </a:r>
            <a:r>
              <a:rPr lang="en-US" sz="5400" b="1" dirty="0" smtClean="0"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5400" b="1" dirty="0" err="1" smtClean="0">
                <a:latin typeface="SutonnyMJ" pitchFamily="2" charset="0"/>
                <a:sym typeface="Wingdings 2" panose="05020102010507070707" pitchFamily="18" charset="2"/>
              </a:rPr>
              <a:t>wkÿv</a:t>
            </a:r>
            <a:endParaRPr lang="en-US" sz="5400" b="1" dirty="0" smtClean="0">
              <a:latin typeface="SutonnyMJ" pitchFamily="2" charset="0"/>
              <a:sym typeface="Wingdings 2" panose="05020102010507070707" pitchFamily="18" charset="2"/>
            </a:endParaRP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†</a:t>
            </a:r>
            <a:r>
              <a:rPr lang="en-US" sz="5400" b="1" dirty="0" err="1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kÖYx</a:t>
            </a:r>
            <a:r>
              <a:rPr lang="en-US" sz="5400" b="1" dirty="0" smtClean="0">
                <a:solidFill>
                  <a:schemeClr val="bg1"/>
                </a:solidFill>
                <a:latin typeface="SutonnyMJ" pitchFamily="2" charset="0"/>
                <a:sym typeface="Wingdings 2" panose="05020102010507070707" pitchFamily="18" charset="2"/>
              </a:rPr>
              <a:t> t beg I `kg</a:t>
            </a:r>
          </a:p>
          <a:p>
            <a:pPr marL="285750" indent="-285750" algn="ctr">
              <a:buFont typeface="Wingdings 2" panose="05020102010507070707" pitchFamily="18" charset="2"/>
              <a:buChar char="R"/>
            </a:pPr>
            <a:r>
              <a:rPr lang="en-US" sz="5400" b="1" dirty="0" err="1" smtClean="0">
                <a:latin typeface="SutonnyMJ" pitchFamily="2" charset="0"/>
                <a:sym typeface="Wingdings 2" panose="05020102010507070707" pitchFamily="18" charset="2"/>
              </a:rPr>
              <a:t>mgq</a:t>
            </a:r>
            <a:r>
              <a:rPr lang="en-US" sz="5400" b="1" dirty="0" smtClean="0">
                <a:latin typeface="SutonnyMJ" pitchFamily="2" charset="0"/>
                <a:sym typeface="Wingdings 2" panose="05020102010507070707" pitchFamily="18" charset="2"/>
              </a:rPr>
              <a:t> t 50 </a:t>
            </a:r>
            <a:r>
              <a:rPr lang="en-US" sz="5400" b="1" dirty="0" err="1" smtClean="0">
                <a:latin typeface="SutonnyMJ" pitchFamily="2" charset="0"/>
                <a:sym typeface="Wingdings 2" panose="05020102010507070707" pitchFamily="18" charset="2"/>
              </a:rPr>
              <a:t>wgwbU</a:t>
            </a:r>
            <a:r>
              <a:rPr lang="en-US" sz="5400" b="1" dirty="0" smtClean="0">
                <a:latin typeface="SutonnyMJ" pitchFamily="2" charset="0"/>
                <a:sym typeface="Wingdings 2" panose="05020102010507070707" pitchFamily="18" charset="2"/>
              </a:rPr>
              <a:t>|</a:t>
            </a:r>
            <a:endParaRPr lang="en-US" sz="5400" b="1" dirty="0">
              <a:latin typeface="Sutonny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6985" y="1923407"/>
            <a:ext cx="89084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wk‡ivbvg</a:t>
            </a:r>
            <a:r>
              <a:rPr lang="en-US" sz="5400" b="1" dirty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t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kwiq‡Zi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1g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Drm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, </a:t>
            </a:r>
            <a:r>
              <a:rPr lang="en-US" sz="5400" b="1" dirty="0" err="1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KziAvb</a:t>
            </a:r>
            <a:r>
              <a:rPr lang="en-US" sz="5400" b="1" dirty="0" smtClean="0">
                <a:solidFill>
                  <a:srgbClr val="FFFF00"/>
                </a:solidFill>
                <a:latin typeface="SutonnyMJ" pitchFamily="2" charset="0"/>
                <a:sym typeface="Wingdings 2" panose="05020102010507070707" pitchFamily="18" charset="2"/>
              </a:rPr>
              <a:t> </a:t>
            </a:r>
            <a:endParaRPr lang="en-US" sz="5400" b="1" dirty="0">
              <a:solidFill>
                <a:srgbClr val="FFFF00"/>
              </a:solidFill>
              <a:latin typeface="SutonnyMJ" pitchFamily="2" charset="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18000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2406" y="2272157"/>
            <a:ext cx="8880754" cy="44627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742950" marR="0" lvl="0" indent="-7429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36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6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কুরআনের</a:t>
            </a:r>
            <a:r>
              <a:rPr lang="en-US" sz="36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BD" sz="3600" b="1" i="0" u="none" strike="noStrike" kern="0" normalizeH="0" baseline="0" noProof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পরিচয় </a:t>
            </a:r>
            <a:r>
              <a:rPr lang="bn-BD" sz="36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 পারবে। </a:t>
            </a:r>
            <a:endParaRPr kumimoji="0" lang="en-US" sz="3600" b="1" i="0" u="none" strike="noStrike" kern="0" normalizeH="0" baseline="0" noProof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lvl="0" indent="-742950">
              <a:buFont typeface="+mj-lt"/>
              <a:buAutoNum type="arabicPeriod"/>
              <a:defRPr/>
            </a:pPr>
            <a:r>
              <a:rPr lang="en-US" sz="44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কুরআনের</a:t>
            </a:r>
            <a:r>
              <a:rPr lang="en-US" sz="4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</a:t>
            </a:r>
            <a:r>
              <a:rPr lang="en-US" sz="4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করতে  </a:t>
            </a:r>
            <a:r>
              <a:rPr lang="en-US" sz="44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lvl="0" indent="-742950">
              <a:buFont typeface="+mj-lt"/>
              <a:buAutoNum type="arabicPeriod"/>
              <a:defRPr/>
            </a:pP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 ।</a:t>
            </a:r>
          </a:p>
          <a:p>
            <a:pPr marL="742950" lvl="0" indent="-742950">
              <a:buFont typeface="+mj-lt"/>
              <a:buAutoNum type="arabicPeriod"/>
              <a:defRPr/>
            </a:pP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কুরআন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র্সকলনের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ইতিহাস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bn-BD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4000" b="1" kern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kern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kern="0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078251" y="55420"/>
            <a:ext cx="4641174" cy="11083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>
              <a:defRPr/>
            </a:pPr>
            <a:r>
              <a:rPr lang="en-US" sz="8800" b="1" kern="0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SushreeMJ" pitchFamily="2" charset="0"/>
                <a:cs typeface="NikoshBAN" pitchFamily="2" charset="0"/>
              </a:rPr>
              <a:t>wkLbdj</a:t>
            </a:r>
            <a:endParaRPr lang="en-US" sz="8800" kern="0" dirty="0">
              <a:solidFill>
                <a:schemeClr val="bg1"/>
              </a:solidFill>
              <a:latin typeface="SutonnySushreeMJ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8549" y="1292123"/>
            <a:ext cx="58466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54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 </a:t>
            </a:r>
            <a:r>
              <a:rPr lang="en-US" sz="5400" b="1" kern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</a:t>
            </a:r>
            <a:r>
              <a:rPr lang="en-US" sz="54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 †</a:t>
            </a:r>
            <a:r>
              <a:rPr lang="en-US" sz="5400" b="1" kern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k‡l</a:t>
            </a:r>
            <a:r>
              <a:rPr lang="en-US" sz="54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b="1" kern="0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wkÿv_x©iv</a:t>
            </a:r>
            <a:r>
              <a:rPr lang="en-US" sz="5400" b="1" kern="0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-</a:t>
            </a:r>
            <a:endParaRPr lang="en-US" sz="5400" b="1" kern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64377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76183" y="3963914"/>
            <a:ext cx="8998541" cy="286232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তায়ালা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মানবজাতির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হিদায়েতের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দিকনির্দেশনা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স্বরুপ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২৩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জিব্রাঈল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(আ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:)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এর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মাধ্যমে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হযরত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মুহম্মদ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(স:)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এর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উপর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যে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কিতাব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নাযিল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136109" y="96985"/>
            <a:ext cx="6941086" cy="83127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আল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কুরআনের</a:t>
            </a:r>
            <a:r>
              <a:rPr lang="en-US" sz="5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anose="02000000000000000000" pitchFamily="2" charset="0"/>
              </a:rPr>
              <a:t>পরিচয়</a:t>
            </a:r>
            <a:endParaRPr lang="en-US" sz="5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67915" y="1056892"/>
            <a:ext cx="32335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</a:t>
            </a:r>
            <a:r>
              <a:rPr lang="bn-BD" sz="4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অর্থ </a:t>
            </a:r>
            <a:r>
              <a:rPr lang="en-US" sz="4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98" y="3329611"/>
            <a:ext cx="28151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পরিভাষায়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</a:rPr>
              <a:t>-</a:t>
            </a: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65" y="971707"/>
            <a:ext cx="2576946" cy="22702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701636" y="1925795"/>
            <a:ext cx="6355778" cy="7694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পঠিত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একত্র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370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5" grpId="0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/>
          <p:cNvCxnSpPr/>
          <p:nvPr/>
        </p:nvCxnSpPr>
        <p:spPr>
          <a:xfrm>
            <a:off x="1828799" y="4038600"/>
            <a:ext cx="1187244" cy="1"/>
          </a:xfrm>
          <a:prstGeom prst="straightConnector1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42397" y="4996362"/>
            <a:ext cx="724603" cy="37798"/>
          </a:xfrm>
          <a:prstGeom prst="straightConnector1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791180" y="5411331"/>
            <a:ext cx="523017" cy="935435"/>
          </a:xfrm>
          <a:prstGeom prst="straightConnector1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79" y="1205344"/>
            <a:ext cx="2541458" cy="216823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90800" y="1662541"/>
            <a:ext cx="2270450" cy="24056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1373" y="2313707"/>
            <a:ext cx="2205443" cy="2461698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9427" y="3396448"/>
            <a:ext cx="2451231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3600" b="1" dirty="0" err="1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nvb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Avjøvni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cÿ</a:t>
            </a:r>
            <a:r>
              <a:rPr lang="en-US" sz="3600" b="1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†_‡K</a:t>
            </a:r>
            <a:endParaRPr lang="bn-BD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35382" y="4097253"/>
            <a:ext cx="2320876" cy="15696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জিব্রাঈল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(আ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" pitchFamily="2" charset="2"/>
              </a:rPr>
              <a:t>:)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" pitchFamily="2" charset="2"/>
              </a:rPr>
              <a:t>এর</a:t>
            </a:r>
            <a:r>
              <a:rPr lang="en-US" sz="3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32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মাধ্যমে</a:t>
            </a:r>
            <a:endParaRPr lang="bn-BD" sz="40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886546" y="4790776"/>
            <a:ext cx="2234689" cy="1754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(স:)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উপর</a:t>
            </a:r>
            <a:endParaRPr lang="bn-BD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137829" y="5001492"/>
            <a:ext cx="1978462" cy="181588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নাযিলকৃত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কিতাবের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কুরআন</a:t>
            </a:r>
            <a:endParaRPr lang="bn-BD" sz="28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8655" y="88226"/>
            <a:ext cx="8146472" cy="9233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আল</a:t>
            </a:r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কুরআনের</a:t>
            </a:r>
            <a:r>
              <a:rPr lang="en-US" sz="54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সংজ্ঞা</a:t>
            </a:r>
            <a:endParaRPr lang="bn-BD" sz="54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51930" y="2867888"/>
            <a:ext cx="1992070" cy="21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24729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  <p:bldP spid="33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641269" y="4415475"/>
            <a:ext cx="4378036" cy="230832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ক্বদরের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রাত্রে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লাওহে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মাহফুজ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বায়তুল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ইযযায়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নাজিল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7118" y="99564"/>
            <a:ext cx="3784446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শরিয়তের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52109" y="61162"/>
            <a:ext cx="4294906" cy="1200329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লাওহে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মাহফুজে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সুরক্ষিত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ছিল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834" y="4433438"/>
            <a:ext cx="4297057" cy="230832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lvl="1" algn="ctr"/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বায়তুল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ইযযাহ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দীর্ঘ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২৩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বছর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যাব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(স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:)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এর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উপর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নাজিল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Wingdings" pitchFamily="2" charset="2"/>
              </a:rPr>
              <a:t>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 rot="14564522">
            <a:off x="2208992" y="1179845"/>
            <a:ext cx="653534" cy="822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 rot="18852239">
            <a:off x="5685219" y="1201813"/>
            <a:ext cx="771145" cy="822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3348867">
            <a:off x="5616711" y="3650590"/>
            <a:ext cx="803992" cy="822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7272562">
            <a:off x="2194624" y="3665002"/>
            <a:ext cx="741977" cy="822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535376" y="1681128"/>
            <a:ext cx="3434877" cy="210222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কুরআনের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4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35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indefinite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7" grpId="0" animBg="1"/>
      <p:bldP spid="18" grpId="0" animBg="1"/>
      <p:bldP spid="19" grpId="0" animBg="1"/>
      <p:bldP spid="20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1|1.6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1087</TotalTime>
  <Words>420</Words>
  <Application>Microsoft Office PowerPoint</Application>
  <PresentationFormat>On-screen Show (4:3)</PresentationFormat>
  <Paragraphs>81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Slice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RASEL</dc:creator>
  <cp:lastModifiedBy>user</cp:lastModifiedBy>
  <cp:revision>166</cp:revision>
  <dcterms:modified xsi:type="dcterms:W3CDTF">2019-12-24T03:29:49Z</dcterms:modified>
</cp:coreProperties>
</file>