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0" r:id="rId4"/>
    <p:sldId id="295" r:id="rId5"/>
    <p:sldId id="273" r:id="rId6"/>
    <p:sldId id="281" r:id="rId7"/>
    <p:sldId id="296" r:id="rId8"/>
    <p:sldId id="282" r:id="rId9"/>
    <p:sldId id="285" r:id="rId10"/>
    <p:sldId id="297" r:id="rId11"/>
    <p:sldId id="287" r:id="rId12"/>
    <p:sldId id="298" r:id="rId13"/>
    <p:sldId id="288" r:id="rId14"/>
    <p:sldId id="303" r:id="rId15"/>
    <p:sldId id="300" r:id="rId16"/>
    <p:sldId id="291" r:id="rId17"/>
    <p:sldId id="269" r:id="rId18"/>
    <p:sldId id="289" r:id="rId19"/>
    <p:sldId id="284" r:id="rId20"/>
    <p:sldId id="292" r:id="rId21"/>
    <p:sldId id="293" r:id="rId22"/>
    <p:sldId id="294" r:id="rId23"/>
    <p:sldId id="301" r:id="rId24"/>
    <p:sldId id="302" r:id="rId25"/>
    <p:sldId id="304" r:id="rId26"/>
    <p:sldId id="270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B2305"/>
    <a:srgbClr val="07592C"/>
    <a:srgbClr val="E6B9B8"/>
    <a:srgbClr val="FA4412"/>
    <a:srgbClr val="0743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46" autoAdjust="0"/>
    <p:restoredTop sz="94660"/>
  </p:normalViewPr>
  <p:slideViewPr>
    <p:cSldViewPr>
      <p:cViewPr>
        <p:scale>
          <a:sx n="100" d="100"/>
          <a:sy n="100" d="100"/>
        </p:scale>
        <p:origin x="-684" y="56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F0D43-7CC8-4E08-83E1-0BA902D5888D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DE448-4965-4E92-AD37-980353F92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251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DE448-4965-4E92-AD37-980353F9238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83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DCC6-D259-4F4C-A048-C14A72974C88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24CB-4042-44C5-B2C1-5080016CED26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51A-00DF-4EFA-829D-9ABB9DACCD7A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5DDA-EEBA-4F5E-B0D5-DC2256D0B875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780A-752C-4A14-AE98-2D74914C50AE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435B-BFA8-4A40-84A5-1B504B3EEB4E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3E4D-451F-4587-ADB0-BEFE7468D3F8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DE7-AC08-428A-8A71-99A401B4B433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6D42-A2AA-45A7-88CC-7BF344913D30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DA61-D11E-4770-BE89-30C924A832CE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7066" y="5281886"/>
            <a:ext cx="1603005" cy="379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fld id="{B6E82B36-6D96-46E2-A8BF-6AA91041CD6A}" type="datetime12">
              <a:rPr lang="en-US" smtClean="0"/>
              <a:pPr/>
              <a:t>6:11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1" y="5257616"/>
            <a:ext cx="864987" cy="39388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pPr algn="ctr"/>
            <a:fld id="{B6F15528-21DE-4FAA-801E-634DDDAF4B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166"/>
            <a:ext cx="9144000" cy="50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82"/>
            <a:ext cx="54469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30" y="8283"/>
            <a:ext cx="54470" cy="571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61341"/>
            <a:ext cx="9125582" cy="74826"/>
          </a:xfrm>
          <a:prstGeom prst="rect">
            <a:avLst/>
          </a:prstGeom>
        </p:spPr>
      </p:pic>
      <p:sp>
        <p:nvSpPr>
          <p:cNvPr id="12" name="Action Button: Home 11">
            <a:hlinkClick r:id="" action="ppaction://hlinkshowjump?jump=firstslide" highlightClick="1"/>
          </p:cNvPr>
          <p:cNvSpPr/>
          <p:nvPr userDrawn="1"/>
        </p:nvSpPr>
        <p:spPr>
          <a:xfrm>
            <a:off x="6553201" y="5257616"/>
            <a:ext cx="400147" cy="393884"/>
          </a:xfrm>
          <a:prstGeom prst="actionButtonHome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Information 12">
            <a:hlinkClick r:id="" action="ppaction://hlinkshowjump?jump=endshow" highlightClick="1"/>
          </p:cNvPr>
          <p:cNvSpPr/>
          <p:nvPr userDrawn="1"/>
        </p:nvSpPr>
        <p:spPr>
          <a:xfrm>
            <a:off x="7735252" y="5257616"/>
            <a:ext cx="406044" cy="393883"/>
          </a:xfrm>
          <a:prstGeom prst="actionButtonInformation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eginning 13">
            <a:hlinkClick r:id="" action="ppaction://hlinkshowjump?jump=previousslide" highlightClick="1"/>
          </p:cNvPr>
          <p:cNvSpPr/>
          <p:nvPr userDrawn="1"/>
        </p:nvSpPr>
        <p:spPr>
          <a:xfrm>
            <a:off x="6953348" y="5257616"/>
            <a:ext cx="378809" cy="393883"/>
          </a:xfrm>
          <a:prstGeom prst="actionButtonBeginning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End 14">
            <a:hlinkClick r:id="" action="ppaction://hlinkshowjump?jump=nextslide" highlightClick="1"/>
          </p:cNvPr>
          <p:cNvSpPr/>
          <p:nvPr userDrawn="1"/>
        </p:nvSpPr>
        <p:spPr>
          <a:xfrm>
            <a:off x="7332156" y="5257616"/>
            <a:ext cx="403096" cy="393883"/>
          </a:xfrm>
          <a:prstGeom prst="actionButtonEnd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3340-8B50-4A12-9440-B1477A6D6D75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40802" cy="529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81000" y="419100"/>
            <a:ext cx="8458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3175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n w="3175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3175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 smtClean="0">
                <a:ln w="3175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3175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ln w="3175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3175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n w="3175">
                <a:solidFill>
                  <a:srgbClr val="FF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58598" cy="681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1499" y="0"/>
            <a:ext cx="4522501" cy="6819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90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DE7-AC08-428A-8A71-99A401B4B433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38100"/>
            <a:ext cx="88392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76600" y="1104900"/>
            <a:ext cx="2507091" cy="1143000"/>
            <a:chOff x="2787934" y="180674"/>
            <a:chExt cx="2507091" cy="1612762"/>
          </a:xfrm>
        </p:grpSpPr>
        <p:sp>
          <p:nvSpPr>
            <p:cNvPr id="6" name="Flowchart: Process 5"/>
            <p:cNvSpPr/>
            <p:nvPr/>
          </p:nvSpPr>
          <p:spPr>
            <a:xfrm>
              <a:off x="2787934" y="288193"/>
              <a:ext cx="2507091" cy="1505243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lowchart: Process 4"/>
            <p:cNvSpPr/>
            <p:nvPr/>
          </p:nvSpPr>
          <p:spPr>
            <a:xfrm>
              <a:off x="2787934" y="180674"/>
              <a:ext cx="2507091" cy="1505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b="1" kern="1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হাদিস</a:t>
              </a:r>
              <a:endParaRPr lang="en-US" sz="66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62200" y="2247900"/>
            <a:ext cx="1101907" cy="685800"/>
            <a:chOff x="2085642" y="1934541"/>
            <a:chExt cx="949507" cy="473213"/>
          </a:xfrm>
        </p:grpSpPr>
        <p:sp>
          <p:nvSpPr>
            <p:cNvPr id="9" name="Right Arrow 8"/>
            <p:cNvSpPr/>
            <p:nvPr/>
          </p:nvSpPr>
          <p:spPr>
            <a:xfrm rot="8199637">
              <a:off x="2085642" y="1934541"/>
              <a:ext cx="949507" cy="47321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206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4"/>
            <p:cNvSpPr/>
            <p:nvPr/>
          </p:nvSpPr>
          <p:spPr>
            <a:xfrm rot="18999637">
              <a:off x="2208249" y="1980468"/>
              <a:ext cx="807543" cy="283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" y="3162300"/>
            <a:ext cx="2895600" cy="1905000"/>
            <a:chOff x="0" y="2489189"/>
            <a:chExt cx="2465663" cy="1804306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0" y="2489189"/>
              <a:ext cx="2465663" cy="1804306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lowchart: Alternate Process 4"/>
            <p:cNvSpPr/>
            <p:nvPr/>
          </p:nvSpPr>
          <p:spPr>
            <a:xfrm>
              <a:off x="88077" y="2577266"/>
              <a:ext cx="2289509" cy="1628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000" b="1" kern="1200" dirty="0" smtClean="0">
                  <a:latin typeface="NikoshBAN" pitchFamily="2" charset="0"/>
                  <a:cs typeface="NikoshBAN" pitchFamily="2" charset="0"/>
                </a:rPr>
                <a:t>مَرْفُوْعُ</a:t>
              </a:r>
              <a:endParaRPr lang="en-US" sz="4000" b="1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err="1" smtClean="0">
                  <a:latin typeface="NikoshBAN" pitchFamily="2" charset="0"/>
                  <a:cs typeface="NikoshBAN" pitchFamily="2" charset="0"/>
                </a:rPr>
                <a:t>মারফু</a:t>
              </a:r>
              <a:endParaRPr lang="en-US" sz="4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21404984">
            <a:off x="4280810" y="2266731"/>
            <a:ext cx="651507" cy="748075"/>
            <a:chOff x="3803307" y="1887975"/>
            <a:chExt cx="473213" cy="568717"/>
          </a:xfrm>
        </p:grpSpPr>
        <p:sp>
          <p:nvSpPr>
            <p:cNvPr id="15" name="Right Arrow 14"/>
            <p:cNvSpPr/>
            <p:nvPr/>
          </p:nvSpPr>
          <p:spPr>
            <a:xfrm rot="5716767">
              <a:off x="3755555" y="1935727"/>
              <a:ext cx="568717" cy="47321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206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ight Arrow 4"/>
            <p:cNvSpPr/>
            <p:nvPr/>
          </p:nvSpPr>
          <p:spPr>
            <a:xfrm rot="16516767">
              <a:off x="3833068" y="1959689"/>
              <a:ext cx="426753" cy="283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3086100"/>
            <a:ext cx="2895600" cy="1981200"/>
            <a:chOff x="2819407" y="2530938"/>
            <a:chExt cx="2380888" cy="1787061"/>
          </a:xfrm>
        </p:grpSpPr>
        <p:sp>
          <p:nvSpPr>
            <p:cNvPr id="18" name="Flowchart: Alternate Process 17"/>
            <p:cNvSpPr/>
            <p:nvPr/>
          </p:nvSpPr>
          <p:spPr>
            <a:xfrm>
              <a:off x="2819407" y="2530938"/>
              <a:ext cx="2380888" cy="1787061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lowchart: Alternate Process 4"/>
            <p:cNvSpPr/>
            <p:nvPr/>
          </p:nvSpPr>
          <p:spPr>
            <a:xfrm>
              <a:off x="2906642" y="2737137"/>
              <a:ext cx="2206418" cy="1305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000" b="1" kern="1200" dirty="0" smtClean="0">
                  <a:latin typeface="NikoshBAN" pitchFamily="2" charset="0"/>
                  <a:cs typeface="NikoshBAN" pitchFamily="2" charset="0"/>
                </a:rPr>
                <a:t>مَوْقُوْفُ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err="1" smtClean="0">
                  <a:latin typeface="NikoshBAN" pitchFamily="2" charset="0"/>
                  <a:cs typeface="NikoshBAN" pitchFamily="2" charset="0"/>
                </a:rPr>
                <a:t>মাওকুফ</a:t>
              </a:r>
              <a:endParaRPr lang="en-US" sz="4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62600" y="2247900"/>
            <a:ext cx="1143000" cy="762000"/>
            <a:chOff x="5386376" y="1802850"/>
            <a:chExt cx="850893" cy="473213"/>
          </a:xfrm>
        </p:grpSpPr>
        <p:sp>
          <p:nvSpPr>
            <p:cNvPr id="21" name="Right Arrow 20"/>
            <p:cNvSpPr/>
            <p:nvPr/>
          </p:nvSpPr>
          <p:spPr>
            <a:xfrm rot="2407854">
              <a:off x="5386376" y="1802850"/>
              <a:ext cx="850893" cy="47321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206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ight Arrow 4"/>
            <p:cNvSpPr/>
            <p:nvPr/>
          </p:nvSpPr>
          <p:spPr>
            <a:xfrm rot="2407854">
              <a:off x="5403087" y="1851743"/>
              <a:ext cx="708929" cy="283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72200" y="3086100"/>
            <a:ext cx="2895600" cy="1988882"/>
            <a:chOff x="5911909" y="2565416"/>
            <a:chExt cx="2546290" cy="1684082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5911909" y="2565416"/>
              <a:ext cx="2546290" cy="1684082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lowchart: Alternate Process 4"/>
            <p:cNvSpPr/>
            <p:nvPr/>
          </p:nvSpPr>
          <p:spPr>
            <a:xfrm>
              <a:off x="5994117" y="2905713"/>
              <a:ext cx="2381874" cy="1208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000" b="1" kern="1200" dirty="0" smtClean="0">
                  <a:latin typeface="NikoshBAN" pitchFamily="2" charset="0"/>
                  <a:cs typeface="NikoshBAN" pitchFamily="2" charset="0"/>
                </a:rPr>
                <a:t>مَقْتُوْعُ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err="1" smtClean="0">
                  <a:latin typeface="NikoshBAN" pitchFamily="2" charset="0"/>
                  <a:cs typeface="NikoshBAN" pitchFamily="2" charset="0"/>
                </a:rPr>
                <a:t>মাকতু</a:t>
              </a:r>
              <a:endParaRPr lang="en-US" sz="4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1028700"/>
            <a:ext cx="17526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মারফু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1028700"/>
            <a:ext cx="17526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মাওকুফ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1028700"/>
            <a:ext cx="17526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মাকতু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790700"/>
            <a:ext cx="8803732" cy="327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মারফু: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যে হাদীসের সনদ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 করীম (সা.) পর্যন্ত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পৌছেছে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 মারফু হাদীস বলে।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রাসূল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(সা.) থেকে হাদীস গ্রন্থ সংকলনকারী পর্যন্ত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 বর্ণনাকারী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বাদ পড়েনি তা হাদীসে মারফু নামে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1943100"/>
            <a:ext cx="8610600" cy="2895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ওকুফ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রাসূল (সা.) পর্যন্ত না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পৌছে,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সাহাবী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 গিয়েই স্থগিত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 হাদীসে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ওকুফ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095500"/>
            <a:ext cx="8382000" cy="259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মাকতু: 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হাদীসে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তাবেয়ী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 পৌছেছে অর্থাৎ তাবেয়ীর হাদীস বলেই প্রমাণিত হয়েছে তাকে হাদীসে মাকতু বলে।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76200"/>
            <a:ext cx="8511540" cy="876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পরিভাষা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নামগুলোর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আরোও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অন্যটিতে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8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DE7-AC08-428A-8A71-99A401B4B433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38100"/>
            <a:ext cx="88392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76600" y="1104900"/>
            <a:ext cx="2507091" cy="1143000"/>
            <a:chOff x="2787934" y="180674"/>
            <a:chExt cx="2507091" cy="1612762"/>
          </a:xfrm>
        </p:grpSpPr>
        <p:sp>
          <p:nvSpPr>
            <p:cNvPr id="6" name="Flowchart: Process 5"/>
            <p:cNvSpPr/>
            <p:nvPr/>
          </p:nvSpPr>
          <p:spPr>
            <a:xfrm>
              <a:off x="2787934" y="288193"/>
              <a:ext cx="2507091" cy="1505243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lowchart: Process 4"/>
            <p:cNvSpPr/>
            <p:nvPr/>
          </p:nvSpPr>
          <p:spPr>
            <a:xfrm>
              <a:off x="2787934" y="180674"/>
              <a:ext cx="2507091" cy="1505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b="1" kern="1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হাদিস</a:t>
              </a:r>
              <a:endParaRPr lang="en-US" sz="66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62200" y="2247900"/>
            <a:ext cx="1101907" cy="685800"/>
            <a:chOff x="2085642" y="1934541"/>
            <a:chExt cx="949507" cy="473213"/>
          </a:xfrm>
        </p:grpSpPr>
        <p:sp>
          <p:nvSpPr>
            <p:cNvPr id="9" name="Right Arrow 8"/>
            <p:cNvSpPr/>
            <p:nvPr/>
          </p:nvSpPr>
          <p:spPr>
            <a:xfrm rot="8199637">
              <a:off x="2085642" y="1934541"/>
              <a:ext cx="949507" cy="47321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206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4"/>
            <p:cNvSpPr/>
            <p:nvPr/>
          </p:nvSpPr>
          <p:spPr>
            <a:xfrm rot="18999637">
              <a:off x="2208249" y="1980468"/>
              <a:ext cx="807543" cy="283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" y="3162300"/>
            <a:ext cx="2895600" cy="1905000"/>
            <a:chOff x="0" y="2489189"/>
            <a:chExt cx="2465663" cy="1804306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0" y="2489189"/>
              <a:ext cx="2465663" cy="1804306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lowchart: Alternate Process 4"/>
            <p:cNvSpPr/>
            <p:nvPr/>
          </p:nvSpPr>
          <p:spPr>
            <a:xfrm>
              <a:off x="88077" y="2577266"/>
              <a:ext cx="2289509" cy="1628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000" b="1" dirty="0" smtClean="0">
                  <a:latin typeface="NikoshBAN" pitchFamily="2" charset="0"/>
                  <a:cs typeface="NikoshBAN" pitchFamily="2" charset="0"/>
                </a:rPr>
                <a:t>قَوْلِىْ</a:t>
              </a:r>
              <a:endParaRPr lang="en-US" sz="4000" b="1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কাওলি</a:t>
              </a:r>
              <a:endParaRPr lang="en-US" sz="4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21404984">
            <a:off x="4280810" y="2266731"/>
            <a:ext cx="651507" cy="748075"/>
            <a:chOff x="3803307" y="1887975"/>
            <a:chExt cx="473213" cy="568717"/>
          </a:xfrm>
        </p:grpSpPr>
        <p:sp>
          <p:nvSpPr>
            <p:cNvPr id="15" name="Right Arrow 14"/>
            <p:cNvSpPr/>
            <p:nvPr/>
          </p:nvSpPr>
          <p:spPr>
            <a:xfrm rot="5716767">
              <a:off x="3755555" y="1935727"/>
              <a:ext cx="568717" cy="47321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206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ight Arrow 4"/>
            <p:cNvSpPr/>
            <p:nvPr/>
          </p:nvSpPr>
          <p:spPr>
            <a:xfrm rot="16516767">
              <a:off x="3833068" y="1959689"/>
              <a:ext cx="426753" cy="283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3086100"/>
            <a:ext cx="2895600" cy="1981200"/>
            <a:chOff x="2819407" y="2530938"/>
            <a:chExt cx="2380888" cy="1787061"/>
          </a:xfrm>
        </p:grpSpPr>
        <p:sp>
          <p:nvSpPr>
            <p:cNvPr id="18" name="Flowchart: Alternate Process 17"/>
            <p:cNvSpPr/>
            <p:nvPr/>
          </p:nvSpPr>
          <p:spPr>
            <a:xfrm>
              <a:off x="2819407" y="2530938"/>
              <a:ext cx="2380888" cy="1787061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lowchart: Alternate Process 4"/>
            <p:cNvSpPr/>
            <p:nvPr/>
          </p:nvSpPr>
          <p:spPr>
            <a:xfrm>
              <a:off x="2906642" y="2737137"/>
              <a:ext cx="2206418" cy="1305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000" b="1" dirty="0" smtClean="0">
                  <a:latin typeface="NikoshBAN" pitchFamily="2" charset="0"/>
                  <a:cs typeface="NikoshBAN" pitchFamily="2" charset="0"/>
                </a:rPr>
                <a:t>فِعْلِى</a:t>
              </a:r>
              <a:endParaRPr lang="ar-SA" sz="4000" b="1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ফি’লি</a:t>
              </a:r>
              <a:endParaRPr lang="en-US" sz="4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62600" y="2247900"/>
            <a:ext cx="1143000" cy="762000"/>
            <a:chOff x="5386376" y="1802850"/>
            <a:chExt cx="850893" cy="473213"/>
          </a:xfrm>
        </p:grpSpPr>
        <p:sp>
          <p:nvSpPr>
            <p:cNvPr id="21" name="Right Arrow 20"/>
            <p:cNvSpPr/>
            <p:nvPr/>
          </p:nvSpPr>
          <p:spPr>
            <a:xfrm rot="2407854">
              <a:off x="5386376" y="1802850"/>
              <a:ext cx="850893" cy="47321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206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ight Arrow 4"/>
            <p:cNvSpPr/>
            <p:nvPr/>
          </p:nvSpPr>
          <p:spPr>
            <a:xfrm rot="2407854">
              <a:off x="5403087" y="1851743"/>
              <a:ext cx="708929" cy="283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72200" y="3086100"/>
            <a:ext cx="2895600" cy="1988882"/>
            <a:chOff x="5911909" y="2565416"/>
            <a:chExt cx="2546290" cy="1684082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5911909" y="2565416"/>
              <a:ext cx="2546290" cy="1684082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lowchart: Alternate Process 4"/>
            <p:cNvSpPr/>
            <p:nvPr/>
          </p:nvSpPr>
          <p:spPr>
            <a:xfrm>
              <a:off x="5994117" y="2905713"/>
              <a:ext cx="2381874" cy="1208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000" b="1" dirty="0" smtClean="0">
                  <a:latin typeface="NikoshBAN" pitchFamily="2" charset="0"/>
                  <a:cs typeface="NikoshBAN" pitchFamily="2" charset="0"/>
                </a:rPr>
                <a:t>تَكْرِ يْرِى</a:t>
              </a:r>
              <a:endParaRPr lang="ar-SA" sz="4000" b="1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তাকরিরি</a:t>
              </a:r>
              <a:endParaRPr lang="en-US" sz="4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1179286"/>
            <a:ext cx="17526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কাওলি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1179286"/>
            <a:ext cx="17526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ফি’লি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1181100"/>
            <a:ext cx="17526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তাকরিরি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943100"/>
            <a:ext cx="8852626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কাও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কাওলি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(স:)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বানীসূচক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‘হাদীসে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কাওলী’ বলে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(স:)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আদেশ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নিষেধ অথবা অন্যান্য যত প্রকার মৌখিক বর্ণনা আছে তাকে ‘হাদীসে কাওলী’ বলে।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" y="2058630"/>
            <a:ext cx="8663940" cy="29324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ফি’লি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ফি’লি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(স: )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-কর্ম,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আচার-ব্যবহার,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উঠা-বসা,লেন-দেন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সম্পর্কীয়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হাদীসে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ফেলী বলে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2171700"/>
            <a:ext cx="8458200" cy="266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তাকরীরি: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অনুমোদন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সমর্থন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জ্ঞাপন সূচক হাদীস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 অনেক সময় সাহাবীগণ অনেক কাজ করেছেন,যে কাজের ব্যাপারে রাসূল (সা.) সমর্থন দিয়েছেন অথবা মৌনতার মাধ্যমে স্বীকৃতি দিয়েছেন,এই ধরনের হাদীসকে তাকরীরী হাদীস বলে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76200"/>
            <a:ext cx="8843010" cy="876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পরিভাষা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নামগুলোর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আরোও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অন্যটিতে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7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DE7-AC08-428A-8A71-99A401B4B433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2362200" y="38100"/>
            <a:ext cx="3962400" cy="1295400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কুদসি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52400" y="723900"/>
            <a:ext cx="8839200" cy="49911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/>
              <a:t>হাদিস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কুদসি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আরোও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প্রকারের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হাদিস</a:t>
            </a:r>
            <a:r>
              <a:rPr lang="en-US" sz="3200" b="1" dirty="0" smtClean="0"/>
              <a:t>। </a:t>
            </a:r>
            <a:r>
              <a:rPr lang="en-US" sz="3200" b="1" dirty="0" err="1" smtClean="0"/>
              <a:t>কুদসি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অর্থ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পবিত্র</a:t>
            </a:r>
            <a:r>
              <a:rPr lang="en-US" sz="3200" b="1" dirty="0" smtClean="0"/>
              <a:t>। </a:t>
            </a:r>
            <a:r>
              <a:rPr lang="en-US" sz="3200" b="1" dirty="0" err="1" smtClean="0"/>
              <a:t>পরিভাষায়</a:t>
            </a:r>
            <a:r>
              <a:rPr lang="en-US" sz="3200" b="1" dirty="0" smtClean="0"/>
              <a:t> , </a:t>
            </a:r>
            <a:r>
              <a:rPr lang="en-US" sz="3200" b="1" dirty="0" err="1" smtClean="0"/>
              <a:t>যে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হাদিসের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ভাষা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রাসুল</a:t>
            </a:r>
            <a:r>
              <a:rPr lang="en-US" sz="3200" b="1" dirty="0" smtClean="0"/>
              <a:t> (স:) </a:t>
            </a:r>
            <a:r>
              <a:rPr lang="en-US" sz="3200" b="1" dirty="0" err="1" smtClean="0"/>
              <a:t>কিন্তু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অর্থ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ভাব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মূলকথা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আল্লাহর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যা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সপ্নযোগে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প্রাপ্ত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হয়েছে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হাদিসে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কুদসি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বলে</a:t>
            </a:r>
            <a:r>
              <a:rPr lang="en-US" sz="3200" b="1" dirty="0" smtClean="0"/>
              <a:t> । </a:t>
            </a:r>
            <a:r>
              <a:rPr lang="en-US" sz="3200" b="1" dirty="0" err="1" smtClean="0"/>
              <a:t>অর্থা</a:t>
            </a:r>
            <a:r>
              <a:rPr lang="en-US" sz="3200" b="1" dirty="0" smtClean="0"/>
              <a:t>ৎ </a:t>
            </a:r>
            <a:r>
              <a:rPr lang="en-US" sz="3200" b="1" dirty="0" err="1" smtClean="0"/>
              <a:t>যে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হাদিসের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কথা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আল্লাহর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কিন্তু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ভাষা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রাসুলের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হাদিসে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কুদসি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বলে</a:t>
            </a:r>
            <a:r>
              <a:rPr lang="en-US" sz="3200" b="1" dirty="0" smtClean="0"/>
              <a:t>। </a:t>
            </a:r>
            <a:r>
              <a:rPr lang="en-US" sz="3200" b="1" dirty="0" err="1" smtClean="0"/>
              <a:t>হাদিসে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কুদসি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আল্লাহর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কথা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হলেও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কিন্তু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এটা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কুরআনের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অন্তর্ভুক্ত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নয়</a:t>
            </a:r>
            <a:r>
              <a:rPr lang="en-US" sz="3200" b="1" dirty="0" smtClean="0"/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DE7-AC08-428A-8A71-99A401B4B433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52197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63798"/>
            <a:ext cx="7363691" cy="11697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সংকলনের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800100"/>
            <a:ext cx="883920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জীবদ্দশায়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সাহাবায়ে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ব্যপকভাবে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আত্মীয়-স্বজনদের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উমর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রাষ্ট্রীয়ভাবে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সংকলনের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হিজরী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৩য়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শতককে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সংকলনের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স্বর্ন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সিহাহ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সিত্তাহ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94446"/>
            <a:ext cx="7620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সংকলনের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" y="858436"/>
            <a:ext cx="3135775" cy="391971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7795" y="5297446"/>
            <a:ext cx="1603005" cy="379454"/>
          </a:xfrm>
        </p:spPr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5278640"/>
            <a:ext cx="864987" cy="39388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76200"/>
            <a:ext cx="8381999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" y="858436"/>
            <a:ext cx="3050027" cy="399927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" y="858436"/>
            <a:ext cx="2904851" cy="394478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5" r="7610"/>
          <a:stretch/>
        </p:blipFill>
        <p:spPr>
          <a:xfrm>
            <a:off x="376710" y="858436"/>
            <a:ext cx="2736629" cy="399492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" y="858436"/>
            <a:ext cx="2926307" cy="394479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" y="858436"/>
            <a:ext cx="2987665" cy="394478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6" name="TextBox 15"/>
          <p:cNvSpPr txBox="1"/>
          <p:nvPr/>
        </p:nvSpPr>
        <p:spPr>
          <a:xfrm>
            <a:off x="3590948" y="1135201"/>
            <a:ext cx="5324452" cy="3170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fontAlgn="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1 )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সহিহ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বুখারী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সংকলক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ইসমাইল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আল-বুখারি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7397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1104900"/>
            <a:ext cx="5324452" cy="3170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)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সহিহ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সংকলক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হুসাইন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হাজ্জাজ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আল-কুশাইরি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(র.)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4000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1275933"/>
            <a:ext cx="5324452" cy="28007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সুনানে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নাসাঈ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সংকলক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আবদুর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শুআইব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আন-নাসাই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(র.)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4482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0948" y="1104900"/>
            <a:ext cx="5324452" cy="3170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 )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সুনানে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দাউদ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সংকলক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দাউদ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সুলায়মান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আশআস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(র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.)</a:t>
            </a:r>
          </a:p>
          <a:p>
            <a:pPr fontAlgn="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4800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0948" y="1135201"/>
            <a:ext cx="5324452" cy="3170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)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জামে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তিরমিযি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সংকলক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ঈসা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ঈসা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আত-তিরমিযি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3812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0948" y="1104900"/>
            <a:ext cx="5324452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 )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সুনানে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মাজাহ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সংকলক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ইয়াজিদ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মাযাজ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.)</a:t>
            </a:r>
          </a:p>
          <a:p>
            <a:pPr fontAlgn="t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4338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9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839200" cy="723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গ্রন্থগুলোর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পরিভাষা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62100"/>
            <a:ext cx="26670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565835"/>
            <a:ext cx="2743200" cy="3577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62100"/>
            <a:ext cx="25908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62100"/>
            <a:ext cx="2577768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1100"/>
            <a:ext cx="3707334" cy="396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81100"/>
            <a:ext cx="3886200" cy="39864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2171700"/>
            <a:ext cx="7772400" cy="1981200"/>
          </a:xfrm>
          <a:prstGeom prst="rect">
            <a:avLst/>
          </a:prstGeom>
          <a:solidFill>
            <a:schemeClr val="tx1">
              <a:alpha val="6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সহিহাইন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মুত্তাফাকুন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আলাইহি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324100"/>
            <a:ext cx="8763000" cy="1600200"/>
          </a:xfrm>
          <a:prstGeom prst="rect">
            <a:avLst/>
          </a:prstGeom>
          <a:solidFill>
            <a:schemeClr val="tx1">
              <a:alpha val="6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সুনানে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আরবা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5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2504982"/>
              </p:ext>
            </p:extLst>
          </p:nvPr>
        </p:nvGraphicFramePr>
        <p:xfrm>
          <a:off x="152400" y="678180"/>
          <a:ext cx="8839200" cy="454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2093686"/>
                <a:gridCol w="4611914"/>
                <a:gridCol w="1447800"/>
              </a:tblGrid>
              <a:tr h="42122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ক্র</a:t>
                      </a:r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হাদিস</a:t>
                      </a:r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গ্রন্থের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সংকলক</a:t>
                      </a:r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হাদিস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5296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01.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সহিহ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বুখারী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ইমাম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আবু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আবদুল্লাহ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মুহাম্মদ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ইবনে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ইসমাইল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আল-বুখারি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(র.)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7397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96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02.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সহিহ</a:t>
                      </a:r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মুসলিম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ইমাম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আবুল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হুসাইন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মুসলিম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ইবনে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হাজ্জাজ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আল-কুশাইরি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(র.) 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4000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5296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03.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সুনানে</a:t>
                      </a:r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নাসাঈ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ইমাম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আবু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আব্দুর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রহমান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আহমদ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ইবনে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শুআইব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আন-নাসাই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(র.) 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4482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04.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সুনানে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আবু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দাউদ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ইমাম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আবু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দাউদ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সুলায়মান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ইবনে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আশআস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(র.)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4800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0.5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জামে</a:t>
                      </a:r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তিরমিযি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ইমাম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আবু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ঈসা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মুহাম্মদ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ইবনে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ঈসা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আত-তিরমিযি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3812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96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06.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সুনানে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ইবনে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মাজাহ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>
                          <a:latin typeface="NikoshBAN" pitchFamily="2" charset="0"/>
                          <a:cs typeface="NikoshBAN" pitchFamily="2" charset="0"/>
                        </a:rPr>
                        <a:t>ইমাম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আবু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আবদুল্যাহ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ইবনে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ইয়াজিদ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ইবনে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আবদুল্যাহ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ইবনে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3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মাযাজ</a:t>
                      </a:r>
                      <a:r>
                        <a:rPr lang="en-US" sz="2300" baseline="0" dirty="0" smtClean="0">
                          <a:latin typeface="NikoshBAN" pitchFamily="2" charset="0"/>
                          <a:cs typeface="NikoshBAN" pitchFamily="2" charset="0"/>
                        </a:rPr>
                        <a:t>(র.)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NikoshBAN" pitchFamily="2" charset="0"/>
                          <a:cs typeface="NikoshBAN" pitchFamily="2" charset="0"/>
                        </a:rPr>
                        <a:t>4338</a:t>
                      </a:r>
                      <a:endParaRPr lang="en-US" sz="2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38101"/>
            <a:ext cx="563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নজরে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endParaRPr lang="en-US" sz="32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4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1" y="3009900"/>
            <a:ext cx="5486400" cy="21336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ইউসুফ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রানা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114300"/>
            <a:ext cx="6324601" cy="25908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01638" indent="290513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401638" indent="290513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marL="401638" indent="290513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শরীয়তের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29000" y="2857500"/>
            <a:ext cx="5532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159"/>
            <a:ext cx="2514600" cy="2757141"/>
          </a:xfrm>
          <a:prstGeom prst="rect">
            <a:avLst/>
          </a:prstGeom>
        </p:spPr>
      </p:pic>
      <p:pic>
        <p:nvPicPr>
          <p:cNvPr id="1026" name="Picture 2" descr="F:\Malltimedia Class\Pichtur veraitis\My pik for MMC\11 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781300"/>
            <a:ext cx="2514600" cy="293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90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21503"/>
            <a:ext cx="8458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" y="1059240"/>
            <a:ext cx="88519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হাদিসও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ওহি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প্রসঙ্গে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52700"/>
            <a:ext cx="88392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700" y="3541574"/>
            <a:ext cx="88519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প্রবৃত্তি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ওহি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প্রত্যাদেশ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আন-নাজম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(৩-৪)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8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059240"/>
            <a:ext cx="88392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কুরআনেরই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নির্দিধায়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543300"/>
            <a:ext cx="89154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আল-হাশর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৭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52701"/>
            <a:ext cx="883920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21503"/>
            <a:ext cx="8458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3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983040"/>
            <a:ext cx="88392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জীবনদর্শনে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মানবজাতিকে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জিনিসকে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আঁকড়ে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162300"/>
            <a:ext cx="88519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আঁকড়ে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ততদিন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পথভ্রষ্ট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কিতাব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রাসূলের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সুন্নাহ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মুয়াত্তা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00300"/>
            <a:ext cx="8839200" cy="695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5303"/>
            <a:ext cx="84582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3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DE7-AC08-428A-8A71-99A401B4B433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3200" y="647700"/>
            <a:ext cx="878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প্রশ্ন:সুন্নাহ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শব্দের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অর্থ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" y="1257300"/>
            <a:ext cx="35433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রীতিনীতি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500" y="1943100"/>
            <a:ext cx="84201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: 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হাদিসের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কয়টি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অংশ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9819" y="2628900"/>
            <a:ext cx="8720181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হাদিসের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দুইটি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অংশ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যথা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সনদ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মতন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। 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633" y="3238500"/>
            <a:ext cx="4857567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প্রশ্ন:মতন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4289" y="3848100"/>
            <a:ext cx="8787311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হাদিসের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মূল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অংশ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বক্তব্য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মতন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52800" y="38100"/>
            <a:ext cx="25908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মূল্যায়ণ</a:t>
            </a:r>
            <a:endParaRPr lang="en-US" sz="44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190500" y="4457700"/>
            <a:ext cx="86487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প্রশ্ন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:?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সনদের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দিক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হাদিস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কত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" y="5143500"/>
            <a:ext cx="44958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তিন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প্রকার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DE7-AC08-428A-8A71-99A401B4B433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38100"/>
            <a:ext cx="85344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আরোও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কিছু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প্রশ্নের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উত্তর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জেনে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নেই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03200" y="647700"/>
            <a:ext cx="878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প্রশ্ন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:?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সনদের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দিক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হাদিস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কত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" y="1257300"/>
            <a:ext cx="87249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উ: ৩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যথা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কাওলি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ফি’লি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ও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তাকরিরি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500" y="1943100"/>
            <a:ext cx="75819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হাদিস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সংকলনের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স্বর্ণযুগ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কোনটি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9819" y="2628900"/>
            <a:ext cx="8745581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হিজরি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৩য়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শতক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কে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হাদিস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সংকলনের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স্বর্ণযুগ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।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633" y="3238500"/>
            <a:ext cx="7676967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সিহাহ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সিত্তাহ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3848100"/>
            <a:ext cx="8839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উ: ৬টি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বিশুদ্ধ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হাদিস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গ্রন্থকে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একত্রে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সিহাহ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সিত্তাহ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0500" y="4457700"/>
            <a:ext cx="8648700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প্রশ্ন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:?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সিহাহ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সিত্তাহ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গ্রন্থ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যুগে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সংকলিত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5143500"/>
            <a:ext cx="44958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হিজরি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৩য়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শতক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DE7-AC08-428A-8A71-99A401B4B433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E:\CPD (ICT)\CPD Batch No 60\Image\images (14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52959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52400" y="118656"/>
            <a:ext cx="8839200" cy="8338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খাতায়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লিখে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নেও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1104900"/>
            <a:ext cx="8991600" cy="2133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রানা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রাহাত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দুজন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চাচাত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ভাই।তারা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ইসলামের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প্রাথমিক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বিষয়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জ্ঞান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লাভ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করেছে।রাহাত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বলছে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কুরআন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হলো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মানবজাতির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সংবিধান।যেখানে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সবকিছুর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সমাধান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পাওয়া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তাই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কুরআনমেনে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চলেলই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হাদিসের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দরকার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নেই।রানা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বলল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হাদিস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হলো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কুরআনের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ব্যাখ্যা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গ্রন্থ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তাই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কুরআনের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পাশাপাশি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হাদিসও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মেনে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চলতে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3390900"/>
            <a:ext cx="8906688" cy="21814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ক )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হাদিস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অর্থ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খ)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হাদিসে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কুদসি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গ )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রাহাত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পূর্ণাঙ্গভাবে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ইসলামি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বিধান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মেনে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চলছে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ব্যখ্যা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ঘ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)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কুরআন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হাদিসের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আলোকে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রানার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বক্তব্য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বিশ্লেষণ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।  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26830" cy="52197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08030" y="93518"/>
            <a:ext cx="5486400" cy="245918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mevB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nv‡dR</a:t>
            </a:r>
            <a:endParaRPr lang="en-US" sz="4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23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76500"/>
            <a:ext cx="518160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8"/>
          <a:stretch/>
        </p:blipFill>
        <p:spPr>
          <a:xfrm>
            <a:off x="4267200" y="2476500"/>
            <a:ext cx="4800600" cy="3238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200" y="114300"/>
            <a:ext cx="8991600" cy="2209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:)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জীবদ্দসায়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যেসব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কথা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বলেছেন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যেসব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করেছেন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তাকে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?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?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1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DE7-AC08-428A-8A71-99A401B4B433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own Arrow Callout 3"/>
          <p:cNvSpPr/>
          <p:nvPr/>
        </p:nvSpPr>
        <p:spPr>
          <a:xfrm>
            <a:off x="152400" y="76200"/>
            <a:ext cx="8839200" cy="14097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তাহলে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পাঠের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বিষয়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হলো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562100"/>
            <a:ext cx="8153400" cy="3581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শরিয়তে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দ্বিতীয়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উৎস</a:t>
            </a:r>
            <a:r>
              <a:rPr lang="en-US" sz="4800" b="1" dirty="0" smtClean="0"/>
              <a:t> : </a:t>
            </a:r>
            <a:r>
              <a:rPr lang="en-US" sz="4800" b="1" dirty="0" err="1" smtClean="0"/>
              <a:t>সুন্নাহ</a:t>
            </a:r>
            <a:endParaRPr lang="en-US" sz="4800" b="1" dirty="0" smtClean="0"/>
          </a:p>
          <a:p>
            <a:pPr algn="ctr"/>
            <a:r>
              <a:rPr lang="en-US" sz="4800" b="1" dirty="0" err="1" smtClean="0"/>
              <a:t>পাঠ</a:t>
            </a:r>
            <a:r>
              <a:rPr lang="en-US" sz="4800" b="1" dirty="0" smtClean="0"/>
              <a:t>: ১১</a:t>
            </a:r>
          </a:p>
          <a:p>
            <a:pPr algn="ctr"/>
            <a:r>
              <a:rPr lang="en-US" sz="4800" b="1" dirty="0" err="1" smtClean="0"/>
              <a:t>অধ্যায়</a:t>
            </a:r>
            <a:r>
              <a:rPr lang="en-US" sz="4800" b="1" dirty="0" smtClean="0"/>
              <a:t>: </a:t>
            </a:r>
            <a:r>
              <a:rPr lang="en-US" sz="4800" b="1" dirty="0" err="1" smtClean="0"/>
              <a:t>দ্বিতীয়</a:t>
            </a:r>
            <a:endParaRPr lang="en-US" sz="4800" b="1" dirty="0" smtClean="0"/>
          </a:p>
          <a:p>
            <a:pPr algn="ctr"/>
            <a:r>
              <a:rPr lang="en-US" sz="4800" b="1" dirty="0" err="1" smtClean="0"/>
              <a:t>বিষয়</a:t>
            </a:r>
            <a:r>
              <a:rPr lang="en-US" sz="4800" b="1" dirty="0" smtClean="0"/>
              <a:t>: </a:t>
            </a:r>
            <a:r>
              <a:rPr lang="en-US" sz="4800" b="1" dirty="0" err="1" smtClean="0"/>
              <a:t>ইসলাম</a:t>
            </a:r>
            <a:r>
              <a:rPr lang="en-US" sz="4800" b="1" dirty="0" smtClean="0"/>
              <a:t> ও </a:t>
            </a:r>
            <a:r>
              <a:rPr lang="en-US" sz="4800" b="1" dirty="0" err="1" smtClean="0"/>
              <a:t>নৈতিক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শিক্ষা</a:t>
            </a:r>
            <a:endParaRPr lang="en-US" sz="4800" b="1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own Arrow Callout 3"/>
          <p:cNvSpPr/>
          <p:nvPr/>
        </p:nvSpPr>
        <p:spPr>
          <a:xfrm>
            <a:off x="2286000" y="38100"/>
            <a:ext cx="5029200" cy="1333500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" y="1324090"/>
            <a:ext cx="8915400" cy="404801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:::::::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সুন্নাহ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4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14300"/>
            <a:ext cx="7391400" cy="99180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সুন্নাতের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106313"/>
            <a:ext cx="3429000" cy="111338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سَنَدٌ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4400" y="4155012"/>
            <a:ext cx="3886200" cy="10646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মতন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مَتَن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257300"/>
            <a:ext cx="8839200" cy="2743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সুন্নাহ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রীতিনীতি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(স:)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মৌনসম্মতিকে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সুন্নাহ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3663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1DE7-AC08-428A-8A71-99A401B4B433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114300"/>
            <a:ext cx="8915400" cy="9918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মতনের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257300"/>
            <a:ext cx="8991600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سَنَدٌ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বর্ণনাকারীর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ধারাবাহিকতা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467100"/>
            <a:ext cx="8839200" cy="16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مَتَن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89235" y="4798101"/>
            <a:ext cx="1263965" cy="42159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61859" y="4816541"/>
            <a:ext cx="1301141" cy="40315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28700"/>
            <a:ext cx="87408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حدثنا الحميدي عبد الله بن الزبير قال: حدثنا سفيان قال: حدثنا يحيى بن سعيد الأنصارى قال: أخبرني محمد بن إبراهيم التيمي أنه سمع علقمة بن وقاص الليثي يقول: سمعت عمر بن الخطاب رضى الله تعالى عنه على المنبر </a:t>
            </a: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قال: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3200" b="1" dirty="0" smtClean="0"/>
              <a:t>سمعت </a:t>
            </a:r>
            <a:r>
              <a:rPr lang="ar-SA" sz="3200" b="1" dirty="0"/>
              <a:t>رسول الله ﷺ يقول</a:t>
            </a:r>
            <a:r>
              <a:rPr lang="ar-SA" sz="3200" b="1" dirty="0" smtClean="0"/>
              <a:t>:</a:t>
            </a:r>
            <a:endParaRPr lang="en-US" sz="3200" b="1" dirty="0" smtClean="0"/>
          </a:p>
          <a:p>
            <a:pPr algn="just" rtl="1"/>
            <a:r>
              <a:rPr lang="ar-SA" sz="3200" b="1" dirty="0" smtClean="0"/>
              <a:t> </a:t>
            </a:r>
            <a:r>
              <a:rPr lang="ar-SA" sz="3200" b="1" dirty="0">
                <a:solidFill>
                  <a:srgbClr val="00B050"/>
                </a:solidFill>
              </a:rPr>
              <a:t>إنما الأعمال بالنيات وإنما لكل امرئ ما نوى فمن كانت هجرته إلى دنيا يصيبها أو إلى امرأة ينكحها فهجرته إلى ما هاجر إليه.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478" y="1039292"/>
            <a:ext cx="8763000" cy="2015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3130922"/>
            <a:ext cx="8708922" cy="1555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6478" y="0"/>
            <a:ext cx="8763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সংকলিত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পূনাঙ্গ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762500"/>
            <a:ext cx="4419600" cy="8025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8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4608-BEFB-4071-B696-C078A83F043F}" type="datetime12">
              <a:rPr lang="en-US" smtClean="0"/>
              <a:pPr/>
              <a:t>6:11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495301"/>
            <a:ext cx="8915400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হুমাইদী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জুবায়ের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সুফিয়ান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র.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ইয়হিয়া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সায়িদ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ইব্রিাহিম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আত-তাইমি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আলকামা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ওয়াক্কাছ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আল-লাইছি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আলকামা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খাত্তাব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মিম্বারে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রাসুল্লাহ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ar-SA" sz="3200" dirty="0">
              <a:latin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556218"/>
            <a:ext cx="8915400" cy="181588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নিয়তের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হিযরত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দুনিয়ার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হিযরত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নারীকে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হিযরত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উদ্দেশ্যেই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r-SA" sz="2800" dirty="0">
              <a:solidFill>
                <a:prstClr val="black"/>
              </a:solidFill>
              <a:latin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-38100"/>
            <a:ext cx="807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অনুবাদকৃত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হাদিসে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454701"/>
            <a:ext cx="1263965" cy="49779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সনদ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3543300"/>
            <a:ext cx="13716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24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1406</Words>
  <Application>Microsoft Office PowerPoint</Application>
  <PresentationFormat>On-screen Show (16:10)</PresentationFormat>
  <Paragraphs>211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Alom</dc:creator>
  <cp:lastModifiedBy>user</cp:lastModifiedBy>
  <cp:revision>307</cp:revision>
  <dcterms:created xsi:type="dcterms:W3CDTF">2006-08-16T00:00:00Z</dcterms:created>
  <dcterms:modified xsi:type="dcterms:W3CDTF">2019-12-24T12:15:24Z</dcterms:modified>
</cp:coreProperties>
</file>