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8" r:id="rId20"/>
    <p:sldId id="295" r:id="rId21"/>
    <p:sldId id="265" r:id="rId22"/>
    <p:sldId id="266" r:id="rId23"/>
    <p:sldId id="281" r:id="rId24"/>
    <p:sldId id="282" r:id="rId25"/>
    <p:sldId id="283" r:id="rId26"/>
    <p:sldId id="284" r:id="rId27"/>
    <p:sldId id="293" r:id="rId28"/>
    <p:sldId id="285" r:id="rId29"/>
    <p:sldId id="286" r:id="rId30"/>
    <p:sldId id="287" r:id="rId31"/>
    <p:sldId id="289" r:id="rId32"/>
    <p:sldId id="288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3F866-AF0E-47C9-8C20-B2F44809A007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9481C-614C-4365-AC38-FE8B7C02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6/12/2020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6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3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9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73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5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4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6/12/2020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6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dpurtimes.com/formalin-or-ethiopian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eenews.india.com/bengali/kolkata/cheating-racket-in-town-in-the-name-of-friendship-club_166858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DEFE24-8862-4305-A806-CD54E9CB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3E8B95-98B8-4EB0-B8B9-1F54809D6313}"/>
              </a:ext>
            </a:extLst>
          </p:cNvPr>
          <p:cNvSpPr txBox="1"/>
          <p:nvPr/>
        </p:nvSpPr>
        <p:spPr>
          <a:xfrm>
            <a:off x="2514600" y="2287250"/>
            <a:ext cx="3733800" cy="144655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C8F16AE-F19D-40C7-B216-FA6EFB28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FB03F0A-D5AF-4452-A096-AEAE4BAC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69022CB-26A8-4FF6-99A7-A27FE35E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84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FEDF-C5D7-4D4E-9AE1-A83CD400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A1C6C3-A0D1-462E-8CD3-EF5D451710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057400"/>
            <a:ext cx="3565525" cy="4571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BBCFA-C1BD-4171-BA3B-07EF7B5AD5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গুজ</a:t>
            </a:r>
            <a:r>
              <a:rPr lang="bn-BD" sz="3600" dirty="0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ছ</a:t>
            </a:r>
            <a:r>
              <a:rPr lang="en-US" sz="3600" dirty="0" err="1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ড়ানো</a:t>
            </a:r>
            <a:endParaRPr lang="en-US" sz="3600" dirty="0">
              <a:solidFill>
                <a:schemeClr val="tx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D37DB-B776-474D-9846-5C231DFE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A98F1-2806-47B4-8731-22700973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CAF77-8B46-442B-8BED-93173DC2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0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A88A-C27C-45C7-A275-2F8A6E58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E28315-8981-4051-97D7-2087B986CE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343399" cy="51053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96F6D-0D7E-42D9-9917-3433132AC1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গ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প্তচর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বৃত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D0905-CEDA-451B-814D-4971309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CA812-5534-4427-87A0-4003BBD0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31AB6-B8BE-42BF-B433-A13ACB46B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86F8-FEE8-4FF8-84FF-08899E4C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C9F09D-86AC-4E79-8C68-C25AEB9756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4270375" cy="4572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E75B1-565E-4E66-9990-D94898DACB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ইল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মেছেজের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মাধ্যমে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প্রতারণা</a:t>
            </a: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2B683-F028-4ED9-8290-8A4D6057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7FDF1-3CBC-434E-9E14-79A62D0D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2B803-DB52-4439-8F7A-B0AF9D75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329B-B3F6-4038-8CE6-FD0DC6A5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57D96C-F764-462A-9096-7E8EC8BB86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1"/>
          <a:stretch/>
        </p:blipFill>
        <p:spPr>
          <a:xfrm>
            <a:off x="304800" y="1600200"/>
            <a:ext cx="4038600" cy="42211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66174-0466-4179-A2B7-F3161EDA1D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পরীক্ষায়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নকল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প্রশ্ন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পত্র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ফাঁস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1241F-7809-44F2-8B0E-631D535D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FF521-B9E6-42E3-B0F9-FB62FF87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EEBA1-0AA2-44BD-A2DF-EAF75670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2"/>
            </a:gs>
            <a:gs pos="4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D590-CDD9-4FB2-861D-1C234766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597054-7493-409D-A6E7-46ECE88D45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3" b="41073"/>
          <a:stretch/>
        </p:blipFill>
        <p:spPr>
          <a:xfrm>
            <a:off x="228600" y="2057400"/>
            <a:ext cx="4343400" cy="45259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EF881-2241-4C6E-8800-4431C516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572000" cy="4525963"/>
          </a:xfrm>
        </p:spPr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প্রতারণা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টাকা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হা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CA7B7-A250-4A5E-8C6E-0B5813F9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B2A68-8858-4076-9733-5B0CFC57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B7482-43ED-4446-9C6D-B8D3B0C9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86000">
              <a:srgbClr val="FFC000"/>
            </a:gs>
            <a:gs pos="93000">
              <a:schemeClr val="accent5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D294-F3BF-4880-8500-ADDC6793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83BADF-6051-4DB1-9AEB-9EA2EEE1C0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114800" cy="51054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4029-75A9-4379-8A75-BA67EB6D5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876800" cy="4525963"/>
          </a:xfrm>
        </p:spPr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িয়ে</a:t>
            </a: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প্রতারণা</a:t>
            </a: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E4D2E-DBDC-4AEF-B309-EB325E8B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B3C42-FE32-4EAA-90CE-58EBBA0B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5780F-AC7A-4553-9CBE-8B50EA4B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8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5EB2-3703-4141-98BB-616C2312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99C1E7-4E77-47A8-9903-ACBD23C1F3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" y="1600199"/>
            <a:ext cx="4419600" cy="51054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46E2E-94E3-4091-AD80-DDDE13D7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ফল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মূল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ায়ন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 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দার্থ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ফর্মা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িন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BF70-16AD-4780-9AF8-CBAE397E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3BEC1-DD39-4132-A41C-6FCD85DA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11D8D-5D00-4D02-9B38-FBFD2F5B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280A-33A7-4B75-9995-854488DD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C4DFAE8-61D6-48F4-BFA9-BF1EC7C1B9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" y="1965960"/>
            <a:ext cx="3962399" cy="45872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80C39-CA14-4881-8F3D-69781AB7F0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4800" dirty="0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bn-BD" sz="4800" dirty="0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4800" dirty="0" err="1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ইবার</a:t>
            </a:r>
            <a:r>
              <a:rPr lang="en-US" sz="4800" dirty="0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ক্রাইম</a:t>
            </a:r>
            <a:endParaRPr lang="en-US" sz="4800" dirty="0">
              <a:solidFill>
                <a:schemeClr val="tx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6CA07-46A1-4988-B812-11BBB7E4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69351-A3CF-4D82-8D6A-B43E10E6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45E2D-7BEE-433F-950F-4F119B4D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E004-AD83-48D7-8B95-9F1FABC5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846318-563C-4911-9D85-53426CB262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1" r="45283" b="30971"/>
          <a:stretch/>
        </p:blipFill>
        <p:spPr>
          <a:xfrm>
            <a:off x="457200" y="1417638"/>
            <a:ext cx="4114799" cy="45259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2B9DE-C96B-4B1B-9523-21764D1D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5334000" cy="4525963"/>
          </a:xfrm>
        </p:spPr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ইল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সিম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F7B513-CBCD-4DC9-8987-B079DA85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6BE0D-A360-4BAB-907F-C5F55B19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8554F-4122-4058-9F3C-F883F9E3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39FD-FDED-4D35-9223-FBB7432B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38100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endParaRPr lang="en-US" sz="6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8E9D2-1049-4646-A084-DE01EFD3AF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8"/>
          <a:stretch/>
        </p:blipFill>
        <p:spPr>
          <a:xfrm>
            <a:off x="1828800" y="1417638"/>
            <a:ext cx="5486400" cy="480162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C156C-A099-41F3-BD1E-505C0766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DF808-324E-474C-8596-AEBC539A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45F27-D915-4CFC-8FD6-DF3D82BB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B05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57468-9D4D-4AE6-9929-661F62EA7C04}"/>
              </a:ext>
            </a:extLst>
          </p:cNvPr>
          <p:cNvSpPr txBox="1">
            <a:spLocks/>
          </p:cNvSpPr>
          <p:nvPr/>
        </p:nvSpPr>
        <p:spPr>
          <a:xfrm>
            <a:off x="1600200" y="164623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rgbClr val="FFC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শিক্ষক</a:t>
            </a:r>
            <a:endParaRPr lang="en-US" sz="3600" dirty="0">
              <a:solidFill>
                <a:srgbClr val="FFC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816F7-3EC6-4CBE-955F-31FC20BFBF1F}"/>
              </a:ext>
            </a:extLst>
          </p:cNvPr>
          <p:cNvSpPr txBox="1">
            <a:spLocks/>
          </p:cNvSpPr>
          <p:nvPr/>
        </p:nvSpPr>
        <p:spPr>
          <a:xfrm>
            <a:off x="228600" y="2667000"/>
            <a:ext cx="41910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মোঃ</a:t>
            </a:r>
            <a:r>
              <a:rPr lang="en-US" sz="4000" dirty="0">
                <a:solidFill>
                  <a:srgbClr val="FFC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আনিসুর</a:t>
            </a:r>
            <a:r>
              <a:rPr lang="en-US" sz="4000" dirty="0">
                <a:solidFill>
                  <a:srgbClr val="FFC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রহমান</a:t>
            </a:r>
            <a:endParaRPr lang="en-US" sz="4000" dirty="0">
              <a:solidFill>
                <a:srgbClr val="FFC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sz="32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সহকারী</a:t>
            </a:r>
            <a:r>
              <a:rPr lang="en-US" sz="32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শিক্ষক</a:t>
            </a:r>
            <a:endParaRPr lang="en-US" sz="3200" dirty="0">
              <a:solidFill>
                <a:srgbClr val="7030A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sz="32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জামালপুর</a:t>
            </a:r>
            <a:r>
              <a:rPr lang="en-US" sz="32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জিলা</a:t>
            </a:r>
            <a:r>
              <a:rPr lang="en-US" sz="32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স্কুল</a:t>
            </a:r>
            <a:r>
              <a:rPr lang="en-US" sz="32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জামালপুর</a:t>
            </a:r>
            <a:endParaRPr lang="en-US" sz="3200" dirty="0">
              <a:solidFill>
                <a:srgbClr val="7030A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sz="32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মোবাইল</a:t>
            </a:r>
            <a:r>
              <a:rPr lang="en-US" sz="32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নং-০১৫৫৮৩০৬১৫১</a:t>
            </a:r>
          </a:p>
          <a:p>
            <a:pPr>
              <a:buFont typeface="Arial" pitchFamily="34" charset="0"/>
              <a:buNone/>
            </a:pPr>
            <a:r>
              <a:rPr lang="en-US" sz="1600" dirty="0">
                <a:solidFill>
                  <a:srgbClr val="FFC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Email-anisr.mym@gmail.com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06335-EDE0-4452-BE59-93E8AC304198}"/>
              </a:ext>
            </a:extLst>
          </p:cNvPr>
          <p:cNvSpPr txBox="1">
            <a:spLocks/>
          </p:cNvSpPr>
          <p:nvPr/>
        </p:nvSpPr>
        <p:spPr>
          <a:xfrm>
            <a:off x="5940425" y="1417638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শ্রেণী</a:t>
            </a:r>
            <a:endParaRPr lang="en-US" sz="32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9A789-F0E4-49F5-93CB-AFFFD601FD90}"/>
              </a:ext>
            </a:extLst>
          </p:cNvPr>
          <p:cNvSpPr txBox="1">
            <a:spLocks/>
          </p:cNvSpPr>
          <p:nvPr/>
        </p:nvSpPr>
        <p:spPr>
          <a:xfrm>
            <a:off x="4721225" y="2601912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৮ম</a:t>
            </a:r>
          </a:p>
          <a:p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ইসলাম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নৈতিক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শিক্ষা</a:t>
            </a:r>
            <a:endParaRPr lang="en-US" sz="32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অধ্যায়-০১</a:t>
            </a:r>
          </a:p>
          <a:p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পাঠ-০২</a:t>
            </a:r>
          </a:p>
          <a:p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ছাত্র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সংখ্যা-৬০</a:t>
            </a:r>
          </a:p>
          <a:p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তারিখ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– ০৪/০৬/২০২০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06ECF-6130-40FD-AAEA-DBA398A7E4BC}"/>
              </a:ext>
            </a:extLst>
          </p:cNvPr>
          <p:cNvSpPr txBox="1"/>
          <p:nvPr/>
        </p:nvSpPr>
        <p:spPr>
          <a:xfrm>
            <a:off x="3124200" y="381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পরিচিতি</a:t>
            </a:r>
            <a:endParaRPr lang="en-US" sz="6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3131D-D773-4365-A047-FA829D095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11996"/>
            <a:ext cx="2666999" cy="305520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BBDA3-1A0C-4C2B-AA96-55226CF6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85E26F-48E0-4D0A-ADC8-F4042E2F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D66F2D-A781-49CC-96A0-BC085BD2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7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0BB4C-4CD3-4853-AF08-16698E22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B1A01E-F8E9-4725-BEED-7C2A77DEFE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1965960"/>
            <a:ext cx="4419598" cy="466344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F7951-FD70-437F-8CB6-B7969230C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3368040"/>
            <a:ext cx="4572000" cy="4023360"/>
          </a:xfrm>
        </p:spPr>
        <p:txBody>
          <a:bodyPr>
            <a:normAutofit/>
          </a:bodyPr>
          <a:lstStyle/>
          <a:p>
            <a:r>
              <a:rPr lang="en-US" sz="3600" dirty="0" err="1"/>
              <a:t>ফেইস</a:t>
            </a:r>
            <a:r>
              <a:rPr lang="en-US" sz="3600" dirty="0"/>
              <a:t> </a:t>
            </a:r>
            <a:r>
              <a:rPr lang="en-US" sz="3600" dirty="0" err="1"/>
              <a:t>বুকে</a:t>
            </a:r>
            <a:r>
              <a:rPr lang="en-US" sz="3600" dirty="0"/>
              <a:t> </a:t>
            </a:r>
            <a:r>
              <a:rPr lang="en-US" sz="3600" dirty="0" err="1"/>
              <a:t>মিথ্যা,বানোয়াট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ভিত্তিহীন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আপলোড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দে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ছ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 ।</a:t>
            </a:r>
            <a:endParaRPr lang="en-US" sz="36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3DD4E-CBB9-47C2-B1E5-2E96519F8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02B04F-CCC8-4CD8-9C1F-B966D11A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EC66D5-E2C8-4669-A358-BCD10072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C3A53963-87CD-4DDD-B38E-FDDAD9709042}"/>
              </a:ext>
            </a:extLst>
          </p:cNvPr>
          <p:cNvSpPr/>
          <p:nvPr/>
        </p:nvSpPr>
        <p:spPr>
          <a:xfrm>
            <a:off x="0" y="152400"/>
            <a:ext cx="9144000" cy="14478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50EEA-479A-45FE-8175-301E6FC6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38100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6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C5FFD6E-E685-4750-888B-577BFE3E2F3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0"/>
          <a:stretch/>
        </p:blipFill>
        <p:spPr>
          <a:xfrm>
            <a:off x="4648201" y="1600200"/>
            <a:ext cx="4038600" cy="4525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FEFF6-80FE-4F21-B519-422784A960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1"/>
          <a:stretch/>
        </p:blipFill>
        <p:spPr>
          <a:xfrm>
            <a:off x="457200" y="1600200"/>
            <a:ext cx="4114800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23106-CE84-4661-9A77-2ED5A3DA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F94B9-993A-4B2F-BFFD-7CE3EF89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4FBF1-F296-46BC-9788-7CDA8783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E85E-F3C9-49DD-B370-495FBEFD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30480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6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1B0F21-119C-40F0-A4C7-F3D8FA697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8" y="1348497"/>
            <a:ext cx="4418552" cy="52268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161CEC-BBA0-4122-B3AD-E2339B540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48497"/>
            <a:ext cx="4113752" cy="523486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D86D9-93A4-4C11-B5A8-9B2E05D7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2B4E4-CC2D-479B-92BF-3858EB8B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4F9D2-D5E8-47F9-AB22-B43A2761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5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260">
              <a:srgbClr val="7BC07D"/>
            </a:gs>
            <a:gs pos="42000">
              <a:srgbClr val="00B050"/>
            </a:gs>
            <a:gs pos="53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6B744-EFF5-4FEF-9691-9A534DA5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6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26ECE-4F38-4ACE-A279-31B4C9726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8200" y="1798637"/>
            <a:ext cx="4572000" cy="4525963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0070C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en-US" sz="36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ঘৃণিত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তাদেরকে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কেও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বিশ্বাস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করেনা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</a:t>
            </a:r>
            <a:r>
              <a:rPr lang="bn-BD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bn-BD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36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তিতে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থাকে</a:t>
            </a: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CD488-CE1F-4D99-AE95-AB804CAB9262}"/>
              </a:ext>
            </a:extLst>
          </p:cNvPr>
          <p:cNvSpPr txBox="1"/>
          <p:nvPr/>
        </p:nvSpPr>
        <p:spPr>
          <a:xfrm>
            <a:off x="152400" y="2416076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যদিও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নামায,রোযা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আদায়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ম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ওয়ার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দাবী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করে,তবুও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87D44-13A8-46EE-BF9B-8EE56519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A5236-4874-4411-9093-BFD2EB5F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689DE-E6D2-449D-A2B5-4ABADB0A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chemeClr val="accent5">
                <a:lumMod val="5000"/>
                <a:lumOff val="95000"/>
              </a:schemeClr>
            </a:gs>
            <a:gs pos="3000">
              <a:schemeClr val="accent5">
                <a:lumMod val="45000"/>
                <a:lumOff val="55000"/>
              </a:schemeClr>
            </a:gs>
            <a:gs pos="63000">
              <a:srgbClr val="FFC000"/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0A5A-5750-4EA5-8D76-65368CD5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53820C-AE58-4FB8-B61F-9BB6960290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3"/>
          <a:stretch/>
        </p:blipFill>
        <p:spPr>
          <a:xfrm>
            <a:off x="304800" y="1600200"/>
            <a:ext cx="4114800" cy="45259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12917-4FEF-4F81-AC2E-A07A3463D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724400" cy="4800600"/>
          </a:xfrm>
        </p:spPr>
        <p:txBody>
          <a:bodyPr>
            <a:normAutofit/>
          </a:bodyPr>
          <a:lstStyle/>
          <a:p>
            <a:r>
              <a:rPr lang="ar-SA" sz="3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</a:t>
            </a:r>
            <a:r>
              <a:rPr lang="ar-SA" sz="3500" dirty="0">
                <a:latin typeface="Arial" panose="020B0604020202020204" pitchFamily="34" charset="0"/>
                <a:cs typeface="Arial" panose="020B0604020202020204" pitchFamily="34" charset="0"/>
              </a:rPr>
              <a:t>لَا تُصَلِّ عَلٰٓى اَحَدٍ مِّنْهُمْ مَّاتَ اَبَدًا وَلاَ تَقُمْ عَلىٰ قَبْرِه ٖ–اِنَّهُمْ كَفَرُوْا بِا للهِ وَ رَسُوْلِهٖ وَ مَاتُوْا وَ هُمْ فٰسِقُوْنَ</a:t>
            </a:r>
            <a:r>
              <a:rPr lang="ar-SA" sz="3500" dirty="0">
                <a:latin typeface="Arabic Typesetting" panose="03020402040406030203" pitchFamily="66" charset="-78"/>
                <a:cs typeface="+mj-cs"/>
              </a:rPr>
              <a:t>-</a:t>
            </a:r>
          </a:p>
          <a:p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ৎ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ঃ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আপনি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তাদের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কারও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মৃত্যুর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তাদের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জানাযার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নামাজ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পড়বেন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না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এ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ং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ড়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।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য়ই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তারা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 ও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আল্লাহর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রাসুলকে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অস্বীকারা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বস্থায়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মারা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যায়,আ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তারা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ৃ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ঙ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ৃ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ষ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 । (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ূ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াওবা,আয়াত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৮৪)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6C257-1B91-42F5-B86A-077D208A8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C6DB1-D994-4F0B-9DD9-030021F6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887DC-F645-4E1A-943C-C1B3C2C6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6">
                <a:lumMod val="5000"/>
                <a:lumOff val="95000"/>
              </a:schemeClr>
            </a:gs>
            <a:gs pos="43000">
              <a:schemeClr val="accent6">
                <a:lumMod val="45000"/>
                <a:lumOff val="55000"/>
              </a:schemeClr>
            </a:gs>
            <a:gs pos="60000">
              <a:schemeClr val="accent6">
                <a:lumMod val="45000"/>
                <a:lumOff val="55000"/>
              </a:schemeClr>
            </a:gs>
            <a:gs pos="77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5949-8295-473C-A73C-AF8B1317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349532-2744-453D-B48E-1EEA597D2F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25"/>
          <a:stretch/>
        </p:blipFill>
        <p:spPr>
          <a:xfrm>
            <a:off x="228600" y="1676400"/>
            <a:ext cx="4194175" cy="4953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B2ECE-51AF-4CEB-AD38-EEF25D1F4E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াও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সম্মান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পায়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5BCD8-E373-404B-9944-C97F959C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B9EE3-4AAD-4400-BF74-30814551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A7D65-55D0-46DD-8C02-6950CE9B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0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0000"/>
            </a:gs>
            <a:gs pos="48000">
              <a:srgbClr val="FFFF00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428B5-4BEA-4B16-BE80-1FD27C0B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0462AB-EC74-4954-B54C-8919B912BA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191001" cy="50291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197B5-1795-48C8-9CC7-BA9A81905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1" y="1600201"/>
            <a:ext cx="4343399" cy="4525962"/>
          </a:xfrm>
        </p:spPr>
        <p:txBody>
          <a:bodyPr>
            <a:normAutofit/>
          </a:bodyPr>
          <a:lstStyle/>
          <a:p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اِنَّ الْمُنٰفِقِيْن َفِى الدَّ رْكِ اْلَاسْفَلِ مِنَ النَّارِ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অর্থা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ৎ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ঃ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দের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স্থান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জাহান্নামের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সর্ব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নিম্ন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স্তরে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।(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সূরা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আ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ন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া,আয়াত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১৪৫)</a:t>
            </a:r>
            <a:endParaRPr lang="en-US" sz="3200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762EA-6573-4C73-A9F1-1DB8116A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DF355-7A23-4E65-BD5F-7A2C3302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934C6-DB55-495C-9513-D8932EF7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78949-D9CE-497B-A70D-062F468D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D1B9F-1CBA-4377-986E-7F12805E3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রা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মিথ্যাব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াদের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ভয়াবহ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  </a:t>
            </a:r>
            <a:endParaRPr lang="ar-SA" sz="32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(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)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লেন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-</a:t>
            </a:r>
          </a:p>
          <a:p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اَلصِّدْقُ يُنْجِىْ وَالْكِذْبُ يُهْلِكُ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4000" dirty="0">
                <a:latin typeface="Arial" panose="020B0604020202020204" pitchFamily="34" charset="0"/>
                <a:cs typeface="Arial" panose="020B0604020202020204" pitchFamily="34" charset="0"/>
              </a:rPr>
              <a:t>অ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র্থঃ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স</a:t>
            </a:r>
            <a:r>
              <a:rPr lang="bn-BD" sz="4000" dirty="0"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bn-BD" sz="4000" dirty="0"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মুক্তি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দেয়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আর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মিথ্যা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ম</a:t>
            </a:r>
            <a:r>
              <a:rPr lang="bn-BD" sz="4000" dirty="0"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bn-BD" sz="4000" dirty="0">
                <a:latin typeface="Arial" panose="020B0604020202020204" pitchFamily="34" charset="0"/>
                <a:cs typeface="Arial" panose="020B0604020202020204" pitchFamily="34" charset="0"/>
              </a:rPr>
              <a:t>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ষ</a:t>
            </a:r>
            <a:r>
              <a:rPr lang="bn-BD" sz="4000" dirty="0"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ে </a:t>
            </a:r>
            <a:r>
              <a:rPr lang="bn-BD" sz="4000" dirty="0">
                <a:latin typeface="Arial" panose="020B0604020202020204" pitchFamily="34" charset="0"/>
                <a:cs typeface="Arial" panose="020B0604020202020204" pitchFamily="34" charset="0"/>
              </a:rPr>
              <a:t>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bn-BD" sz="40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ং</a:t>
            </a:r>
            <a:r>
              <a:rPr lang="bn-BD" sz="4000" dirty="0">
                <a:latin typeface="Arial" panose="020B0604020202020204" pitchFamily="34" charset="0"/>
                <a:cs typeface="Arial" panose="020B0604020202020204" pitchFamily="34" charset="0"/>
              </a:rPr>
              <a:t>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4000" dirty="0"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bn-BD" sz="4000" dirty="0"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7AA3C-6027-42E1-93D8-EF7CB3E9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EBDF2-B61B-4A71-8BD3-CE55177B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DAFDA-EC24-48FF-902C-6B02046B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0000"/>
            </a:gs>
            <a:gs pos="4800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2BBB-9941-4F5D-9CBB-AEE7BE16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পরিহারের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উপায়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B3057B-B321-4673-A1D6-5A3FB644B7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3"/>
          <a:stretch/>
        </p:blipFill>
        <p:spPr>
          <a:xfrm>
            <a:off x="152400" y="1524000"/>
            <a:ext cx="8839199" cy="50291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2B7F3-4A01-4973-B973-374C179A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1E06F-1785-4F3F-B9CD-BBCED6B0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81D10-067F-4C0E-A4CF-B229B077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8000">
              <a:srgbClr val="FFC000"/>
            </a:gs>
            <a:gs pos="4900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2770-9A73-4043-A478-0C8FA373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পরিহারের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উপায়</a:t>
            </a:r>
            <a:endParaRPr lang="en-US" sz="60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4CD68DD-FF3A-4154-9706-1D51EA764D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2400" y="1524000"/>
            <a:ext cx="4270375" cy="51054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31A15-F8A6-427A-BA99-244A1B1B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2776" y="1524000"/>
            <a:ext cx="4568824" cy="402336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১ ।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মিথ্যা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পরিহার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করতে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হবে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সদা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সত্য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কথা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বলতে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হবে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২ ।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কাউকে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কথা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দিলে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রক্ষা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করতে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হবে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৩ ।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আমানত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রক্ষা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করতে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হবে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৪ ।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প্রতারণা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ত্যাগ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করতে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হবে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৫ ।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ী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ভ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ছ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ড়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৬ ।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খালেছ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নিয়তে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তাওবা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করতে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হবে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৭ ।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গ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রতে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হবে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8C02E-6952-47D8-BD2B-A47708C5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F8142-F9A2-4396-9834-60A256FC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EE1B7-C923-4EBA-AE3D-60069DFD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B37C-C6C3-4CFE-9958-446984B43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ছ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দেখে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উত্তর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দা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endParaRPr lang="en-US" sz="6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07F492-EAB0-4573-A0B5-D83EA3C12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0" y="1417638"/>
            <a:ext cx="4163450" cy="4678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3F0E64-A68B-4BBD-B50C-3B72C29DC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53580" r="9635"/>
          <a:stretch/>
        </p:blipFill>
        <p:spPr>
          <a:xfrm>
            <a:off x="4648201" y="1417638"/>
            <a:ext cx="4038600" cy="4678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4FF64-22D5-420C-8A8D-E58D476EF71C}"/>
              </a:ext>
            </a:extLst>
          </p:cNvPr>
          <p:cNvSpPr txBox="1"/>
          <p:nvPr/>
        </p:nvSpPr>
        <p:spPr>
          <a:xfrm>
            <a:off x="762000" y="6172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96ADB-8BE6-44E9-A520-8FD090F78836}"/>
              </a:ext>
            </a:extLst>
          </p:cNvPr>
          <p:cNvSpPr txBox="1"/>
          <p:nvPr/>
        </p:nvSpPr>
        <p:spPr>
          <a:xfrm>
            <a:off x="5410200" y="6172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60ABDEF-FBF6-4DBC-A617-F21420B8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0CED547-A066-454F-954B-FD934CE4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B6085C-31F2-4D4F-B817-B9D4D832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8C0A9-7A48-4AE6-8484-0BF54543FD60}"/>
              </a:ext>
            </a:extLst>
          </p:cNvPr>
          <p:cNvSpPr txBox="1"/>
          <p:nvPr/>
        </p:nvSpPr>
        <p:spPr>
          <a:xfrm>
            <a:off x="7010400" y="8382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একক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কাজ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</a:p>
          <a:p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“</a:t>
            </a:r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মুনাফিকরা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সল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গ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ন 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।” 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837A2-5242-4E15-9AB3-AA982990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D4FAE-41BE-4064-A8DC-35DA3B9C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B0911-B9B7-4B15-A897-946A6080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2">
                <a:lumMod val="60000"/>
                <a:lumOff val="40000"/>
              </a:schemeClr>
            </a:gs>
            <a:gs pos="69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64CD10-D37D-4FA6-94E3-4759CB735389}"/>
              </a:ext>
            </a:extLst>
          </p:cNvPr>
          <p:cNvSpPr txBox="1"/>
          <p:nvPr/>
        </p:nvSpPr>
        <p:spPr>
          <a:xfrm>
            <a:off x="7772400" y="163074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জোড়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য় 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endParaRPr lang="en-US" sz="48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পরিহারে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উপায়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লিখ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EC86D-57AF-4E05-84EB-D9DD30C1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04D03-F45D-4AB7-B77F-FA56FF80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C8844-D9F2-4140-9BAA-D00B1E4F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4A6AF7-8250-483C-AD6D-730EEEFCC5C0}"/>
              </a:ext>
            </a:extLst>
          </p:cNvPr>
          <p:cNvSpPr txBox="1"/>
          <p:nvPr/>
        </p:nvSpPr>
        <p:spPr>
          <a:xfrm>
            <a:off x="762000" y="11430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endParaRPr lang="en-US" sz="6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চারিত্রিক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বৈশিষ্ট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ব্যাখ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 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695E7-962F-4F9D-8C17-434FAA83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C2A94-AF0F-4092-BB7D-C8A8D1C5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B5164-F0BF-461D-8063-491AA7DA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3">
                <a:lumMod val="0"/>
                <a:lumOff val="100000"/>
              </a:schemeClr>
            </a:gs>
            <a:gs pos="100000">
              <a:srgbClr val="FFFF00"/>
            </a:gs>
            <a:gs pos="92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C351-5FE4-4258-832F-5CDFA41A0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ূ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ায়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275CA0BA-4047-4EA8-AF3C-51A95305E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46237"/>
            <a:ext cx="4038600" cy="4525963"/>
          </a:xfrm>
        </p:spPr>
        <p:txBody>
          <a:bodyPr>
            <a:normAutofit/>
          </a:bodyPr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১ ।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?</a:t>
            </a:r>
          </a:p>
          <a:p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২ ।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ঠ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ইয়ের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কয়টি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কি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কি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?</a:t>
            </a:r>
          </a:p>
          <a:p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৩ ।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পরকালে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মুনাফিকরা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কোথায়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অবস্থান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করবে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?</a:t>
            </a:r>
          </a:p>
        </p:txBody>
      </p:sp>
      <p:sp useBgFill="1">
        <p:nvSpPr>
          <p:cNvPr id="4" name="Content Placeholder 3">
            <a:extLst>
              <a:ext uri="{FF2B5EF4-FFF2-40B4-BE49-F238E27FC236}">
                <a16:creationId xmlns:a16="http://schemas.microsoft.com/office/drawing/2014/main" id="{4FD2D814-4D29-46BC-8E98-8AA8D07EB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648200" cy="4525963"/>
          </a:xfrm>
        </p:spPr>
        <p:txBody>
          <a:bodyPr>
            <a:normAutofit/>
          </a:bodyPr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উত্তর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মিলিয়ে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ঃ</a:t>
            </a:r>
          </a:p>
          <a:p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১ ।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ক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শব্দ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আরবি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অর্থ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ভণ্ডামি,কপটতা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,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া,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ী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ইত্যাদি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মুখে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অন্তরে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বিশ্বাস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করাকে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হয়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্যক্তি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এরুপ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তাকে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হয়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২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৩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,(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)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্যা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(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)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আমানতের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খেয়ানত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(গ)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ভ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ঙ্গ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৩ ।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জাহান্নামের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সর্ব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A8DE3-E0CF-49B7-A897-B097639D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F3CDC-8D13-4DB8-879F-6EB7BCD5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040BE-10FF-425C-983C-33D96EF2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3AF0-3724-4A06-BE64-2953C418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ড়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endParaRPr lang="en-US" sz="6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04F6B-84FE-4FEA-8C4B-9762AB743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600200"/>
            <a:ext cx="8839200" cy="4525963"/>
          </a:xfrm>
        </p:spPr>
        <p:txBody>
          <a:bodyPr/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আন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হাদিসের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আ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ষ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ণ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 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B43CB-A865-42BE-8570-AFD570AF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4EF33-CF90-40A0-BB2C-A97016D2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A4507-D6F3-4E5B-BAA6-76381CBC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00B050"/>
            </a:gs>
            <a:gs pos="6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ADE76-D509-4EBE-B831-6C8B7A93123D}"/>
              </a:ext>
            </a:extLst>
          </p:cNvPr>
          <p:cNvSpPr txBox="1"/>
          <p:nvPr/>
        </p:nvSpPr>
        <p:spPr>
          <a:xfrm>
            <a:off x="2590800" y="10668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ধ</a:t>
            </a:r>
            <a:r>
              <a:rPr lang="bn-BD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</a:p>
        </p:txBody>
      </p:sp>
      <p:graphicFrame>
        <p:nvGraphicFramePr>
          <p:cNvPr id="9" name="Object 8">
            <a:hlinkClick r:id="" action="ppaction://ole?verb=0"/>
            <a:extLst>
              <a:ext uri="{FF2B5EF4-FFF2-40B4-BE49-F238E27FC236}">
                <a16:creationId xmlns:a16="http://schemas.microsoft.com/office/drawing/2014/main" id="{7652CF33-E9F1-4AB9-BE4A-369D57319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293063"/>
              </p:ext>
            </p:extLst>
          </p:nvPr>
        </p:nvGraphicFramePr>
        <p:xfrm>
          <a:off x="4203700" y="3182938"/>
          <a:ext cx="7350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ackager Shell Object" showAsIcon="1" r:id="rId3" imgW="734400" imgH="491040" progId="Package">
                  <p:embed/>
                </p:oleObj>
              </mc:Choice>
              <mc:Fallback>
                <p:oleObj name="Packager Shell Object" showAsIcon="1" r:id="rId3" imgW="7344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3700" y="3182938"/>
                        <a:ext cx="73501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4746E-3640-4EC7-9683-19542014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13A-F679-4545-9039-CA79A717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8AEB0-2B65-4FCC-9435-C7DB4BCA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3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80136-A32B-4439-8765-DEB1F6A00D10}"/>
              </a:ext>
            </a:extLst>
          </p:cNvPr>
          <p:cNvSpPr txBox="1"/>
          <p:nvPr/>
        </p:nvSpPr>
        <p:spPr>
          <a:xfrm>
            <a:off x="1295400" y="914400"/>
            <a:ext cx="6781800" cy="2554545"/>
          </a:xfrm>
          <a:prstGeom prst="rect">
            <a:avLst/>
          </a:prstGeom>
          <a:gradFill flip="none" rotWithShape="1">
            <a:gsLst>
              <a:gs pos="64000">
                <a:srgbClr val="00B0F0"/>
              </a:gs>
              <a:gs pos="71000">
                <a:schemeClr val="accent3">
                  <a:lumMod val="95000"/>
                  <a:lumOff val="5000"/>
                </a:schemeClr>
              </a:gs>
              <a:gs pos="78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আজকের</a:t>
            </a:r>
            <a:r>
              <a:rPr lang="en-US" sz="8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8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পাঠ</a:t>
            </a:r>
            <a:endParaRPr lang="en-US" sz="8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8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endParaRPr lang="en-US" sz="8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4F72B5-FD38-40D3-93FF-FBCE806C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82F8D-8BBC-4132-ADAE-EE852DF5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BE3ED-25C2-4A40-B5E6-2BD18586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000">
              <a:srgbClr val="00B050"/>
            </a:gs>
            <a:gs pos="58000">
              <a:srgbClr val="FFFF00"/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54C85E-77F9-4E6F-94C7-9C3DADD26F36}"/>
              </a:ext>
            </a:extLst>
          </p:cNvPr>
          <p:cNvSpPr txBox="1"/>
          <p:nvPr/>
        </p:nvSpPr>
        <p:spPr>
          <a:xfrm>
            <a:off x="533400" y="762000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এ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পাঠ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শেষে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তোমরা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------</a:t>
            </a:r>
          </a:p>
          <a:p>
            <a:pPr algn="ctr"/>
            <a:r>
              <a:rPr lang="bn-BD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১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।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কাকে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বলে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তা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বলতে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পারবে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pPr algn="ctr"/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২ ।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চিহ্নিত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করতে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পারবে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pPr algn="ctr"/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৩ ।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নিফাকের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</a:t>
            </a:r>
            <a:r>
              <a:rPr lang="bn-BD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bn-BD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bn-BD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্যা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করতে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পারবে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pPr algn="ctr"/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৪ ।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হারের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উপায়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বিশ্লেষণ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করতে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পারবে</a:t>
            </a:r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8346B-9BE7-48F3-8E28-4F20BE0C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2A3A7-A1E3-44CE-9E7C-B885D829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ABDEC-1F54-4A86-8FF9-CD6D6D3D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B28A-54CE-4DDB-A962-D9FD9EC0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90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endParaRPr lang="en-US" sz="6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5DE0-6AC5-4D44-8A5E-1A68E5F49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057399"/>
            <a:ext cx="3566160" cy="4023360"/>
          </a:xfrm>
          <a:effectLst>
            <a:reflection blurRad="533400" stA="50000" endA="300" endPos="38500" dist="546100" dir="5400000" sy="-100000" algn="bl" rotWithShape="0"/>
            <a:softEdge rad="469900"/>
          </a:effectLst>
        </p:spPr>
        <p:txBody>
          <a:bodyPr>
            <a:normAutofit/>
          </a:bodyPr>
          <a:lstStyle/>
          <a:p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ক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শব্দ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আরবি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অর্থ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ভণ্ডামি,কপটতা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,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া,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ী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ইত্যাদি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মুখে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অন্তরে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বিশ্বাস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করাকে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হয়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্যক্তি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এরুপ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তাকে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হয়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8BD892-9DDB-4122-8D6F-5B71008C48F5}"/>
              </a:ext>
            </a:extLst>
          </p:cNvPr>
          <p:cNvSpPr txBox="1"/>
          <p:nvPr/>
        </p:nvSpPr>
        <p:spPr>
          <a:xfrm>
            <a:off x="4267200" y="1600200"/>
            <a:ext cx="48246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latin typeface="Arabic Typesetting" panose="03020402040406030203" pitchFamily="66" charset="-78"/>
                <a:cs typeface="+mj-cs"/>
              </a:rPr>
              <a:t>و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َاِذَا لَقُوا اَّلذيْنَ اٰمَنُوْا قَالُوا</a:t>
            </a: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اٰمَنَّا ۚوَاِذَا خَلَوْ اِلٰى شَيٰطِيْنِهِمْ قَالُوْا اِنَّا مَعَكمُ </a:t>
            </a: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ۙ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اِنَّمَا نَحْنُ مُسْتَهْزِئُوْنَ</a:t>
            </a:r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۝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অর্থা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ৎ-”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 (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)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ইমানদারদের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সাথে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মিলিত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হয়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তখন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আমরা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ন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এনেছি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যখন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তারা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গ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য়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আমরা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তো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 ত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েই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আ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ছ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আমরা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শুধু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তাদের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সাথে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ঠাট্রা-তামাশা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থাকি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।” (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ূ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en-US" sz="2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আল-বাকারা,আয়া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১</a:t>
            </a:r>
            <a:r>
              <a:rPr lang="en-US" sz="2800" dirty="0">
                <a:latin typeface="Shonar Bangla" panose="02020603050405020304" pitchFamily="18" charset="0"/>
                <a:cs typeface="Shonar Bangla" panose="02020603050405020304" pitchFamily="18" charset="0"/>
              </a:rPr>
              <a:t>৪)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D7E61-CACF-430F-8233-B96BE23B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A6FEC-7A13-45DD-8899-680EFCC7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E0D5A-5A0A-4F5A-A044-637D0572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6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5">
                <a:lumMod val="5000"/>
                <a:lumOff val="95000"/>
              </a:schemeClr>
            </a:gs>
            <a:gs pos="66000">
              <a:srgbClr val="FFC000"/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3FD1-54E0-49C8-802C-AD17E76D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C54472-763F-493E-A7BB-EDD819A377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65960"/>
            <a:ext cx="4267199" cy="46634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1A3A8-CA05-4C22-B5C7-090DC8D04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08237"/>
            <a:ext cx="4343400" cy="4525963"/>
          </a:xfrm>
        </p:spPr>
        <p:txBody>
          <a:bodyPr/>
          <a:lstStyle/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ন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আল্লাহপ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ক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ন-</a:t>
            </a:r>
          </a:p>
          <a:p>
            <a:pPr marL="0" indent="0">
              <a:buNone/>
            </a:pPr>
            <a:r>
              <a:rPr lang="ar-SA" sz="3200" dirty="0">
                <a:latin typeface="Arabic Typesetting" panose="03020402040406030203" pitchFamily="66" charset="-78"/>
                <a:cs typeface="+mj-cs"/>
              </a:rPr>
              <a:t>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وَاللهُ يُشْهَدُ اِنَّ الْمُنٰفِقِيْنَ لَكٰذِبُوْنَ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অর্থ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-</a:t>
            </a:r>
            <a:r>
              <a:rPr lang="en-US" sz="3200" dirty="0">
                <a:latin typeface="Arabic Typesetting" panose="03020402040406030203" pitchFamily="66" charset="-78"/>
                <a:cs typeface="+mj-cs"/>
              </a:rPr>
              <a:t>“</a:t>
            </a:r>
            <a:r>
              <a:rPr lang="en-US" sz="3200" dirty="0" err="1">
                <a:latin typeface="Arabic Typesetting" panose="03020402040406030203" pitchFamily="66" charset="-78"/>
                <a:cs typeface="+mj-cs"/>
              </a:rPr>
              <a:t>আর</a:t>
            </a:r>
            <a:r>
              <a:rPr lang="en-US" sz="3200" dirty="0">
                <a:latin typeface="Arabic Typesetting" panose="03020402040406030203" pitchFamily="66" charset="-78"/>
                <a:cs typeface="+mj-cs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আল্লাহ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সাক্ষ্য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দেন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যে,মুনা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ী”</a:t>
            </a:r>
            <a:endParaRPr lang="en-US" sz="3200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47C0F-CB68-4F04-965D-73F0653B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FCC16-F88A-43A7-BAB3-A720724AA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B787D-44BB-493B-8ADE-B415C7E6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35000">
              <a:schemeClr val="accent3">
                <a:lumMod val="0"/>
                <a:lumOff val="100000"/>
              </a:schemeClr>
            </a:gs>
            <a:gs pos="46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E894-D523-47BD-960F-55768C60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14260FE-F673-476D-8E49-9BBB94EB87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3733800" cy="50292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D181EC-77C2-4760-8039-4745589F7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6200" y="2027237"/>
            <a:ext cx="5486400" cy="45259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ওয়াদা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ভ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ঙ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গ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 ।</a:t>
            </a:r>
          </a:p>
          <a:p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আল্লাহ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বলেন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-</a:t>
            </a:r>
            <a:endParaRPr lang="ar-SA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>
                <a:latin typeface="Shonar Bangla" panose="02020603050405020304" pitchFamily="18" charset="0"/>
                <a:cs typeface="+mj-cs"/>
              </a:rPr>
              <a:t> </a:t>
            </a:r>
            <a:r>
              <a:rPr lang="ar-SA" sz="3600" dirty="0">
                <a:latin typeface="Shonar Bangla" panose="02020603050405020304" pitchFamily="18" charset="0"/>
                <a:cs typeface="+mj-cs"/>
              </a:rPr>
              <a:t>  </a:t>
            </a: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يٰٓاَ يُّهَا الَّذِيْنَ اٰمَنُوْا اَوْفُوْا بِالْعُقُوْدِ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র্থাৎঃ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”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ইমানদারগণ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তোমরা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</a:p>
          <a:p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অঙ্গিকার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পূ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র ।”(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ূ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া,আয়াত-১)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A577A8-E959-49CA-BCED-5D926803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9C87B-6F57-4118-8842-1F966E53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2B532-30FF-48CB-A15C-9B9F7A41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3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A7AB-F473-48EC-AD9D-D53BE44C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31" name="Content Placeholder 4">
            <a:extLst>
              <a:ext uri="{FF2B5EF4-FFF2-40B4-BE49-F238E27FC236}">
                <a16:creationId xmlns:a16="http://schemas.microsoft.com/office/drawing/2014/main" id="{641B5572-EFE0-4C2B-9DFF-34F7A1AC9E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" y="1722437"/>
            <a:ext cx="4038600" cy="49831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5C3EC-B00E-4692-8FA3-72A35906A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আমানতের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খ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।</a:t>
            </a:r>
          </a:p>
          <a:p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(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)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ঃ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ar-SA" sz="3600" dirty="0">
                <a:latin typeface="Arabic Typesetting" panose="03020402040406030203" pitchFamily="66" charset="-78"/>
              </a:rPr>
              <a:t>اٰيَةُ </a:t>
            </a: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الْمُنَافِقِ ثَلَاثٌ اِذَا حَدَّثَ كَذَبَ وَاِذَا وَعَدَ اَخْلَفَ وَاِذَا اءْتُمِنَ خَانَ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অর্থাৎঃ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” </a:t>
            </a:r>
            <a:r>
              <a:rPr lang="en-US" sz="3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bn-BD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en-US" sz="3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যখন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কথা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বলে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মিথ্যা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বলে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3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ওয়াদা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করলে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তা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ভঙ্গ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এবং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যখন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তার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নিকট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কোন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কিছু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গচ্ছিত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রা</a:t>
            </a:r>
            <a:r>
              <a:rPr lang="bn-BD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 </a:t>
            </a:r>
            <a:r>
              <a:rPr lang="bn-BD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bn-BD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 </a:t>
            </a:r>
            <a:r>
              <a:rPr lang="bn-BD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0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রে</a:t>
            </a:r>
            <a:r>
              <a:rPr lang="en-US" sz="30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।”(</a:t>
            </a:r>
            <a:r>
              <a:rPr lang="bn-BD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bn-BD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হ </a:t>
            </a:r>
            <a:r>
              <a:rPr lang="bn-BD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bn-BD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000" dirty="0">
                <a:latin typeface="Shonar Bangla" panose="02020603050405020304" pitchFamily="18" charset="0"/>
                <a:cs typeface="Shonar Bangla" panose="02020603050405020304" pitchFamily="18" charset="0"/>
              </a:rPr>
              <a:t>ম)</a:t>
            </a: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F8B5B-1B60-4BC7-8745-72385677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ECCF7-CF2B-4D55-94C6-7F2817F2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রহমান,সহকারী শিক্ষক,জামালপুর জিলা স্কুল 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6F31F-BBF4-4E26-9A41-89D44BDC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896</TotalTime>
  <Words>1955</Words>
  <Application>Microsoft Office PowerPoint</Application>
  <PresentationFormat>On-screen Show (4:3)</PresentationFormat>
  <Paragraphs>240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Arabic Typesetting</vt:lpstr>
      <vt:lpstr>Arial</vt:lpstr>
      <vt:lpstr>Calibri</vt:lpstr>
      <vt:lpstr>Corbel</vt:lpstr>
      <vt:lpstr>NikoshBAN</vt:lpstr>
      <vt:lpstr>Shonar Bangla</vt:lpstr>
      <vt:lpstr>Basis</vt:lpstr>
      <vt:lpstr>Package</vt:lpstr>
      <vt:lpstr>PowerPoint Presentation</vt:lpstr>
      <vt:lpstr>PowerPoint Presentation</vt:lpstr>
      <vt:lpstr>নিচের ছবি দেখে উত্তর দাও</vt:lpstr>
      <vt:lpstr>PowerPoint Presentation</vt:lpstr>
      <vt:lpstr>PowerPoint Presentation</vt:lpstr>
      <vt:lpstr>নিফাক</vt:lpstr>
      <vt:lpstr>মুনাফিকদের চিহ্ন </vt:lpstr>
      <vt:lpstr>মুনাফিকদের চিহ্ন </vt:lpstr>
      <vt:lpstr>মুনাফিকদের চিহ্ন </vt:lpstr>
      <vt:lpstr>নিফাকি কাজ </vt:lpstr>
      <vt:lpstr>নিফাকি কাজ </vt:lpstr>
      <vt:lpstr>নিফাকি কাজ </vt:lpstr>
      <vt:lpstr>নিফাকি কাজ </vt:lpstr>
      <vt:lpstr>নিফাকি কাজ </vt:lpstr>
      <vt:lpstr>নিফাকি কাজ </vt:lpstr>
      <vt:lpstr>নিফাকি কাজ </vt:lpstr>
      <vt:lpstr>নিফাকি কাজ </vt:lpstr>
      <vt:lpstr>নিফাকি কাজ </vt:lpstr>
      <vt:lpstr>মুনাফেকি কাজ</vt:lpstr>
      <vt:lpstr>নিফাকি কাজ </vt:lpstr>
      <vt:lpstr>মুনাফিকদের পরিণতি</vt:lpstr>
      <vt:lpstr>মুনাফিকদের পরিণতি</vt:lpstr>
      <vt:lpstr>মুনাফিকদের পরিণতি</vt:lpstr>
      <vt:lpstr>মুনাফিকদের পরিণতি</vt:lpstr>
      <vt:lpstr>মুনাফিকদের পরিণতি</vt:lpstr>
      <vt:lpstr>মুনাফিকদের পরিণতি</vt:lpstr>
      <vt:lpstr>মুনাফিকদের পরিণতি</vt:lpstr>
      <vt:lpstr>নিফাক পরিহারের উপায়</vt:lpstr>
      <vt:lpstr>নিফাক পরিহারের উপায়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</dc:creator>
  <cp:lastModifiedBy>Windows User</cp:lastModifiedBy>
  <cp:revision>81</cp:revision>
  <dcterms:created xsi:type="dcterms:W3CDTF">2006-08-16T00:00:00Z</dcterms:created>
  <dcterms:modified xsi:type="dcterms:W3CDTF">2020-06-12T03:47:56Z</dcterms:modified>
</cp:coreProperties>
</file>