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F5C"/>
    <a:srgbClr val="D71DCE"/>
    <a:srgbClr val="B000A3"/>
    <a:srgbClr val="2F05CB"/>
    <a:srgbClr val="02C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1110" y="78"/>
      </p:cViewPr>
      <p:guideLst/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3376-FF63-4CE5-9626-EC056141671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D896-35C4-4632-9C92-3ADFBEC8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D896-35C4-4632-9C92-3ADFBEC89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8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4487-5FE2-4AC5-98BF-F20B0345348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0750-602F-4DAE-808C-789B2972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217169"/>
            <a:ext cx="11797146" cy="6444095"/>
          </a:xfrm>
          <a:prstGeom prst="rect">
            <a:avLst/>
          </a:prstGeom>
        </p:spPr>
      </p:pic>
      <p:sp>
        <p:nvSpPr>
          <p:cNvPr id="25" name="Frame 24"/>
          <p:cNvSpPr/>
          <p:nvPr/>
        </p:nvSpPr>
        <p:spPr>
          <a:xfrm>
            <a:off x="673330" y="777239"/>
            <a:ext cx="4336467" cy="1505887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004" y="985058"/>
            <a:ext cx="3893128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 ক্লাসে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3749030" y="2710076"/>
            <a:ext cx="4059382" cy="1501713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2994" y="2917895"/>
            <a:ext cx="3713018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6794269" y="4648575"/>
            <a:ext cx="4066312" cy="1483444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8237" y="4856393"/>
            <a:ext cx="3692235" cy="11079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9021" y="282344"/>
            <a:ext cx="8201891" cy="707886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১. শ্রেণি-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সাইক্লোস্টোমাটা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81" y="1058260"/>
            <a:ext cx="6312685" cy="2147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3509" y="2441534"/>
            <a:ext cx="216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Petromyzon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36620" y="3193464"/>
            <a:ext cx="81326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লম্বাটে দেহ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মুখছিদ্র গোলাকার এবং চোয়ালবিহীন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এদের দেহে আঁইশ বা যুগ্ম পাখনা অনুপস্থিত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ফুলকা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দ্রের সাহায্যে শ্বাস নেয়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0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4772" y="261111"/>
            <a:ext cx="7315192" cy="769441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২. শ্রেণি-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কন্ড্রিকথিস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Condrichthyes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34" y="1481082"/>
            <a:ext cx="4171598" cy="1127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85" y="2661231"/>
            <a:ext cx="1725318" cy="5657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62941" y="3722366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তরুণা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স্থিময়।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প্ল্যাকয়েড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৫-৭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ফুলকাছিদ্র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3" y="1106154"/>
            <a:ext cx="3608418" cy="228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75" y="1116850"/>
            <a:ext cx="3515385" cy="2270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9961" y="2769896"/>
            <a:ext cx="131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হাঙ্গর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935" y="2884087"/>
            <a:ext cx="165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5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" y="989573"/>
            <a:ext cx="6248400" cy="2028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713" y="299592"/>
            <a:ext cx="7827818" cy="769441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৩. শ্রেণি-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অস্‌টিকথিস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858" y="2831514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ইলিশ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0120" y="3677350"/>
            <a:ext cx="109727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মাছ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 সাইক্লোয়েড ,গ্যানয়েড বা টিনয়েড ধরনের ধরনের আঁইশ দ্বারা আবৃত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 ।ফুলকাগুলো কানকো দিয়ে ঢাকা থাকে ।ফুলকার সাহায্য শ্বাসকার্য চালায়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42" y="1120661"/>
            <a:ext cx="3957169" cy="2622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5074" y="3124684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সি-হর্স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9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36320"/>
            <a:ext cx="2910840" cy="224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1880" y="274320"/>
            <a:ext cx="5882640" cy="707886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শ্রেণি-উভচর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Amphibia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881" y="3448046"/>
            <a:ext cx="1066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দেহত্বক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আঁইশবিহীন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গ্রন্থিযুক্ত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জীবনচক্রে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ব্যাঙাচি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9900" y="2904395"/>
            <a:ext cx="26441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কুনোব্যাঙ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35" y="1088887"/>
            <a:ext cx="2543175" cy="2087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0138" y="2953434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সোনাব্যাঙ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7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72840" y="274320"/>
            <a:ext cx="5303520" cy="707886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শ্রেণি-সরীসৃপ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Reptilia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196951"/>
            <a:ext cx="3825240" cy="24758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0641" y="4042406"/>
            <a:ext cx="10668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বুকে ভর করে চলে।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ত্বক শুষ্ক ও আঁইশযুক্ত।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চার পায়েই পাঁচটি করে নখরযুক্ত আঙ্গুল আছে।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2119" y="3610625"/>
            <a:ext cx="114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2" y="1196951"/>
            <a:ext cx="3815477" cy="2475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39" y="1196950"/>
            <a:ext cx="3658753" cy="2475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55479" y="3611783"/>
            <a:ext cx="103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95152" y="3130566"/>
            <a:ext cx="185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659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72840" y="243840"/>
            <a:ext cx="5303520" cy="707886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শ্রেণি-পক্ষীকূল (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Aves)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37" y="1024733"/>
            <a:ext cx="3741420" cy="2720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9680" y="362712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8241" y="4103366"/>
            <a:ext cx="10668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চঞ্চু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বায়ুথলি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7" y="1087501"/>
            <a:ext cx="3597503" cy="265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19" y="1087501"/>
            <a:ext cx="3474720" cy="26576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9735" y="3649517"/>
            <a:ext cx="123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2599" y="3666542"/>
            <a:ext cx="124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"/>
            <a:ext cx="6019800" cy="707886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শ্রেণি-স্তন্যপায়ী (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Mammalia)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9" y="1029311"/>
            <a:ext cx="4297681" cy="2521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0" y="3439729"/>
            <a:ext cx="114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19201" y="4088126"/>
            <a:ext cx="10668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ব্যতিক্রম-প্লাটিপাস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মাতৃদুগ্ধ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" y="1046616"/>
            <a:ext cx="3352687" cy="2504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22" y="1117981"/>
            <a:ext cx="3788292" cy="2432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767" y="3493765"/>
            <a:ext cx="114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0054" y="3444239"/>
            <a:ext cx="114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04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3855720" y="284019"/>
            <a:ext cx="4243651" cy="720436"/>
          </a:xfrm>
          <a:prstGeom prst="flowChartManualOperation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96239" y="1432560"/>
            <a:ext cx="11629505" cy="445562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কর্ডাটার দুটি বৈশিষ্ট্য লেখ।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 পর্বকে কয়টি উপ-পর্বে ভাগ করা যায় ও কি কি?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4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0" y="1492826"/>
            <a:ext cx="6788726" cy="34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6360" y="5318762"/>
            <a:ext cx="96469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উপ-পর্বের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৭টি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Manual Operation 6"/>
          <p:cNvSpPr/>
          <p:nvPr/>
        </p:nvSpPr>
        <p:spPr>
          <a:xfrm>
            <a:off x="3855720" y="284019"/>
            <a:ext cx="4243651" cy="720436"/>
          </a:xfrm>
          <a:prstGeom prst="flowChartManualOperation">
            <a:avLst/>
          </a:prstGeom>
          <a:solidFill>
            <a:srgbClr val="B000A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465319" y="271614"/>
            <a:ext cx="3261361" cy="1001684"/>
          </a:xfrm>
          <a:prstGeom prst="flowChartTerminator">
            <a:avLst/>
          </a:prstGeom>
          <a:solidFill>
            <a:srgbClr val="D71DCE"/>
          </a:solidFill>
          <a:ln w="57150">
            <a:solidFill>
              <a:srgbClr val="4BFF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" y="2136338"/>
            <a:ext cx="1147571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ছবিসহ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বা মেরুদণ্ডী প্রাণীর শ্রেণিবিন্যাস জানতে পারলাম।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1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7866" y="263226"/>
            <a:ext cx="3283527" cy="817433"/>
          </a:xfrm>
          <a:prstGeom prst="ellipse">
            <a:avLst/>
          </a:prstGeom>
          <a:solidFill>
            <a:srgbClr val="D71DCE"/>
          </a:solidFill>
          <a:ln w="57150">
            <a:solidFill>
              <a:srgbClr val="4BFF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331" y="1844039"/>
            <a:ext cx="7236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8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রিয়াজুল জান্নাত</a:t>
            </a:r>
          </a:p>
          <a:p>
            <a:pPr lvl="0" algn="ctr">
              <a:defRPr/>
            </a:pPr>
            <a:r>
              <a:rPr lang="bn-BD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বখতিয়ার পাড়া </a:t>
            </a:r>
            <a:r>
              <a:rPr lang="bn-BD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চারপীর আউলিয়া আলিম মা</a:t>
            </a:r>
            <a:r>
              <a:rPr lang="bn-IN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দ্‌রাসা </a:t>
            </a:r>
            <a:r>
              <a:rPr lang="bn-BD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আনোয়ারা, চট্টগ্রাম।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897091" y="2123904"/>
            <a:ext cx="38792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অষ্টম</a:t>
            </a:r>
            <a:endParaRPr lang="bn-IN" sz="2400" dirty="0"/>
          </a:p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4400" b="1" dirty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400" b="1" dirty="0">
                <a:solidFill>
                  <a:srgbClr val="2F05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2400" b="1" dirty="0">
              <a:solidFill>
                <a:srgbClr val="2F05C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02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86596" y="286790"/>
            <a:ext cx="3629891" cy="886691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" y="1659374"/>
            <a:ext cx="10271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নটোকর্ড কী?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ইউরোকর্ডাটার একটি উদাহরণ দাও।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Branchiostoma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উপ-পর্বের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9421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1452613"/>
            <a:ext cx="8519160" cy="37303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55872" y="308957"/>
            <a:ext cx="3507968" cy="803564"/>
          </a:xfrm>
          <a:prstGeom prst="ellipse">
            <a:avLst/>
          </a:prstGeom>
          <a:solidFill>
            <a:srgbClr val="D71DCE"/>
          </a:solidFill>
          <a:ln w="57150">
            <a:solidFill>
              <a:srgbClr val="2F05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39" y="5349240"/>
            <a:ext cx="1109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বা মেরুদণ্ডী প্রণীর ৭টি শ্রেণির বৈশিষ্ট্যসমূহ শিখে আসবে।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88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3233" y="166255"/>
            <a:ext cx="11762509" cy="6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490" y="576478"/>
            <a:ext cx="111252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ln w="28575">
                <a:solidFill>
                  <a:srgbClr val="0000FF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7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63712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1" y="977661"/>
            <a:ext cx="3589415" cy="28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79" y="977661"/>
            <a:ext cx="7606148" cy="28575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75362" y="207807"/>
            <a:ext cx="4537370" cy="568052"/>
          </a:xfrm>
          <a:prstGeom prst="ellipse">
            <a:avLst/>
          </a:prstGeom>
          <a:solidFill>
            <a:srgbClr val="D71DCE"/>
          </a:solidFill>
          <a:ln w="38100">
            <a:solidFill>
              <a:srgbClr val="4BFF5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haturi hangg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20" y="4036967"/>
            <a:ext cx="3589415" cy="2457134"/>
          </a:xfrm>
          <a:prstGeom prst="rect">
            <a:avLst/>
          </a:prstGeom>
        </p:spPr>
      </p:pic>
      <p:pic>
        <p:nvPicPr>
          <p:cNvPr id="10" name="Picture 9" descr="Bofu melanustict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983" y="4036967"/>
            <a:ext cx="3753253" cy="2457134"/>
          </a:xfrm>
          <a:prstGeom prst="rect">
            <a:avLst/>
          </a:prstGeom>
        </p:spPr>
      </p:pic>
      <p:pic>
        <p:nvPicPr>
          <p:cNvPr id="11" name="Picture 10" descr="sa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55" y="4036967"/>
            <a:ext cx="3726872" cy="24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9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4689" y="277085"/>
            <a:ext cx="4738255" cy="7620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1690255"/>
            <a:ext cx="641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-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942108" y="2722413"/>
            <a:ext cx="1083425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(কর্ডাটা)</a:t>
            </a:r>
          </a:p>
          <a:p>
            <a:pPr algn="ctr"/>
            <a:r>
              <a:rPr lang="bn-IN" sz="4400" b="1" dirty="0" smtClean="0">
                <a:solidFill>
                  <a:srgbClr val="2F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(পাঠঃ ৬-৮)</a:t>
            </a:r>
          </a:p>
          <a:p>
            <a:pPr algn="ctr"/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৬-৯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ff-page Connector 6"/>
          <p:cNvSpPr/>
          <p:nvPr/>
        </p:nvSpPr>
        <p:spPr>
          <a:xfrm>
            <a:off x="5056908" y="263235"/>
            <a:ext cx="2175165" cy="665020"/>
          </a:xfrm>
          <a:prstGeom prst="flowChartOffpageConnector">
            <a:avLst/>
          </a:prstGeom>
          <a:solidFill>
            <a:srgbClr val="D71DCE"/>
          </a:solidFill>
          <a:ln w="57150">
            <a:solidFill>
              <a:srgbClr val="4BFF5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7381" y="1213651"/>
            <a:ext cx="10155382" cy="4062651"/>
          </a:xfrm>
          <a:prstGeom prst="rect">
            <a:avLst/>
          </a:prstGeom>
          <a:solidFill>
            <a:srgbClr val="4BFF5C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as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শিক্ষার্থীরা--------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কর্ডাটা পর্ব সম্পর্কে</a:t>
            </a:r>
            <a:r>
              <a:rPr lang="as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as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উপ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ভার্টিব্রাটা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মেরুদন্ডী প্রাণীর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7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7279" y="332502"/>
            <a:ext cx="6012870" cy="830997"/>
          </a:xfrm>
          <a:prstGeom prst="rect">
            <a:avLst/>
          </a:prstGeom>
          <a:solidFill>
            <a:srgbClr val="4BFF5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পর্বঃ কর্ডাটা 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Chordata)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329746"/>
            <a:ext cx="3477495" cy="4503024"/>
          </a:xfrm>
          <a:prstGeom prst="rect">
            <a:avLst/>
          </a:prstGeom>
        </p:spPr>
      </p:pic>
      <p:pic>
        <p:nvPicPr>
          <p:cNvPr id="8" name="Picture 7" descr="G:\picturess\bmelanostictus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896" y="1426586"/>
            <a:ext cx="3422071" cy="4300169"/>
          </a:xfrm>
          <a:prstGeom prst="rect">
            <a:avLst/>
          </a:prstGeom>
          <a:noFill/>
          <a:ln w="76200">
            <a:solidFill>
              <a:srgbClr val="4015F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0047" y="5883332"/>
            <a:ext cx="127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9670" y="5893010"/>
            <a:ext cx="238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কুনোব্যাঙ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943" y="5906215"/>
            <a:ext cx="238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রুই মাছ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4" y="3948553"/>
            <a:ext cx="429490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5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122" y="5223177"/>
            <a:ext cx="1073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পৃষ্ঠদেশে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ফাঁপা স্নায়ুরজ্জু থাকে।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08" y="45718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1990" y="1497591"/>
            <a:ext cx="10030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ডাঙ্গায়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জলচর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709" y="3034133"/>
            <a:ext cx="11000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ওথবা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পৃষ্ঠীয়দেশ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অখন্ডায়িত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475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2660078" y="304800"/>
            <a:ext cx="7273637" cy="748145"/>
          </a:xfrm>
          <a:prstGeom prst="bevel">
            <a:avLst/>
          </a:prstGeom>
          <a:solidFill>
            <a:srgbClr val="D71DCE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কর্ডাটা পর্বকে তিনটি উপপর্বে ভাগ করা যায়।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sish Mondal\Desktop\content pic\asci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3574474"/>
            <a:ext cx="3000948" cy="23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nut 5"/>
          <p:cNvSpPr/>
          <p:nvPr/>
        </p:nvSpPr>
        <p:spPr>
          <a:xfrm>
            <a:off x="4017816" y="1191491"/>
            <a:ext cx="4253346" cy="95596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কর্ডাটা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Asish Mondal\Desktop\branch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5" y="3574475"/>
            <a:ext cx="4433455" cy="23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sish Mondal\Desktop\ttt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60" y="3574474"/>
            <a:ext cx="3430439" cy="24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3377" y="605443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Ascidia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323" y="6061997"/>
            <a:ext cx="2372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Branchiostoma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504222" y="6020432"/>
            <a:ext cx="90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Tiger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148" y="2661847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ইউরোকর্ডাটা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3590" y="2703412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সেফালোকর্ডাটা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1885" y="2744977"/>
            <a:ext cx="1796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ভার্টিব্রাটা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59532" y="2424547"/>
            <a:ext cx="8465133" cy="0"/>
          </a:xfrm>
          <a:prstGeom prst="line">
            <a:avLst/>
          </a:prstGeom>
          <a:ln w="38100">
            <a:solidFill>
              <a:srgbClr val="B0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23710" y="2161310"/>
            <a:ext cx="0" cy="249381"/>
          </a:xfrm>
          <a:prstGeom prst="straightConnector1">
            <a:avLst/>
          </a:prstGeom>
          <a:ln w="38100">
            <a:solidFill>
              <a:srgbClr val="B000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73377" y="2454031"/>
            <a:ext cx="0" cy="249381"/>
          </a:xfrm>
          <a:prstGeom prst="straightConnector1">
            <a:avLst/>
          </a:prstGeom>
          <a:ln w="38100">
            <a:solidFill>
              <a:srgbClr val="B000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24229" y="2455803"/>
            <a:ext cx="0" cy="249381"/>
          </a:xfrm>
          <a:prstGeom prst="straightConnector1">
            <a:avLst/>
          </a:prstGeom>
          <a:ln w="38100">
            <a:solidFill>
              <a:srgbClr val="B000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225182" y="2443720"/>
            <a:ext cx="0" cy="249381"/>
          </a:xfrm>
          <a:prstGeom prst="straightConnector1">
            <a:avLst/>
          </a:prstGeom>
          <a:ln w="38100">
            <a:solidFill>
              <a:srgbClr val="B000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4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rgbClr val="02C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6255"/>
            <a:ext cx="11873345" cy="6525490"/>
          </a:xfrm>
          <a:prstGeom prst="rect">
            <a:avLst/>
          </a:prstGeom>
          <a:ln w="76200">
            <a:solidFill>
              <a:srgbClr val="2F05C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2923307" y="277086"/>
            <a:ext cx="6719454" cy="720436"/>
          </a:xfrm>
          <a:prstGeom prst="flowChartTerminator">
            <a:avLst/>
          </a:prstGeom>
          <a:solidFill>
            <a:srgbClr val="4BFF5C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উপ-পর্বের শ্রেণিবিন্যাস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82" y="1122207"/>
            <a:ext cx="11416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উপ-পর্বের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519" y="2493807"/>
            <a:ext cx="8756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শ্রেণি- সাইক্লোস্টোমাটা (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শ্রেণি- কনড্রিকথিস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।শ্রেণি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অসটিকথিস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শ্রেণি- উভচর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শ্রেণি- সরীসৃপ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৬। শ্রেণি- পক্ষীকুল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৭। শ্রেণি- স্তন্যপায়ী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 Mammalia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3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612</Words>
  <Application>Microsoft Office PowerPoint</Application>
  <PresentationFormat>Widescreen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Reazul Zannat</dc:creator>
  <cp:lastModifiedBy>forman ullah</cp:lastModifiedBy>
  <cp:revision>246</cp:revision>
  <dcterms:created xsi:type="dcterms:W3CDTF">2020-04-30T06:06:14Z</dcterms:created>
  <dcterms:modified xsi:type="dcterms:W3CDTF">2020-06-15T13:12:20Z</dcterms:modified>
</cp:coreProperties>
</file>