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86" r:id="rId3"/>
    <p:sldId id="301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8" r:id="rId21"/>
    <p:sldId id="366" r:id="rId22"/>
    <p:sldId id="36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7921" autoAdjust="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3C757-784F-4B34-8DEB-08EAE6759F85}" type="datetimeFigureOut">
              <a:rPr lang="en-US" smtClean="0"/>
              <a:pPr/>
              <a:t>6/14/2020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D2EB9-207A-4F77-BC67-658CB00655D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67036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BD70-D00C-42E3-9285-55E55CAC9848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5E9-839D-4FCE-8C3D-0AEA938698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9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majidatdchs1987@gmail.co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CEA187A-9394-4AE9-B316-551E60D51B4E}"/>
              </a:ext>
            </a:extLst>
          </p:cNvPr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2BB411A-5C38-4175-8C6A-07C58491AB3E}"/>
              </a:ext>
            </a:extLst>
          </p:cNvPr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58B4E6B-B315-4810-8CD6-48DBDBE7A0D9}"/>
              </a:ext>
            </a:extLst>
          </p:cNvPr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E5B6A8F-D934-4602-90E2-F257C4D2DE2C}"/>
              </a:ext>
            </a:extLst>
          </p:cNvPr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9B9D2FD-5256-4275-8F3E-291DE004F37E}"/>
              </a:ext>
            </a:extLst>
          </p:cNvPr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04603E6-1533-49A5-8DE8-0F145D42A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F3F55E6-05EE-4383-98A3-3DE9234742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64" y="457571"/>
            <a:ext cx="813711" cy="8617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85902A2-815A-4DA4-B49E-4B68223592E5}"/>
              </a:ext>
            </a:extLst>
          </p:cNvPr>
          <p:cNvSpPr txBox="1"/>
          <p:nvPr userDrawn="1"/>
        </p:nvSpPr>
        <p:spPr>
          <a:xfrm>
            <a:off x="567852" y="6253539"/>
            <a:ext cx="1099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(গণিত), ডাঃ চন্দনা উচ্চ বিদ্যালয়, কালীগঞ্জ, লালমনিরহাট।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E-mail: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majidatdchs1987@gmail.com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1505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78D157-4D90-4493-9FE7-12C362E4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44C58F-3494-43DF-9CEA-9A9A8C11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96BEB8A-62CD-44FB-AF6A-560EED4E5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77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A53D5A-C80A-450F-BAA0-D5EAF3AB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3C80AE-4EDD-4BEA-8EC6-69EC415E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5299B1-CDB4-461D-AF80-27DD41B23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66593-74E8-4FB2-B99F-4CF03140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3A60B4-9769-4E66-8AD9-03A85FF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58219D-1ACD-4B08-AEF0-13301EA59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88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80DE0-2DEB-4B7B-8163-02CCD491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FB9AEFF-B95D-4F6F-AFED-FBDE31B1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486645-3F90-4E2F-B1FE-2AB8C6642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38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F632F-8DCE-4639-BBA6-9CFBBE9D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EFED4C-DAC2-406E-9F53-DD17FEB8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C18016-2544-4CA1-8980-A04CFA315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979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B65ED-658E-4E96-8DD1-47BA5D81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9F6615-655D-448B-9C76-2BC64B90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36B9FE-435C-42C0-B771-4F16E8EC0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58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CD7B1-BC2D-44CB-A7AC-B0F827C6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AAADAB-26C7-4A01-8624-45EE8C89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23886E-DF87-4BF0-B305-9E21D0ECE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04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C87384-34F0-4201-A055-14541C5E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61D964-A764-48CE-ADF1-754792DF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B9F633-5E86-4F56-88C6-3A10A8427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4654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F779C7-C938-4B02-9BDA-99A982A4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656068-452B-450D-B347-13442C39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99299D-0BD6-4E1E-B9DC-0269710BC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85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63AFF-EDCA-4F19-BBC1-F001ABF2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DC3017-BD3D-4FAA-A2E0-DA08A1AC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4EE5A3-A8F0-44DA-B801-ECB8477587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12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2775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83E07B-7A1B-46F8-927B-EB01FF28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D5EA5E-5303-44E0-A950-1BFA6544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EEE3BE-85C9-4F1C-B16C-30748BDAD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815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71AB54-D898-4967-8D77-E83D4458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908990-CEA3-4C06-AF70-87A8C3D3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06E2BDB-A3C8-43CD-B485-833C8ECFDC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20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AB39E-27B1-490A-83C9-4A8032EE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D2F77E-005D-4725-8D3C-87256188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F9ABF4-F5D2-418A-80B6-A6D0A7432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1718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D46BF8-3408-4F17-9D72-BC5BC7DF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239D12-628C-48CD-842E-F98AFC9E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B9CF8C-6B6D-4E0B-85B5-3E3B6AB8A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191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7E7786-D61A-4D76-9D2E-DE3A310C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0FAD95-0CBE-4CCB-82F2-A8C4ADD5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84B20C-DE36-469F-9B7D-2A677F872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246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EA86F-8103-4B66-A6FD-2306D97F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DBC42E-6433-4FC4-AE37-5266F9C4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56A2F4-B4DF-4FB7-B37E-187A93CD7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7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84475-19A9-40D5-94AD-D83404A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DFF2ABA-7EE4-4345-8C72-690923DA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67C720-81BA-4BC9-8ADB-96EDFA549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626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B55AF-AA9E-4291-845B-F8CA8EB8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50D10A9-354C-4801-B305-CE1C0B7C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6B84C19-82F1-4285-A5F0-9A2C41346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185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A789B-90D2-4FCB-A3B2-A3EB3E41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A116DA-3FE4-4B22-A1F3-CEF99ECF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4B7169-CF19-433B-A0C7-31BE489A6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6158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3C710-1192-41B8-8602-F4372DEE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4CC9F0-DEB7-4C74-BACD-83BEBEFF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DFCAD3-3615-4ACE-A3E1-3BA3F6188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503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913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3B4C-9901-4C3A-B543-E98F4D340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898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556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83B4C-9901-4C3A-B543-E98F4D340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A865425-7ABD-4807-9414-AD182FEA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A0BA01-6F86-47A6-B6DD-EDCD50EA9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276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8277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C0EC7D-D203-47D3-A42B-64D9B110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C53785B-5512-42C8-ACF6-B5787349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636E72-DDA6-4139-A3E8-2A551B08F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34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1BC03-82E2-4335-8C19-7C8F2D6F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B55FEB4-81BA-4204-B1EB-79922836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910358-FF20-4746-9442-F7A90F78FC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2202D-5460-4269-9B35-F815B76E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B3E66A-567C-4457-968E-D7A130C3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60A29A-1C28-4073-967C-393F43F73D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12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4246D9-67B4-4523-A8A9-8B172044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3C4F34-EC3B-4878-A0CC-F46B0115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D62335-D5B0-49EF-8697-8FBFF9846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730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7CAF22-374E-4C0E-BE69-ADCB4456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8F1B5D-50C8-42D9-AA98-D21DA313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BC133F-6598-477D-B5CE-E4CED58D8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D1BFF-3E4D-4F55-B2FC-D7ACDDF1A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60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A18C8B-C0ED-46A3-9B5B-B28F38EBB3C1}"/>
              </a:ext>
            </a:extLst>
          </p:cNvPr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885E49-F52C-45D9-A380-31E2B1159A04}"/>
              </a:ext>
            </a:extLst>
          </p:cNvPr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69AD2A-B4F0-4F65-BD17-008189EF269F}"/>
              </a:ext>
            </a:extLst>
          </p:cNvPr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9D81E5-1803-4D17-A439-2D654C9326C8}"/>
              </a:ext>
            </a:extLst>
          </p:cNvPr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2368F06-6464-4536-8AA8-8171973DB855}"/>
              </a:ext>
            </a:extLst>
          </p:cNvPr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81291D3-2A6F-43FF-B67D-41233DAC083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7DDAC-AF3B-4454-97D5-DAF465F5A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765" y="6356350"/>
            <a:ext cx="911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B4EAB-C872-44ED-BCC3-7FBE2EF8C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6046" y="6475127"/>
            <a:ext cx="1240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61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175E61-3FA1-4DB2-BA9D-E33E24F79CBE}" type="datetimeFigureOut">
              <a:rPr lang="en-US" smtClean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A18C8B-C0ED-46A3-9B5B-B28F38EBB3C1}"/>
              </a:ext>
            </a:extLst>
          </p:cNvPr>
          <p:cNvSpPr/>
          <p:nvPr userDrawn="1"/>
        </p:nvSpPr>
        <p:spPr>
          <a:xfrm>
            <a:off x="373559" y="409687"/>
            <a:ext cx="11385742" cy="57839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D885E49-F52C-45D9-A380-31E2B1159A04}"/>
              </a:ext>
            </a:extLst>
          </p:cNvPr>
          <p:cNvSpPr/>
          <p:nvPr userDrawn="1"/>
        </p:nvSpPr>
        <p:spPr>
          <a:xfrm>
            <a:off x="386622" y="6193601"/>
            <a:ext cx="11385742" cy="2329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469AD2A-B4F0-4F65-BD17-008189EF269F}"/>
              </a:ext>
            </a:extLst>
          </p:cNvPr>
          <p:cNvSpPr/>
          <p:nvPr userDrawn="1"/>
        </p:nvSpPr>
        <p:spPr>
          <a:xfrm>
            <a:off x="108307" y="111759"/>
            <a:ext cx="11948709" cy="6615612"/>
          </a:xfrm>
          <a:prstGeom prst="rect">
            <a:avLst/>
          </a:prstGeom>
          <a:noFill/>
          <a:ln w="200025">
            <a:solidFill>
              <a:schemeClr val="accent2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79D81E5-1803-4D17-A439-2D654C9326C8}"/>
              </a:ext>
            </a:extLst>
          </p:cNvPr>
          <p:cNvSpPr/>
          <p:nvPr userDrawn="1"/>
        </p:nvSpPr>
        <p:spPr>
          <a:xfrm>
            <a:off x="232226" y="217714"/>
            <a:ext cx="11707225" cy="639209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2368F06-6464-4536-8AA8-8171973DB855}"/>
              </a:ext>
            </a:extLst>
          </p:cNvPr>
          <p:cNvSpPr/>
          <p:nvPr userDrawn="1"/>
        </p:nvSpPr>
        <p:spPr>
          <a:xfrm>
            <a:off x="317864" y="320494"/>
            <a:ext cx="11523259" cy="6184809"/>
          </a:xfrm>
          <a:prstGeom prst="rect">
            <a:avLst/>
          </a:prstGeom>
          <a:noFill/>
          <a:ln w="165100">
            <a:solidFill>
              <a:schemeClr val="accent2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atte">
            <a:bevelT w="152400" h="50800" prst="softRound"/>
            <a:bevelB prst="convex"/>
            <a:extrusionClr>
              <a:schemeClr val="accent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81291D3-2A6F-43FF-B67D-41233DAC083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46" y="32669"/>
            <a:ext cx="3625622" cy="1887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6%82%E0%A6%96%E0%A7%8D%E0%A6%AF%E0%A6%BE" TargetMode="External"/><Relationship Id="rId7" Type="http://schemas.openxmlformats.org/officeDocument/2006/relationships/hyperlink" Target="https://bn.wikipedia.org/w/index.php?title=%E0%A6%97%E0%A6%BE%E0%A6%A3%E0%A6%BF%E0%A6%A4%E0%A6%BF%E0%A6%95_%E0%A6%B8%E0%A6%AE%E0%A6%A4%E0%A6%BE&amp;action=edit&amp;redlink=1" TargetMode="External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bn.wikipedia.org/w/index.php?title=%E0%A6%AC%E0%A6%BF%E0%A6%AC%E0%A7%83%E0%A6%A4%E0%A6%BF&amp;action=edit&amp;redlink=1" TargetMode="External"/><Relationship Id="rId5" Type="http://schemas.openxmlformats.org/officeDocument/2006/relationships/hyperlink" Target="https://bn.wikipedia.org/wiki/%E0%A6%97%E0%A6%A3%E0%A6%BF%E0%A6%A4" TargetMode="External"/><Relationship Id="rId4" Type="http://schemas.openxmlformats.org/officeDocument/2006/relationships/hyperlink" Target="https://bn.wikipedia.org/wiki/%E0%A6%97%E0%A6%BE%E0%A6%A3%E0%A6%BF%E0%A6%A4%E0%A6%BF%E0%A6%95_%E0%A6%AA%E0%A7%8D%E0%A6%B0%E0%A6%A4%E0%A7%80%E0%A6%9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2234"/>
            <a:ext cx="11220994" cy="552668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8788" y="1136469"/>
            <a:ext cx="10743028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269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69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8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F0FED4-F50F-4916-B83C-600D296D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65" y="425689"/>
            <a:ext cx="11259192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>
                <a:solidFill>
                  <a:schemeClr val="accent4">
                    <a:lumMod val="50000"/>
                  </a:schemeClr>
                </a:solidFill>
              </a:rPr>
              <a:t>উদাহরন১.</a:t>
            </a:r>
            <a:r>
              <a:rPr lang="bn-IN" sz="3200" dirty="0">
                <a:solidFill>
                  <a:srgbClr val="00B050"/>
                </a:solidFill>
              </a:rPr>
              <a:t>সমাধান কর: (</a:t>
            </a:r>
            <a:r>
              <a:rPr lang="en-US" sz="3200" dirty="0">
                <a:solidFill>
                  <a:srgbClr val="00B050"/>
                </a:solidFill>
              </a:rPr>
              <a:t>y – 1 )( y + 2 ) = (y  + 4 )( y – 2 )</a:t>
            </a:r>
          </a:p>
        </p:txBody>
      </p:sp>
      <p:pic>
        <p:nvPicPr>
          <p:cNvPr id="5" name="Picture 4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8" y="1765847"/>
            <a:ext cx="11268891" cy="4360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63043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3" y="447673"/>
            <a:ext cx="11360331" cy="1132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1580606"/>
            <a:ext cx="11390812" cy="458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40477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404949"/>
            <a:ext cx="11403874" cy="5734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614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60EBFE-5D6B-42C1-A827-4501BED0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9" y="444137"/>
            <a:ext cx="11312434" cy="1467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                         </a:t>
            </a:r>
            <a:r>
              <a:rPr lang="bn-IN" sz="9600" dirty="0">
                <a:solidFill>
                  <a:srgbClr val="002060"/>
                </a:solidFill>
              </a:rPr>
              <a:t>ত্রকক কাজ</a:t>
            </a: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9" y="1821578"/>
            <a:ext cx="11369474" cy="436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84072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7730F-9483-4023-8DDB-130ACC5D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5" y="404313"/>
            <a:ext cx="11375571" cy="11109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/>
              <a:t>        </a:t>
            </a:r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ত্রকক কাজের সমাধান:</a:t>
            </a:r>
            <a:endParaRPr lang="en-US" dirty="0"/>
          </a:p>
        </p:txBody>
      </p:sp>
      <p:pic>
        <p:nvPicPr>
          <p:cNvPr id="5" name="Picture 4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436915"/>
            <a:ext cx="11449594" cy="4725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88366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404949"/>
            <a:ext cx="11364686" cy="57868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সমাধান</a:t>
            </a:r>
            <a:r>
              <a:rPr lang="en-US" dirty="0" smtClean="0"/>
              <a:t> : </a:t>
            </a:r>
            <a:r>
              <a:rPr lang="en-US" dirty="0" err="1" smtClean="0"/>
              <a:t>মনে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,    </a:t>
            </a:r>
            <a:r>
              <a:rPr lang="en-US" dirty="0" smtClean="0"/>
              <a:t>১ম </a:t>
            </a:r>
            <a:r>
              <a:rPr lang="en-US" dirty="0" err="1" smtClean="0"/>
              <a:t>সংখ্যাটি</a:t>
            </a:r>
            <a:r>
              <a:rPr lang="en-US" dirty="0" smtClean="0"/>
              <a:t> =  x</a:t>
            </a:r>
          </a:p>
          <a:p>
            <a:pPr>
              <a:buNone/>
            </a:pPr>
            <a:r>
              <a:rPr lang="en-US" dirty="0" smtClean="0"/>
              <a:t>                           </a:t>
            </a:r>
            <a:r>
              <a:rPr lang="en-US" dirty="0" smtClean="0"/>
              <a:t>        </a:t>
            </a:r>
            <a:r>
              <a:rPr lang="en-US" dirty="0" smtClean="0"/>
              <a:t>.: ২য় </a:t>
            </a:r>
            <a:r>
              <a:rPr lang="en-US" dirty="0" err="1" smtClean="0"/>
              <a:t>সংখ্যাটি</a:t>
            </a:r>
            <a:r>
              <a:rPr lang="en-US" dirty="0" smtClean="0"/>
              <a:t> = 2x/5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bn-IN" dirty="0" smtClean="0"/>
              <a:t>      </a:t>
            </a: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প্রশ্নমতে</a:t>
            </a:r>
            <a:r>
              <a:rPr lang="en-US" dirty="0" smtClean="0"/>
              <a:t> , 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</a:t>
            </a:r>
            <a:r>
              <a:rPr lang="en-US" dirty="0" smtClean="0"/>
              <a:t> </a:t>
            </a:r>
            <a:r>
              <a:rPr lang="en-US" dirty="0" smtClean="0"/>
              <a:t>x + 2x/5 = 98</a:t>
            </a:r>
            <a:endParaRPr lang="en-US" dirty="0"/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8" y="2325188"/>
            <a:ext cx="8057093" cy="41670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3335C4-B92E-44EE-B00A-FEB0BB7D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431073"/>
            <a:ext cx="11312435" cy="20331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9600" dirty="0"/>
              <a:t>    </a:t>
            </a:r>
            <a:r>
              <a:rPr lang="bn-I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দলীয় কাজ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1AACCD-ABA6-4E38-A6DC-D1C3C6E8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7" y="2181497"/>
            <a:ext cx="11253377" cy="39663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8000" dirty="0" err="1">
                <a:solidFill>
                  <a:srgbClr val="C00000"/>
                </a:solidFill>
              </a:rPr>
              <a:t>প্রশ্ন</a:t>
            </a:r>
            <a:r>
              <a:rPr lang="en-US" sz="8000" dirty="0">
                <a:solidFill>
                  <a:srgbClr val="C00000"/>
                </a:solidFill>
              </a:rPr>
              <a:t> : </a:t>
            </a:r>
            <a:r>
              <a:rPr lang="bn-IN" sz="6000" dirty="0">
                <a:solidFill>
                  <a:srgbClr val="002060"/>
                </a:solidFill>
              </a:rPr>
              <a:t>120 টি পঁচিশ পয়সার মুদ্রা ও পঞ্চাশ পয়সার মুদ্রায মোট 35 টাকা হলে কোন প্রকারের মুদ্রার সংখ্যা কয়টি ?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69649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28F60-8469-477B-BB03-447FD5E5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431073"/>
            <a:ext cx="11377748" cy="14442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7200" dirty="0"/>
              <a:t>  </a:t>
            </a:r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দলীয়ে কাজের সমাধান: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C388E0-CC41-431E-A0B6-26617591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24348"/>
            <a:ext cx="11364686" cy="45674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3600" b="1" dirty="0">
                <a:solidFill>
                  <a:srgbClr val="002060"/>
                </a:solidFill>
              </a:rPr>
              <a:t>সমাধান: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মনে করি ,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                      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পঁচিশ পয়সার মুদ্রার সংখ্যা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=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x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টি</a:t>
            </a:r>
            <a:endParaRPr lang="bn-IN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তাহলে, পঞ্চাশ পয়সার মুদ্রার সংখ্যা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(120 – x)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টি</a:t>
            </a:r>
            <a:endParaRPr lang="bn-IN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                        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আবার ,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35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 টাকা =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(35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× 100)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 পয়সা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= 3500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পয়সা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           </a:t>
            </a:r>
            <a:r>
              <a:rPr lang="bn-IN" sz="3600" b="1" dirty="0">
                <a:solidFill>
                  <a:schemeClr val="accent6">
                    <a:lumMod val="50000"/>
                  </a:schemeClr>
                </a:solidFill>
              </a:rPr>
              <a:t>প্রশ্নমতে,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                           25x  + 50 ( 120  -  x) = 3500</a:t>
            </a:r>
            <a:endParaRPr lang="bn-IN" sz="3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029083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47" y="430864"/>
            <a:ext cx="11388624" cy="5734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169825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7590676-F054-4E81-92EC-C0DB9BB7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66" y="418329"/>
            <a:ext cx="11308080" cy="14235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                  </a:t>
            </a:r>
            <a:r>
              <a:rPr lang="bn-IN" dirty="0"/>
              <a:t>     </a:t>
            </a:r>
            <a:r>
              <a:rPr lang="en-US" dirty="0"/>
              <a:t>  </a:t>
            </a:r>
            <a:r>
              <a:rPr lang="en-US" sz="9600" dirty="0">
                <a:solidFill>
                  <a:srgbClr val="002060"/>
                </a:solidFill>
              </a:rPr>
              <a:t>মূল্যায়ন</a:t>
            </a:r>
          </a:p>
        </p:txBody>
      </p:sp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6" y="1698171"/>
            <a:ext cx="11379489" cy="4448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26797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0166" y="490594"/>
            <a:ext cx="11211951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IN" sz="7200" dirty="0"/>
          </a:p>
        </p:txBody>
      </p:sp>
      <p:sp>
        <p:nvSpPr>
          <p:cNvPr id="7" name="Rectangle 6"/>
          <p:cNvSpPr/>
          <p:nvPr/>
        </p:nvSpPr>
        <p:spPr>
          <a:xfrm>
            <a:off x="431410" y="1792835"/>
            <a:ext cx="75027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bn-IN" sz="7200" dirty="0" smtClean="0">
                <a:solidFill>
                  <a:srgbClr val="FF0000"/>
                </a:solidFill>
                <a:latin typeface="Corbel" panose="020B0503020204020204"/>
              </a:rPr>
              <a:t>মো: সাইদুর রহমান</a:t>
            </a:r>
            <a:r>
              <a:rPr lang="bn-IN" sz="3600" dirty="0" smtClean="0">
                <a:latin typeface="Corbel" panose="020B0503020204020204"/>
              </a:rPr>
              <a:t/>
            </a:r>
            <a:br>
              <a:rPr lang="bn-IN" sz="3600" dirty="0" smtClean="0">
                <a:latin typeface="Corbel" panose="020B0503020204020204"/>
              </a:rPr>
            </a:br>
            <a:r>
              <a:rPr lang="bn-IN" sz="3600" dirty="0" smtClean="0">
                <a:solidFill>
                  <a:srgbClr val="7030A0"/>
                </a:solidFill>
                <a:latin typeface="Corbel" panose="020B0503020204020204"/>
              </a:rPr>
              <a:t>সহকারী শিক্ষক(গনিত)</a:t>
            </a:r>
            <a:br>
              <a:rPr lang="bn-IN" sz="3600" dirty="0" smtClean="0">
                <a:solidFill>
                  <a:srgbClr val="7030A0"/>
                </a:solidFill>
                <a:latin typeface="Corbel" panose="020B0503020204020204"/>
              </a:rPr>
            </a:br>
            <a:r>
              <a:rPr lang="bn-IN" sz="3600" dirty="0" smtClean="0">
                <a:solidFill>
                  <a:srgbClr val="7030A0"/>
                </a:solidFill>
                <a:latin typeface="Corbel" panose="020B0503020204020204"/>
              </a:rPr>
              <a:t>উমেদপুর অজিফা রবিউল্লাহ </a:t>
            </a:r>
            <a:br>
              <a:rPr lang="bn-IN" sz="3600" dirty="0" smtClean="0">
                <a:solidFill>
                  <a:srgbClr val="7030A0"/>
                </a:solidFill>
                <a:latin typeface="Corbel" panose="020B0503020204020204"/>
              </a:rPr>
            </a:br>
            <a:r>
              <a:rPr lang="bn-IN" sz="3600" dirty="0" smtClean="0">
                <a:solidFill>
                  <a:srgbClr val="7030A0"/>
                </a:solidFill>
                <a:latin typeface="Corbel" panose="020B0503020204020204"/>
              </a:rPr>
              <a:t>লাইসিয়াম(উ.বি)</a:t>
            </a:r>
            <a:r>
              <a:rPr lang="bn-IN" sz="3600" dirty="0" smtClean="0">
                <a:latin typeface="Corbel" panose="020B0503020204020204"/>
              </a:rPr>
              <a:t/>
            </a:r>
            <a:br>
              <a:rPr lang="bn-IN" sz="3600" dirty="0" smtClean="0">
                <a:latin typeface="Corbel" panose="020B0503020204020204"/>
              </a:rPr>
            </a:br>
            <a:r>
              <a:rPr lang="bn-IN" sz="3600" dirty="0" smtClean="0">
                <a:solidFill>
                  <a:srgbClr val="002060"/>
                </a:solidFill>
                <a:latin typeface="Corbel" panose="020B0503020204020204"/>
              </a:rPr>
              <a:t>বি.ত্রস.সি, ত্রম.ত্রস.সি(গনিত)</a:t>
            </a:r>
            <a:br>
              <a:rPr lang="bn-IN" sz="3600" dirty="0" smtClean="0">
                <a:solidFill>
                  <a:srgbClr val="002060"/>
                </a:solidFill>
                <a:latin typeface="Corbel" panose="020B0503020204020204"/>
              </a:rPr>
            </a:br>
            <a:r>
              <a:rPr lang="bn-IN" sz="4800" dirty="0" smtClean="0">
                <a:solidFill>
                  <a:srgbClr val="002060"/>
                </a:solidFill>
                <a:latin typeface="Corbel" panose="020B0503020204020204"/>
              </a:rPr>
              <a:t>জগন্নাথ বিশ্ববিদ্যলয়</a:t>
            </a:r>
            <a:br>
              <a:rPr lang="bn-IN" sz="4800" dirty="0" smtClean="0">
                <a:solidFill>
                  <a:srgbClr val="002060"/>
                </a:solidFill>
                <a:latin typeface="Corbel" panose="020B0503020204020204"/>
              </a:rPr>
            </a:br>
            <a:r>
              <a:rPr lang="bn-IN" sz="4800" dirty="0" smtClean="0">
                <a:solidFill>
                  <a:srgbClr val="002060"/>
                </a:solidFill>
                <a:latin typeface="Corbel" panose="020B0503020204020204"/>
              </a:rPr>
              <a:t>বি.ত্রড(জা.বি)</a:t>
            </a:r>
            <a:endParaRPr lang="en-US" sz="3600" dirty="0">
              <a:solidFill>
                <a:srgbClr val="002060"/>
              </a:solidFill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F9549D-68CB-4B8F-9775-23CD71D4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582" y="1918197"/>
            <a:ext cx="3139440" cy="4120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847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A232F3-CF85-44D4-B935-52D3C790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431075"/>
            <a:ext cx="11325496" cy="17421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9600" dirty="0">
                <a:solidFill>
                  <a:srgbClr val="FF0000"/>
                </a:solidFill>
              </a:rPr>
              <a:t>     উওর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7A5BEB-F7A5-4A45-A357-5328DDB7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816926"/>
            <a:ext cx="11273246" cy="4335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0070C0"/>
                </a:solidFill>
              </a:rPr>
              <a:t>১. </a:t>
            </a:r>
            <a:r>
              <a:rPr lang="bn-IN" sz="5400" dirty="0">
                <a:solidFill>
                  <a:srgbClr val="0070C0"/>
                </a:solidFill>
              </a:rPr>
              <a:t> 4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0070C0"/>
                </a:solidFill>
              </a:rPr>
              <a:t>২. </a:t>
            </a:r>
            <a:r>
              <a:rPr lang="bn-IN" sz="5400" dirty="0">
                <a:solidFill>
                  <a:srgbClr val="0070C0"/>
                </a:solidFill>
              </a:rPr>
              <a:t> 1</a:t>
            </a:r>
          </a:p>
          <a:p>
            <a:pPr marL="0" indent="0">
              <a:buNone/>
            </a:pPr>
            <a:r>
              <a:rPr lang="en-US" sz="5400" dirty="0">
                <a:solidFill>
                  <a:srgbClr val="0070C0"/>
                </a:solidFill>
              </a:rPr>
              <a:t>৩.</a:t>
            </a:r>
            <a:r>
              <a:rPr lang="bn-IN" sz="5400" dirty="0">
                <a:solidFill>
                  <a:srgbClr val="0070C0"/>
                </a:solidFill>
              </a:rPr>
              <a:t> 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চলক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bn-IN" sz="5400" dirty="0">
                <a:solidFill>
                  <a:srgbClr val="0070C0"/>
                </a:solidFill>
              </a:rPr>
              <a:t> </a:t>
            </a:r>
            <a:r>
              <a:rPr lang="en-US" sz="5400" dirty="0">
                <a:solidFill>
                  <a:srgbClr val="0070C0"/>
                </a:solidFill>
              </a:rPr>
              <a:t>x </a:t>
            </a:r>
            <a:r>
              <a:rPr lang="en-US" sz="5400" dirty="0" err="1">
                <a:solidFill>
                  <a:srgbClr val="0070C0"/>
                </a:solidFill>
              </a:rPr>
              <a:t>ত্রবং</a:t>
            </a:r>
            <a:r>
              <a:rPr lang="en-US" sz="5400" dirty="0">
                <a:solidFill>
                  <a:srgbClr val="0070C0"/>
                </a:solidFill>
              </a:rPr>
              <a:t>  </a:t>
            </a:r>
            <a:r>
              <a:rPr lang="en-US" sz="5400" dirty="0" err="1">
                <a:solidFill>
                  <a:srgbClr val="0070C0"/>
                </a:solidFill>
              </a:rPr>
              <a:t>ধ্রুবক</a:t>
            </a:r>
            <a:r>
              <a:rPr lang="en-US" sz="5400" dirty="0">
                <a:solidFill>
                  <a:srgbClr val="0070C0"/>
                </a:solidFill>
              </a:rPr>
              <a:t>  6  </a:t>
            </a:r>
            <a:r>
              <a:rPr lang="bn-IN" sz="5400" dirty="0">
                <a:solidFill>
                  <a:srgbClr val="0070C0"/>
                </a:solidFill>
              </a:rPr>
              <a:t>ও </a:t>
            </a:r>
            <a:r>
              <a:rPr lang="en-US" sz="5400" dirty="0">
                <a:solidFill>
                  <a:srgbClr val="0070C0"/>
                </a:solidFill>
              </a:rPr>
              <a:t> 7</a:t>
            </a:r>
            <a:r>
              <a:rPr lang="bn-IN" sz="5400" dirty="0">
                <a:solidFill>
                  <a:srgbClr val="0070C0"/>
                </a:solidFill>
              </a:rPr>
              <a:t> .</a:t>
            </a:r>
            <a:endParaRPr lang="en-US" sz="5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bn-IN" sz="5400" dirty="0">
                <a:solidFill>
                  <a:srgbClr val="0070C0"/>
                </a:solidFill>
              </a:rPr>
              <a:t>৪. </a:t>
            </a:r>
            <a:r>
              <a:rPr lang="en-US" sz="5400" dirty="0">
                <a:solidFill>
                  <a:srgbClr val="0070C0"/>
                </a:solidFill>
              </a:rPr>
              <a:t> 4(</a:t>
            </a:r>
            <a:r>
              <a:rPr lang="en-US" sz="5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√2 + 1)</a:t>
            </a:r>
          </a:p>
          <a:p>
            <a:pPr marL="0" indent="0">
              <a:buNone/>
            </a:pPr>
            <a:r>
              <a:rPr lang="bn-IN" sz="5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৫. </a:t>
            </a:r>
            <a:r>
              <a:rPr lang="en-US" sz="5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{  } </a:t>
            </a:r>
            <a:endParaRPr lang="en-US" sz="5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61625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A67C13-BE61-46C5-984D-A72D8CEBE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5" y="431074"/>
            <a:ext cx="11325496" cy="57737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AAF463EC-2EF4-41A8-885A-3CA7A75A41AE}"/>
              </a:ext>
            </a:extLst>
          </p:cNvPr>
          <p:cNvSpPr txBox="1">
            <a:spLocks/>
          </p:cNvSpPr>
          <p:nvPr/>
        </p:nvSpPr>
        <p:spPr>
          <a:xfrm>
            <a:off x="457200" y="441761"/>
            <a:ext cx="11260183" cy="143929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</a:t>
            </a:r>
            <a:r>
              <a:rPr kumimoji="0" lang="bn-IN" sz="8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বাড়ীর কাজ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226526"/>
            <a:ext cx="11260182" cy="288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9315037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="" xmlns:a16="http://schemas.microsoft.com/office/drawing/2014/main" id="{BC03DE92-8692-4DAE-A67F-5607E28F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498764"/>
            <a:ext cx="11273246" cy="5627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470263" y="1326285"/>
            <a:ext cx="11117942" cy="340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239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23900" b="1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23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23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1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75CE6-7531-4281-B9B9-3B728DAF6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768510"/>
            <a:ext cx="11299372" cy="43318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buClr>
                <a:srgbClr val="B71E42"/>
              </a:buClr>
              <a:buSzPct val="100000"/>
              <a:buNone/>
            </a:pPr>
            <a:r>
              <a:rPr lang="bn-IN" sz="6600" dirty="0" smtClean="0">
                <a:solidFill>
                  <a:srgbClr val="FF0000"/>
                </a:solidFill>
                <a:latin typeface="Gill Sans MT" panose="020B0502020104020203"/>
              </a:rPr>
              <a:t>       </a:t>
            </a:r>
            <a:r>
              <a:rPr lang="en-US" sz="6600" dirty="0" err="1" smtClean="0">
                <a:solidFill>
                  <a:srgbClr val="FF0000"/>
                </a:solidFill>
                <a:latin typeface="Gill Sans MT" panose="020B0502020104020203"/>
              </a:rPr>
              <a:t>সাধারন</a:t>
            </a:r>
            <a:r>
              <a:rPr lang="en-US" sz="6600" dirty="0" smtClean="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Gill Sans MT" panose="020B0502020104020203"/>
              </a:rPr>
              <a:t>গনিত</a:t>
            </a:r>
            <a:r>
              <a:rPr lang="en-US" sz="6600" dirty="0">
                <a:solidFill>
                  <a:srgbClr val="FF0000"/>
                </a:solidFill>
                <a:latin typeface="Gill Sans MT" panose="020B0502020104020203"/>
              </a:rPr>
              <a:t> </a:t>
            </a:r>
          </a:p>
          <a:p>
            <a:pPr lvl="0">
              <a:lnSpc>
                <a:spcPct val="120000"/>
              </a:lnSpc>
              <a:buClr>
                <a:srgbClr val="B71E42"/>
              </a:buClr>
              <a:buSzPct val="100000"/>
              <a:buNone/>
            </a:pPr>
            <a:r>
              <a:rPr lang="bn-IN" sz="6600" dirty="0" smtClean="0">
                <a:solidFill>
                  <a:prstClr val="black"/>
                </a:solidFill>
                <a:latin typeface="Gill Sans MT" panose="020B0502020104020203"/>
              </a:rPr>
              <a:t>        </a:t>
            </a:r>
            <a:r>
              <a:rPr lang="en-US" sz="6600" dirty="0" err="1" smtClean="0">
                <a:solidFill>
                  <a:prstClr val="black"/>
                </a:solidFill>
                <a:latin typeface="Gill Sans MT" panose="020B0502020104020203"/>
              </a:rPr>
              <a:t>দশম</a:t>
            </a:r>
            <a:r>
              <a:rPr lang="en-US" sz="6600" dirty="0" smtClean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en-US" sz="6600" dirty="0" err="1">
                <a:solidFill>
                  <a:prstClr val="black"/>
                </a:solidFill>
                <a:latin typeface="Gill Sans MT" panose="020B0502020104020203"/>
              </a:rPr>
              <a:t>শ্রেনী</a:t>
            </a:r>
            <a:endParaRPr lang="en-US" sz="6600" dirty="0">
              <a:solidFill>
                <a:prstClr val="black"/>
              </a:solidFill>
              <a:latin typeface="Gill Sans MT" panose="020B0502020104020203"/>
            </a:endParaRPr>
          </a:p>
          <a:p>
            <a:pPr lvl="0">
              <a:lnSpc>
                <a:spcPct val="120000"/>
              </a:lnSpc>
              <a:buClr>
                <a:srgbClr val="B71E42"/>
              </a:buClr>
              <a:buSzPct val="100000"/>
              <a:buNone/>
            </a:pPr>
            <a:r>
              <a:rPr lang="bn-IN" sz="6600" dirty="0" smtClean="0">
                <a:solidFill>
                  <a:prstClr val="black"/>
                </a:solidFill>
                <a:latin typeface="Gill Sans MT" panose="020B0502020104020203"/>
              </a:rPr>
              <a:t>        অধ্যায়:০৫</a:t>
            </a:r>
            <a:endParaRPr lang="bn-IN" sz="6600" dirty="0">
              <a:solidFill>
                <a:prstClr val="black"/>
              </a:solidFill>
              <a:latin typeface="Gill Sans MT" panose="020B0502020104020203"/>
            </a:endParaRPr>
          </a:p>
          <a:p>
            <a:pPr lvl="0">
              <a:lnSpc>
                <a:spcPct val="120000"/>
              </a:lnSpc>
              <a:buClr>
                <a:srgbClr val="B71E42"/>
              </a:buClr>
              <a:buSzPct val="100000"/>
              <a:buNone/>
            </a:pPr>
            <a:r>
              <a:rPr lang="bn-IN" sz="6600" dirty="0" smtClean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lang="en-US" sz="6600" dirty="0" smtClean="0">
                <a:solidFill>
                  <a:prstClr val="black"/>
                </a:solidFill>
                <a:latin typeface="Gill Sans MT" panose="020B0502020104020203"/>
              </a:rPr>
              <a:t>সময়:৪৫ </a:t>
            </a:r>
            <a:r>
              <a:rPr lang="en-US" sz="6600" dirty="0" err="1">
                <a:solidFill>
                  <a:prstClr val="black"/>
                </a:solidFill>
                <a:latin typeface="Gill Sans MT" panose="020B0502020104020203"/>
              </a:rPr>
              <a:t>মিনিট</a:t>
            </a:r>
            <a:endParaRPr lang="en-US" sz="6600" dirty="0">
              <a:solidFill>
                <a:prstClr val="black"/>
              </a:solidFill>
              <a:latin typeface="Gill Sans MT" panose="020B0502020104020203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DCB53D-15B8-4FE0-AE20-06C6F088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1"/>
            <a:ext cx="11782697" cy="144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82768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D5462-D62A-47B1-AD8E-CAD52B95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352696"/>
            <a:ext cx="11260183" cy="10649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/>
              <a:t>  </a:t>
            </a:r>
            <a:r>
              <a:rPr lang="bn-IN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নিচের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বীজগনিতীয়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রাশিগুলো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কি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নামে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পরিচিতি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?</a:t>
            </a:r>
          </a:p>
        </p:txBody>
      </p:sp>
      <p:sp>
        <p:nvSpPr>
          <p:cNvPr id="5" name="AutoShape 4" descr="x  (x-1) = x^2-x.">
            <a:extLst>
              <a:ext uri="{FF2B5EF4-FFF2-40B4-BE49-F238E27FC236}">
                <a16:creationId xmlns="" xmlns:a16="http://schemas.microsoft.com/office/drawing/2014/main" id="{0279A9E7-E678-46AC-93D5-A7DAE3835437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70263" y="1447800"/>
            <a:ext cx="11194868" cy="457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bn-IN" sz="5400" dirty="0"/>
              <a:t>      </a:t>
            </a:r>
            <a:r>
              <a:rPr lang="en-US" sz="5400" b="1" dirty="0">
                <a:solidFill>
                  <a:schemeClr val="tx1"/>
                </a:solidFill>
              </a:rPr>
              <a:t>1. </a:t>
            </a:r>
            <a:r>
              <a:rPr lang="bn-IN" sz="5400" b="1" dirty="0">
                <a:solidFill>
                  <a:schemeClr val="tx1"/>
                </a:solidFill>
              </a:rPr>
              <a:t>3</a:t>
            </a:r>
            <a:r>
              <a:rPr lang="en-US" sz="5400" b="1" dirty="0">
                <a:solidFill>
                  <a:schemeClr val="tx1"/>
                </a:solidFill>
              </a:rPr>
              <a:t>x  +  1  = 5 </a:t>
            </a:r>
          </a:p>
          <a:p>
            <a:pPr marL="0" indent="0">
              <a:buNone/>
            </a:pPr>
            <a:r>
              <a:rPr lang="bn-IN" sz="5400" b="1" dirty="0">
                <a:solidFill>
                  <a:schemeClr val="tx1"/>
                </a:solidFill>
              </a:rPr>
              <a:t>      </a:t>
            </a:r>
            <a:r>
              <a:rPr lang="bn-IN" sz="5400" b="1" dirty="0" smtClean="0">
                <a:solidFill>
                  <a:schemeClr val="tx1"/>
                </a:solidFill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</a:rPr>
              <a:t>2</a:t>
            </a:r>
            <a:r>
              <a:rPr lang="en-US" sz="5400" b="1" dirty="0">
                <a:solidFill>
                  <a:schemeClr val="tx1"/>
                </a:solidFill>
              </a:rPr>
              <a:t>. ax  +   b = c</a:t>
            </a:r>
          </a:p>
          <a:p>
            <a:pPr marL="0" indent="0">
              <a:buNone/>
            </a:pPr>
            <a:r>
              <a:rPr lang="bn-IN" sz="5400" b="1" dirty="0">
                <a:solidFill>
                  <a:schemeClr val="tx1"/>
                </a:solidFill>
              </a:rPr>
              <a:t>      </a:t>
            </a:r>
            <a:r>
              <a:rPr lang="bn-IN" sz="5400" b="1" dirty="0" smtClean="0">
                <a:solidFill>
                  <a:schemeClr val="tx1"/>
                </a:solidFill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</a:rPr>
              <a:t>3</a:t>
            </a:r>
            <a:r>
              <a:rPr lang="en-US" sz="5400" b="1" dirty="0">
                <a:solidFill>
                  <a:schemeClr val="tx1"/>
                </a:solidFill>
              </a:rPr>
              <a:t>. 2y  +  7 = 3y – 3 </a:t>
            </a:r>
          </a:p>
          <a:p>
            <a:pPr marL="0" indent="0">
              <a:buNone/>
            </a:pPr>
            <a:r>
              <a:rPr lang="bn-IN" sz="5400" b="1" dirty="0">
                <a:solidFill>
                  <a:schemeClr val="tx1"/>
                </a:solidFill>
              </a:rPr>
              <a:t>      </a:t>
            </a:r>
            <a:r>
              <a:rPr lang="bn-IN" sz="5400" b="1" dirty="0" smtClean="0">
                <a:solidFill>
                  <a:schemeClr val="tx1"/>
                </a:solidFill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</a:rPr>
              <a:t>4</a:t>
            </a:r>
            <a:r>
              <a:rPr lang="en-US" sz="5400" b="1" dirty="0">
                <a:solidFill>
                  <a:schemeClr val="tx1"/>
                </a:solidFill>
              </a:rPr>
              <a:t>. 2x  -  1  = x  + 5 </a:t>
            </a:r>
          </a:p>
          <a:p>
            <a:pPr marL="0" indent="0">
              <a:buNone/>
            </a:pPr>
            <a:r>
              <a:rPr lang="bn-IN" sz="5400" b="1" dirty="0">
                <a:solidFill>
                  <a:schemeClr val="tx1"/>
                </a:solidFill>
              </a:rPr>
              <a:t>      </a:t>
            </a:r>
            <a:r>
              <a:rPr lang="bn-IN" sz="5400" b="1" dirty="0" smtClean="0">
                <a:solidFill>
                  <a:schemeClr val="tx1"/>
                </a:solidFill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</a:rPr>
              <a:t>5</a:t>
            </a:r>
            <a:r>
              <a:rPr lang="en-US" sz="5400" b="1" dirty="0">
                <a:solidFill>
                  <a:schemeClr val="tx1"/>
                </a:solidFill>
              </a:rPr>
              <a:t>. 2z  -  2  = 0  </a:t>
            </a:r>
          </a:p>
        </p:txBody>
      </p:sp>
    </p:spTree>
    <p:extLst>
      <p:ext uri="{BB962C8B-B14F-4D97-AF65-F5344CB8AC3E}">
        <p14:creationId xmlns="" xmlns:p14="http://schemas.microsoft.com/office/powerpoint/2010/main" val="341870719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4EF64-D824-4880-A584-B62F2B4C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444137"/>
            <a:ext cx="11247120" cy="19192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9600" dirty="0"/>
              <a:t>   </a:t>
            </a:r>
            <a:r>
              <a:rPr lang="bn-IN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 শিরোনাম </a:t>
            </a:r>
            <a:endParaRPr lang="en-US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C9E334-78D0-4951-B6A4-6756CBEC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04" y="2373019"/>
            <a:ext cx="11168575" cy="37534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IN" sz="8000" dirty="0">
                <a:solidFill>
                  <a:schemeClr val="accent2">
                    <a:lumMod val="50000"/>
                  </a:schemeClr>
                </a:solidFill>
              </a:rPr>
              <a:t>ত্রক   </a:t>
            </a:r>
          </a:p>
          <a:p>
            <a:pPr marL="0" indent="0">
              <a:buNone/>
            </a:pPr>
            <a:r>
              <a:rPr lang="bn-IN" sz="8000" dirty="0">
                <a:solidFill>
                  <a:schemeClr val="accent2">
                    <a:lumMod val="50000"/>
                  </a:schemeClr>
                </a:solidFill>
              </a:rPr>
              <a:t>   চলকবিশিষ্ট </a:t>
            </a:r>
          </a:p>
          <a:p>
            <a:pPr marL="0" indent="0">
              <a:buNone/>
            </a:pPr>
            <a:r>
              <a:rPr lang="bn-IN" sz="8000" dirty="0">
                <a:solidFill>
                  <a:schemeClr val="accent2">
                    <a:lumMod val="50000"/>
                  </a:schemeClr>
                </a:solidFill>
              </a:rPr>
              <a:t>           সমীকরন</a:t>
            </a:r>
            <a:endParaRPr lang="en-US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5100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05B0D6-7270-4047-9D41-7155AD08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391886"/>
            <a:ext cx="11312435" cy="1203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7200" dirty="0">
                <a:solidFill>
                  <a:srgbClr val="002060"/>
                </a:solidFill>
              </a:rPr>
              <a:t>       </a:t>
            </a:r>
            <a:r>
              <a:rPr lang="en-US" sz="7200" dirty="0" err="1">
                <a:solidFill>
                  <a:srgbClr val="002060"/>
                </a:solidFill>
              </a:rPr>
              <a:t>শিখন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ফল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5293CE-383A-4768-8BCE-033EC3F8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345473"/>
            <a:ext cx="11273246" cy="48071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bn-IN" sz="5200" dirty="0">
                <a:solidFill>
                  <a:srgbClr val="00B050"/>
                </a:solidFill>
              </a:rPr>
              <a:t>চলকের ধারনা ব্যাখ্যা করতে পারবে ।</a:t>
            </a:r>
          </a:p>
          <a:p>
            <a:r>
              <a:rPr lang="bn-IN" sz="5200" dirty="0">
                <a:solidFill>
                  <a:srgbClr val="00B050"/>
                </a:solidFill>
              </a:rPr>
              <a:t>সমীকরন ও অভেদ ব্যাখ্যা করতে   পারবে ।</a:t>
            </a:r>
          </a:p>
          <a:p>
            <a:r>
              <a:rPr lang="bn-IN" sz="5200" dirty="0">
                <a:solidFill>
                  <a:srgbClr val="00B050"/>
                </a:solidFill>
              </a:rPr>
              <a:t>একঘাত সমীকরন সমাধান করতে   পারবে ।</a:t>
            </a:r>
          </a:p>
          <a:p>
            <a:r>
              <a:rPr lang="bn-IN" sz="5200" dirty="0">
                <a:solidFill>
                  <a:srgbClr val="00B050"/>
                </a:solidFill>
              </a:rPr>
              <a:t>বাস্তবভিত্তিক সমস্যার একঘাত সমীকরন গঠন করে সমাধান করতে পারবে ।</a:t>
            </a:r>
          </a:p>
          <a:p>
            <a:pPr marL="0" indent="0">
              <a:buNone/>
            </a:pPr>
            <a:r>
              <a:rPr lang="bn-IN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78926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8F2F0E8-05BC-48D9-BA15-DEA205B0A17C}"/>
              </a:ext>
            </a:extLst>
          </p:cNvPr>
          <p:cNvSpPr/>
          <p:nvPr/>
        </p:nvSpPr>
        <p:spPr>
          <a:xfrm>
            <a:off x="412316" y="362761"/>
            <a:ext cx="11292003" cy="60324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Arial" panose="020B0604020202020204" pitchFamily="34" charset="0"/>
              </a:rPr>
              <a:t>সমীকরণ</a:t>
            </a:r>
            <a:r>
              <a:rPr lang="bn-IN" sz="3200" dirty="0">
                <a:solidFill>
                  <a:srgbClr val="7030A0"/>
                </a:solidFill>
                <a:latin typeface="Arial" panose="020B0604020202020204" pitchFamily="34" charset="0"/>
              </a:rPr>
              <a:t> (</a:t>
            </a:r>
            <a:r>
              <a:rPr lang="bn-IN" sz="3200" dirty="0">
                <a:solidFill>
                  <a:srgbClr val="7030A0"/>
                </a:solidFill>
                <a:latin typeface="Arial" panose="020B0604020202020204" pitchFamily="34" charset="0"/>
                <a:hlinkClick r:id="rId2" tooltip="ইংরেজি ভাষা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ইংরেজি</a:t>
            </a:r>
            <a:r>
              <a:rPr lang="bn-IN" sz="3200" dirty="0">
                <a:solidFill>
                  <a:srgbClr val="7030A0"/>
                </a:solidFill>
                <a:latin typeface="Arial" panose="020B0604020202020204" pitchFamily="34" charset="0"/>
              </a:rPr>
              <a:t>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</a:rPr>
              <a:t>- Equation):                                         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</a:rPr>
              <a:t>সমীকরন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হল </a:t>
            </a:r>
            <a:r>
              <a:rPr lang="bn-IN" sz="3200" dirty="0">
                <a:solidFill>
                  <a:srgbClr val="0B0080"/>
                </a:solidFill>
                <a:latin typeface="Arial" panose="020B0604020202020204" pitchFamily="34" charset="0"/>
                <a:hlinkClick r:id="rId3" tooltip="সংখ্যা"/>
              </a:rPr>
              <a:t>সংখ্যা</a:t>
            </a:r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 ও </a:t>
            </a:r>
            <a:r>
              <a:rPr lang="bn-IN" sz="3200" dirty="0">
                <a:solidFill>
                  <a:srgbClr val="0B0080"/>
                </a:solidFill>
                <a:latin typeface="Arial" panose="020B0604020202020204" pitchFamily="34" charset="0"/>
                <a:hlinkClick r:id="rId4" tooltip="গাণিতিক প্রতীক"/>
              </a:rPr>
              <a:t>প্রতীক</a:t>
            </a:r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 ব্যবহার করে লেখা এক ধরনের </a:t>
            </a:r>
            <a:r>
              <a:rPr lang="bn-IN" sz="3200" dirty="0">
                <a:solidFill>
                  <a:srgbClr val="0B0080"/>
                </a:solidFill>
                <a:latin typeface="Arial" panose="020B0604020202020204" pitchFamily="34" charset="0"/>
                <a:hlinkClick r:id="rId5" tooltip="গণিত"/>
              </a:rPr>
              <a:t>গাণিতিক</a:t>
            </a:r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bn-IN" sz="3200" dirty="0">
                <a:solidFill>
                  <a:srgbClr val="A55858"/>
                </a:solidFill>
                <a:latin typeface="Arial" panose="020B0604020202020204" pitchFamily="34" charset="0"/>
                <a:hlinkClick r:id="rId6" tooltip="বিবৃতি (পাতার অস্তিত্ব নেই)"/>
              </a:rPr>
              <a:t>বিবৃতি</a:t>
            </a:r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, যাতে দুইটি জিনিসকে গাণিতিকভাবে সমান বা সমতুল্য দেখানো হয়। সমান চিহ্ন (=) ব্যবহার করে সমীকরণ লেখা হয়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 ।</a:t>
            </a:r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যেমন , </a:t>
            </a:r>
          </a:p>
          <a:p>
            <a:r>
              <a:rPr lang="bn-IN" sz="3200" dirty="0">
                <a:solidFill>
                  <a:srgbClr val="222222"/>
                </a:solidFill>
                <a:latin typeface="Arial" panose="020B0604020202020204" pitchFamily="34" charset="0"/>
              </a:rPr>
              <a:t>     2</a:t>
            </a:r>
            <a:r>
              <a:rPr 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x + 5  =  3</a:t>
            </a:r>
          </a:p>
          <a:p>
            <a:endParaRPr lang="bn-IN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dirty="0">
                <a:solidFill>
                  <a:srgbClr val="222222"/>
                </a:solidFill>
                <a:latin typeface="Arial" panose="020B0604020202020204" pitchFamily="34" charset="0"/>
              </a:rPr>
              <a:t>   </a:t>
            </a:r>
            <a:r>
              <a:rPr lang="bn-IN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উপরের সমীকরণটি</a:t>
            </a:r>
            <a:r>
              <a:rPr lang="en-US" alt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bn-IN" altLang="en-US" sz="2800" dirty="0">
                <a:solidFill>
                  <a:srgbClr val="A55858"/>
                </a:solidFill>
                <a:latin typeface="Arial" panose="020B0604020202020204" pitchFamily="34" charset="0"/>
                <a:hlinkClick r:id="rId7" tooltip="গাণিতিক সমতা (পাতার অস্তিত্ব নেই)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গাণিতিক সমতার</a:t>
            </a:r>
            <a:r>
              <a:rPr lang="en-US" altLang="en-US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bn-IN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একটি উদাহরণ। এই গাণিতিক সমতাটি একটি বিবৃতি দুইটি ধ্রুবককে সমান বলা হয়েছে। গাণিতিক সমতার বিবৃতি সত্য বা মিথ্যা হতে পারে ৷ বীজগণিতে সমীকরন খুবই গুরত্বপূর্ণ বিষয় ৷ ইহার সাহায্যে অনেক বাস্তব সমস্যা সহজেই সমাধান করা যায় ৷</a:t>
            </a:r>
            <a:endParaRPr lang="en-US" altLang="en-US" sz="2800" dirty="0">
              <a:solidFill>
                <a:prstClr val="black"/>
              </a:solidFill>
            </a:endParaRPr>
          </a:p>
          <a:p>
            <a:r>
              <a:rPr lang="bn-IN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003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x">
            <a:extLst>
              <a:ext uri="{FF2B5EF4-FFF2-40B4-BE49-F238E27FC236}">
                <a16:creationId xmlns="" xmlns:a16="http://schemas.microsoft.com/office/drawing/2014/main" id="{25AB624C-8E0D-4E54-B404-8F68E05ECB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4813" y="-1233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x  (x-1) = x^2-x.">
            <a:extLst>
              <a:ext uri="{FF2B5EF4-FFF2-40B4-BE49-F238E27FC236}">
                <a16:creationId xmlns="" xmlns:a16="http://schemas.microsoft.com/office/drawing/2014/main" id="{2E338207-F895-47CB-BBB6-F8893358C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-944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5" descr="x^2-x = 0.">
            <a:extLst>
              <a:ext uri="{FF2B5EF4-FFF2-40B4-BE49-F238E27FC236}">
                <a16:creationId xmlns="" xmlns:a16="http://schemas.microsoft.com/office/drawing/2014/main" id="{AB123444-4424-441F-8263-BD43130B6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-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x">
            <a:extLst>
              <a:ext uri="{FF2B5EF4-FFF2-40B4-BE49-F238E27FC236}">
                <a16:creationId xmlns="" xmlns:a16="http://schemas.microsoft.com/office/drawing/2014/main" id="{65900F67-F153-48AD-A8F9-3F287128C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2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x=0">
            <a:extLst>
              <a:ext uri="{FF2B5EF4-FFF2-40B4-BE49-F238E27FC236}">
                <a16:creationId xmlns="" xmlns:a16="http://schemas.microsoft.com/office/drawing/2014/main" id="{544B5E09-3E02-4ECC-8CDE-C3C0E86D2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786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x=1">
            <a:extLst>
              <a:ext uri="{FF2B5EF4-FFF2-40B4-BE49-F238E27FC236}">
                <a16:creationId xmlns="" xmlns:a16="http://schemas.microsoft.com/office/drawing/2014/main" id="{01DCE04B-19D7-4AB9-A3CE-8F46D68BC6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6938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(x + 1)^2 = x^2 + 2x + 1">
            <a:extLst>
              <a:ext uri="{FF2B5EF4-FFF2-40B4-BE49-F238E27FC236}">
                <a16:creationId xmlns="" xmlns:a16="http://schemas.microsoft.com/office/drawing/2014/main" id="{BF3B6933-E093-4010-A64B-8A2A1B55A7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(x + 1)^2 = 2x^2 + x + 1">
            <a:extLst>
              <a:ext uri="{FF2B5EF4-FFF2-40B4-BE49-F238E27FC236}">
                <a16:creationId xmlns="" xmlns:a16="http://schemas.microsoft.com/office/drawing/2014/main" id="{8E4281FB-1482-4030-A8CF-4C1F16DA52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850" y="6715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1" descr="x=0">
            <a:extLst>
              <a:ext uri="{FF2B5EF4-FFF2-40B4-BE49-F238E27FC236}">
                <a16:creationId xmlns="" xmlns:a16="http://schemas.microsoft.com/office/drawing/2014/main" id="{375E6092-6346-417B-A15A-949C1F4CB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3375" y="96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x=1">
            <a:extLst>
              <a:ext uri="{FF2B5EF4-FFF2-40B4-BE49-F238E27FC236}">
                <a16:creationId xmlns="" xmlns:a16="http://schemas.microsoft.com/office/drawing/2014/main" id="{D395AE7F-9584-4867-A87F-80A0CFD7A7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1713" y="96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8" y="457200"/>
            <a:ext cx="11403874" cy="5747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715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470262"/>
            <a:ext cx="11299371" cy="57215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98695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292</Words>
  <Application>Microsoft Office PowerPoint</Application>
  <PresentationFormat>Custom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Equity</vt:lpstr>
      <vt:lpstr>Slide 1</vt:lpstr>
      <vt:lpstr>Slide 2</vt:lpstr>
      <vt:lpstr>Slide 3</vt:lpstr>
      <vt:lpstr>   নিচের বীজগনিতীয় রাশিগুলো কি নামে পরিচিতি ?</vt:lpstr>
      <vt:lpstr>   পাঠ শিরোনাম </vt:lpstr>
      <vt:lpstr>       শিখন ফল </vt:lpstr>
      <vt:lpstr>Slide 7</vt:lpstr>
      <vt:lpstr>Slide 8</vt:lpstr>
      <vt:lpstr>Slide 9</vt:lpstr>
      <vt:lpstr>উদাহরন১.সমাধান কর: (y – 1 )( y + 2 ) = (y  + 4 )( y – 2 )</vt:lpstr>
      <vt:lpstr>Slide 11</vt:lpstr>
      <vt:lpstr>Slide 12</vt:lpstr>
      <vt:lpstr>                          ত্রকক কাজ</vt:lpstr>
      <vt:lpstr>        ত্রকক কাজের সমাধান:</vt:lpstr>
      <vt:lpstr>Slide 15</vt:lpstr>
      <vt:lpstr>    দলীয় কাজ</vt:lpstr>
      <vt:lpstr>  দলীয়ে কাজের সমাধান:</vt:lpstr>
      <vt:lpstr>Slide 18</vt:lpstr>
      <vt:lpstr>                         মূল্যায়ন</vt:lpstr>
      <vt:lpstr>     উওর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RAHMAN</cp:lastModifiedBy>
  <cp:revision>705</cp:revision>
  <dcterms:created xsi:type="dcterms:W3CDTF">2018-03-12T16:29:29Z</dcterms:created>
  <dcterms:modified xsi:type="dcterms:W3CDTF">2020-06-15T05:29:05Z</dcterms:modified>
</cp:coreProperties>
</file>