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78" r:id="rId4"/>
    <p:sldId id="277" r:id="rId5"/>
    <p:sldId id="276" r:id="rId6"/>
    <p:sldId id="265" r:id="rId7"/>
    <p:sldId id="275" r:id="rId8"/>
    <p:sldId id="264" r:id="rId9"/>
    <p:sldId id="274" r:id="rId10"/>
    <p:sldId id="261" r:id="rId11"/>
    <p:sldId id="273" r:id="rId12"/>
    <p:sldId id="269" r:id="rId13"/>
    <p:sldId id="268" r:id="rId14"/>
    <p:sldId id="272" r:id="rId15"/>
    <p:sldId id="271" r:id="rId16"/>
    <p:sldId id="270" r:id="rId17"/>
    <p:sldId id="267" r:id="rId18"/>
    <p:sldId id="266" r:id="rId19"/>
    <p:sldId id="262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504" y="27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15-Jun-20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15-Jun-20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15-Jun-20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15-Jun-20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15-Jun-20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15-Jun-20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15-Jun-20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15-Jun-20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15-Jun-20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15-Jun-20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15-Jun-20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15-Jun-20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mailto:mizanplsc@gmail.com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73" t="105316" r="34004" b="-74187"/>
          <a:stretch/>
        </p:blipFill>
        <p:spPr>
          <a:xfrm>
            <a:off x="114300" y="114300"/>
            <a:ext cx="8896350" cy="6629400"/>
          </a:xfrm>
          <a:prstGeom prst="rect">
            <a:avLst/>
          </a:prstGeom>
          <a:solidFill>
            <a:schemeClr val="bg1"/>
          </a:solidFill>
          <a:ln w="190500" cap="rnd">
            <a:solidFill>
              <a:srgbClr val="00B0F0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8" name="TextBox 7"/>
          <p:cNvSpPr txBox="1"/>
          <p:nvPr/>
        </p:nvSpPr>
        <p:spPr>
          <a:xfrm>
            <a:off x="304800" y="381000"/>
            <a:ext cx="8382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 smtClean="0">
                <a:latin typeface="Times New Roman" pitchFamily="18" charset="0"/>
                <a:cs typeface="Times New Roman" pitchFamily="18" charset="0"/>
              </a:rPr>
              <a:t>Welcome to the presentation</a:t>
            </a:r>
            <a:endParaRPr lang="en-US" sz="5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8" name="Picture 4" descr="C:\Users\user\Downloads\TGV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6642" y="1905000"/>
            <a:ext cx="5836415" cy="3886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980083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73" t="105316" r="34004" b="-74187"/>
          <a:stretch/>
        </p:blipFill>
        <p:spPr>
          <a:xfrm>
            <a:off x="114300" y="114300"/>
            <a:ext cx="8896350" cy="6629400"/>
          </a:xfrm>
          <a:prstGeom prst="rect">
            <a:avLst/>
          </a:prstGeom>
          <a:solidFill>
            <a:schemeClr val="bg1"/>
          </a:solidFill>
          <a:ln w="190500" cap="rnd">
            <a:solidFill>
              <a:srgbClr val="00B0F0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3" name="Rectangle 2"/>
          <p:cNvSpPr/>
          <p:nvPr/>
        </p:nvSpPr>
        <p:spPr>
          <a:xfrm>
            <a:off x="381000" y="751344"/>
            <a:ext cx="4600575" cy="2677656"/>
          </a:xfrm>
          <a:prstGeom prst="rect">
            <a:avLst/>
          </a:prstGeom>
          <a:ln>
            <a:solidFill>
              <a:schemeClr val="accent6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The Bullet Train</a:t>
            </a:r>
          </a:p>
          <a:p>
            <a:pPr algn="just"/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It is the network of high- speed train service in Japan. It started operation in1964 on a limited route. But at present, most manor cities of Japan come under the network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85750" y="3810000"/>
            <a:ext cx="85725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The bullet train runs at a maximum speed of 300 km/h . It plans to increase speed up to 320 km/h. In 2003, Japan set the world  record for unconventional magnetic train sets. In a test run, the speed was 581 km/h . But it is not yet in regular commercial operation.</a:t>
            </a:r>
          </a:p>
        </p:txBody>
      </p:sp>
      <p:pic>
        <p:nvPicPr>
          <p:cNvPr id="5123" name="Picture 3" descr="C:\Users\user\Downloads\bbb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2074" y="770394"/>
            <a:ext cx="3657601" cy="2057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200649" y="3019425"/>
            <a:ext cx="3657601" cy="381000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The Bullet Train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99677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73" t="105316" r="34004" b="-74187"/>
          <a:stretch/>
        </p:blipFill>
        <p:spPr>
          <a:xfrm>
            <a:off x="114300" y="114300"/>
            <a:ext cx="8896350" cy="6629400"/>
          </a:xfrm>
          <a:prstGeom prst="rect">
            <a:avLst/>
          </a:prstGeom>
          <a:solidFill>
            <a:schemeClr val="bg1"/>
          </a:solidFill>
          <a:ln w="190500" cap="rnd">
            <a:solidFill>
              <a:srgbClr val="00B0F0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3" name="TextBox 2"/>
          <p:cNvSpPr txBox="1"/>
          <p:nvPr/>
        </p:nvSpPr>
        <p:spPr>
          <a:xfrm>
            <a:off x="457200" y="685800"/>
            <a:ext cx="44196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The High-speed Rail</a:t>
            </a:r>
          </a:p>
          <a:p>
            <a:pPr algn="just"/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It service in China started operation on April 18, 2007. Currently, China has started building a high- speed passenger rail network. It will be similar to French TGV or Japanese Bullet Trains. 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04800" y="3886200"/>
            <a:ext cx="8305800" cy="2308324"/>
          </a:xfrm>
          <a:prstGeom prst="rect">
            <a:avLst/>
          </a:prstGeom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The usual top speed of China’s conventional quick trains is 300 km/h .</a:t>
            </a:r>
          </a:p>
          <a:p>
            <a:pPr algn="just"/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Recently, China has set the world record of a speed of 487.3km/h. In 2011, this record was set by an unconventional magnetic train set called the ‘ Harmony Express’. This is the highest speed of an unconventional magnetic train set in regular commercial operation</a:t>
            </a:r>
          </a:p>
        </p:txBody>
      </p:sp>
      <p:pic>
        <p:nvPicPr>
          <p:cNvPr id="6146" name="Picture 2" descr="C:\Users\user\Downloads\High speed rail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1800" y="637669"/>
            <a:ext cx="3098800" cy="2324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5441950" y="3190875"/>
            <a:ext cx="3238500" cy="369332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The High- speed Rail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6022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73" t="105316" r="34004" b="-74187"/>
          <a:stretch/>
        </p:blipFill>
        <p:spPr>
          <a:xfrm>
            <a:off x="114300" y="114300"/>
            <a:ext cx="8896350" cy="6629400"/>
          </a:xfrm>
          <a:prstGeom prst="rect">
            <a:avLst/>
          </a:prstGeom>
          <a:solidFill>
            <a:schemeClr val="bg1"/>
          </a:solidFill>
          <a:ln w="190500" cap="rnd">
            <a:solidFill>
              <a:srgbClr val="00B0F0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3" name="TextBox 2"/>
          <p:cNvSpPr txBox="1"/>
          <p:nvPr/>
        </p:nvSpPr>
        <p:spPr>
          <a:xfrm>
            <a:off x="457200" y="1752600"/>
            <a:ext cx="822960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Imagine your partner is a railway official and you are a reporter. You asked questions and the official gave the above information in answers. Now, write what the questions might be. For example: </a:t>
            </a:r>
          </a:p>
          <a:p>
            <a:pPr algn="just"/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>
              <a:buAutoNum type="arabicPeriod"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What is the official name of our rail service?</a:t>
            </a:r>
          </a:p>
          <a:p>
            <a:pPr marL="342900" indent="-342900" algn="just">
              <a:buAutoNum type="arabicPeriod"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Where is the headquarters of Bangladesh Railway?</a:t>
            </a:r>
          </a:p>
          <a:p>
            <a:pPr marL="342900" indent="-342900" algn="just">
              <a:buAutoNum type="arabicPeriod"/>
            </a:pP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Smiley Face 4"/>
          <p:cNvSpPr/>
          <p:nvPr/>
        </p:nvSpPr>
        <p:spPr>
          <a:xfrm>
            <a:off x="2895600" y="228600"/>
            <a:ext cx="3810000" cy="1524000"/>
          </a:xfrm>
          <a:prstGeom prst="smileyFace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Individual Work</a:t>
            </a:r>
            <a:endParaRPr lang="en-US" sz="4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010400" y="6172200"/>
            <a:ext cx="1371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Next Page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64394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73" t="105316" r="34004" b="-74187"/>
          <a:stretch/>
        </p:blipFill>
        <p:spPr>
          <a:xfrm>
            <a:off x="114300" y="114300"/>
            <a:ext cx="8896350" cy="6629400"/>
          </a:xfrm>
          <a:prstGeom prst="rect">
            <a:avLst/>
          </a:prstGeom>
          <a:solidFill>
            <a:schemeClr val="bg1"/>
          </a:solidFill>
          <a:ln w="190500" cap="rnd">
            <a:solidFill>
              <a:srgbClr val="00B0F0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3" name="Rectangle 2"/>
          <p:cNvSpPr/>
          <p:nvPr/>
        </p:nvSpPr>
        <p:spPr>
          <a:xfrm>
            <a:off x="600075" y="1981200"/>
            <a:ext cx="7924800" cy="2677656"/>
          </a:xfrm>
          <a:prstGeom prst="rect">
            <a:avLst/>
          </a:prstGeom>
          <a:ln>
            <a:solidFill>
              <a:schemeClr val="accent6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Now continue--------------------------</a:t>
            </a:r>
          </a:p>
          <a:p>
            <a:pPr marL="342900" indent="-342900" algn="just">
              <a:buAutoNum type="arabicPeriod"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-----------------------------------------------------------?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>
              <a:buAutoNum type="arabicPeriod"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-----------------------------------------------------------?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>
              <a:buAutoNum type="arabicPeriod"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-----------------------------------------------------------?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>
              <a:buAutoNum type="arabicPeriod"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-----------------------------------------------------------?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>
              <a:buAutoNum type="arabicPeriod"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-----------------------------------------------------------?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807828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73" t="105316" r="34004" b="-74187"/>
          <a:stretch/>
        </p:blipFill>
        <p:spPr>
          <a:xfrm>
            <a:off x="114300" y="114300"/>
            <a:ext cx="8896350" cy="6629400"/>
          </a:xfrm>
          <a:prstGeom prst="rect">
            <a:avLst/>
          </a:prstGeom>
          <a:solidFill>
            <a:schemeClr val="bg1"/>
          </a:solidFill>
          <a:ln w="190500" cap="rnd">
            <a:solidFill>
              <a:srgbClr val="00B0F0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3" name="TextBox 2"/>
          <p:cNvSpPr txBox="1"/>
          <p:nvPr/>
        </p:nvSpPr>
        <p:spPr>
          <a:xfrm>
            <a:off x="209550" y="228600"/>
            <a:ext cx="5657850" cy="1815882"/>
          </a:xfrm>
          <a:prstGeom prst="rect">
            <a:avLst/>
          </a:prstGeom>
          <a:noFill/>
          <a:ln>
            <a:solidFill>
              <a:schemeClr val="accent6">
                <a:lumMod val="40000"/>
                <a:lumOff val="60000"/>
              </a:schemeClr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Now, discuss with your partner to fill in the blank slots in the following grid with  the information about high –speed trains.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04254855"/>
              </p:ext>
            </p:extLst>
          </p:nvPr>
        </p:nvGraphicFramePr>
        <p:xfrm>
          <a:off x="457200" y="2112496"/>
          <a:ext cx="8305800" cy="405970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84300"/>
                <a:gridCol w="1054100"/>
                <a:gridCol w="1447800"/>
                <a:gridCol w="1447800"/>
                <a:gridCol w="1587500"/>
                <a:gridCol w="1384300"/>
              </a:tblGrid>
              <a:tr h="1014926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Times New Roman" pitchFamily="18" charset="0"/>
                          <a:cs typeface="Times New Roman" pitchFamily="18" charset="0"/>
                        </a:rPr>
                        <a:t>Name of the country</a:t>
                      </a:r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Times New Roman" pitchFamily="18" charset="0"/>
                          <a:cs typeface="Times New Roman" pitchFamily="18" charset="0"/>
                        </a:rPr>
                        <a:t>Name of the train</a:t>
                      </a:r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Times New Roman" pitchFamily="18" charset="0"/>
                          <a:cs typeface="Times New Roman" pitchFamily="18" charset="0"/>
                        </a:rPr>
                        <a:t>Years of introduction</a:t>
                      </a:r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Times New Roman" pitchFamily="18" charset="0"/>
                          <a:cs typeface="Times New Roman" pitchFamily="18" charset="0"/>
                        </a:rPr>
                        <a:t>Top speed</a:t>
                      </a:r>
                      <a:r>
                        <a:rPr lang="en-US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of conventional train</a:t>
                      </a:r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Times New Roman" pitchFamily="18" charset="0"/>
                          <a:cs typeface="Times New Roman" pitchFamily="18" charset="0"/>
                        </a:rPr>
                        <a:t>Top speed of  unconventional</a:t>
                      </a:r>
                      <a:r>
                        <a:rPr lang="en-US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train</a:t>
                      </a:r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Times New Roman" pitchFamily="18" charset="0"/>
                          <a:cs typeface="Times New Roman" pitchFamily="18" charset="0"/>
                        </a:rPr>
                        <a:t>Holds world</a:t>
                      </a:r>
                      <a:r>
                        <a:rPr lang="en-US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record for</a:t>
                      </a:r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1014926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014926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014926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Explosion 1 3"/>
          <p:cNvSpPr/>
          <p:nvPr/>
        </p:nvSpPr>
        <p:spPr>
          <a:xfrm>
            <a:off x="6248400" y="114300"/>
            <a:ext cx="2362200" cy="2095500"/>
          </a:xfrm>
          <a:prstGeom prst="irregularSeal1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Pair Work</a:t>
            </a:r>
            <a:endParaRPr lang="en-US" sz="4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4396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73" t="105316" r="34004" b="-74187"/>
          <a:stretch/>
        </p:blipFill>
        <p:spPr>
          <a:xfrm>
            <a:off x="114300" y="114300"/>
            <a:ext cx="8896350" cy="6629400"/>
          </a:xfrm>
          <a:prstGeom prst="rect">
            <a:avLst/>
          </a:prstGeom>
          <a:solidFill>
            <a:schemeClr val="bg1"/>
          </a:solidFill>
          <a:ln w="190500" cap="rnd">
            <a:solidFill>
              <a:schemeClr val="bg1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3" name="TextBox 2"/>
          <p:cNvSpPr txBox="1"/>
          <p:nvPr/>
        </p:nvSpPr>
        <p:spPr>
          <a:xfrm>
            <a:off x="371475" y="2971800"/>
            <a:ext cx="8382000" cy="2308324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Discuss in groups to decide which of the above three rail services you like best and whey. Finally, write a paragraph and present it in the class.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048000" y="457200"/>
            <a:ext cx="457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6" name="Down Arrow Callout 5"/>
          <p:cNvSpPr/>
          <p:nvPr/>
        </p:nvSpPr>
        <p:spPr>
          <a:xfrm>
            <a:off x="2190750" y="369332"/>
            <a:ext cx="4419600" cy="1524000"/>
          </a:xfrm>
          <a:prstGeom prst="downArrowCallou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en-US" sz="3600" b="1" dirty="0" smtClean="0">
                <a:ln/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  <a:t>Group </a:t>
            </a:r>
            <a:br>
              <a:rPr lang="en-US" sz="3600" b="1" dirty="0" smtClean="0">
                <a:ln/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3600" b="1" dirty="0" smtClean="0">
                <a:ln/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  <a:t>Work</a:t>
            </a:r>
            <a:endParaRPr lang="en-US" sz="3600" b="1" dirty="0">
              <a:ln/>
              <a:solidFill>
                <a:schemeClr val="accent3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84492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73" t="105316" r="34004" b="-74187"/>
          <a:stretch/>
        </p:blipFill>
        <p:spPr>
          <a:xfrm>
            <a:off x="114300" y="114300"/>
            <a:ext cx="8896350" cy="6629400"/>
          </a:xfrm>
          <a:prstGeom prst="rect">
            <a:avLst/>
          </a:prstGeom>
          <a:solidFill>
            <a:schemeClr val="bg1"/>
          </a:solidFill>
          <a:ln w="190500" cap="rnd">
            <a:solidFill>
              <a:srgbClr val="00B0F0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3" name="TextBox 2"/>
          <p:cNvSpPr txBox="1"/>
          <p:nvPr/>
        </p:nvSpPr>
        <p:spPr>
          <a:xfrm>
            <a:off x="676275" y="1676400"/>
            <a:ext cx="7772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Read the basic information about Bangladesh Railway below. Share with your partner and write a composition using the information.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Bevel 4"/>
          <p:cNvSpPr/>
          <p:nvPr/>
        </p:nvSpPr>
        <p:spPr>
          <a:xfrm>
            <a:off x="2057400" y="228600"/>
            <a:ext cx="4953000" cy="1143000"/>
          </a:xfrm>
          <a:prstGeom prst="bevel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Evaluation</a:t>
            </a:r>
            <a:endParaRPr lang="en-US" sz="4000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76275" y="5957560"/>
            <a:ext cx="6477000" cy="523220"/>
          </a:xfrm>
          <a:prstGeom prst="rect">
            <a:avLst/>
          </a:prstGeom>
          <a:solidFill>
            <a:srgbClr val="7030A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Bangladesh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ailway.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70" name="Picture 2" descr="C:\Users\user\Downloads\komlapur r statio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2971800"/>
            <a:ext cx="3175000" cy="23812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6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8" name="TextBox 7"/>
          <p:cNvSpPr txBox="1"/>
          <p:nvPr/>
        </p:nvSpPr>
        <p:spPr>
          <a:xfrm>
            <a:off x="7543800" y="6247090"/>
            <a:ext cx="1371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Next Page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78456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73" t="105316" r="34004" b="-74187"/>
          <a:stretch/>
        </p:blipFill>
        <p:spPr>
          <a:xfrm>
            <a:off x="114300" y="114300"/>
            <a:ext cx="8896350" cy="6629400"/>
          </a:xfrm>
          <a:prstGeom prst="rect">
            <a:avLst/>
          </a:prstGeom>
          <a:solidFill>
            <a:schemeClr val="bg1"/>
          </a:solidFill>
          <a:ln w="190500" cap="rnd">
            <a:solidFill>
              <a:srgbClr val="00B0F0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3" name="TextBox 2"/>
          <p:cNvSpPr txBox="1"/>
          <p:nvPr/>
        </p:nvSpPr>
        <p:spPr>
          <a:xfrm>
            <a:off x="714375" y="1066800"/>
            <a:ext cx="7696200" cy="3785652"/>
          </a:xfrm>
          <a:prstGeom prst="rect">
            <a:avLst/>
          </a:prstGeom>
          <a:noFill/>
          <a:ln>
            <a:solidFill>
              <a:schemeClr val="accent4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Headquarters : Dhaka</a:t>
            </a:r>
          </a:p>
          <a:p>
            <a:pPr marL="285750" indent="-285750">
              <a:buFont typeface="Arial" charset="0"/>
              <a:buChar char="•"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Zones : Eastern and Western</a:t>
            </a:r>
          </a:p>
          <a:p>
            <a:pPr marL="285750" indent="-285750">
              <a:buFont typeface="Arial" charset="0"/>
              <a:buChar char="•"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Numbers of stations : 459 ; number of engines:  284; number of passenger carriages : 1245; number of wagons : 12948</a:t>
            </a:r>
          </a:p>
          <a:p>
            <a:pPr marL="285750" indent="-285750">
              <a:buFont typeface="Arial" charset="0"/>
              <a:buChar char="•"/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Total length of railroad :  2855 kilometers; Passengers transported annually : 42 millions; total number of employees : 34168</a:t>
            </a:r>
          </a:p>
          <a:p>
            <a:pPr marL="285750" indent="-285750">
              <a:buFont typeface="Arial" charset="0"/>
              <a:buChar char="•"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Nature of present operations :  International ( Dhaka – Kolkata) ; inter-city ; local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285486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73" t="105316" r="34004" b="-74187"/>
          <a:stretch/>
        </p:blipFill>
        <p:spPr>
          <a:xfrm>
            <a:off x="114300" y="114300"/>
            <a:ext cx="8896350" cy="6629400"/>
          </a:xfrm>
          <a:prstGeom prst="rect">
            <a:avLst/>
          </a:prstGeom>
          <a:solidFill>
            <a:schemeClr val="bg1"/>
          </a:solidFill>
          <a:ln w="190500" cap="rnd">
            <a:solidFill>
              <a:srgbClr val="00B0F0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4" name="Flowchart: Multidocument 3"/>
          <p:cNvSpPr/>
          <p:nvPr/>
        </p:nvSpPr>
        <p:spPr>
          <a:xfrm>
            <a:off x="2819400" y="304800"/>
            <a:ext cx="5562600" cy="2514600"/>
          </a:xfrm>
          <a:prstGeom prst="flowChartMultidocument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itchFamily="18" charset="0"/>
                <a:cs typeface="Times New Roman" pitchFamily="18" charset="0"/>
              </a:rPr>
              <a:t>Home Work</a:t>
            </a:r>
            <a:endParaRPr lang="en-US" sz="6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04800" y="3657600"/>
            <a:ext cx="845820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Write a short note about train journey which you  have enjoyed if not imagine and write about it.</a:t>
            </a:r>
            <a:endParaRPr lang="en-US" sz="4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06898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73" t="105316" r="34004" b="-74187"/>
          <a:stretch/>
        </p:blipFill>
        <p:spPr>
          <a:xfrm>
            <a:off x="114300" y="114300"/>
            <a:ext cx="8896350" cy="6629400"/>
          </a:xfrm>
          <a:prstGeom prst="rect">
            <a:avLst/>
          </a:prstGeom>
          <a:solidFill>
            <a:schemeClr val="bg1"/>
          </a:solidFill>
          <a:ln w="190500" cap="rnd">
            <a:solidFill>
              <a:srgbClr val="00B0F0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3" name="Flowchart: Multidocument 2"/>
          <p:cNvSpPr/>
          <p:nvPr/>
        </p:nvSpPr>
        <p:spPr>
          <a:xfrm rot="20724754">
            <a:off x="1856952" y="1006369"/>
            <a:ext cx="6019800" cy="3505200"/>
          </a:xfrm>
          <a:prstGeom prst="flowChartMultidocumen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800" dirty="0">
                <a:latin typeface="Times New Roman" pitchFamily="18" charset="0"/>
                <a:cs typeface="Times New Roman" pitchFamily="18" charset="0"/>
              </a:rPr>
              <a:t>Thanks to all.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57200" y="5410200"/>
            <a:ext cx="8382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See you again in the next class.</a:t>
            </a:r>
            <a:endParaRPr lang="en-US" sz="48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0746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73" t="105316" r="34004" b="-74187"/>
          <a:stretch/>
        </p:blipFill>
        <p:spPr>
          <a:xfrm>
            <a:off x="114300" y="114300"/>
            <a:ext cx="8896350" cy="6629400"/>
          </a:xfrm>
          <a:prstGeom prst="rect">
            <a:avLst/>
          </a:prstGeom>
          <a:solidFill>
            <a:schemeClr val="bg1"/>
          </a:solidFill>
          <a:ln w="190500" cap="rnd">
            <a:solidFill>
              <a:srgbClr val="00B0F0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6" name="Frame 5"/>
          <p:cNvSpPr/>
          <p:nvPr/>
        </p:nvSpPr>
        <p:spPr>
          <a:xfrm>
            <a:off x="1295400" y="533400"/>
            <a:ext cx="6400800" cy="914400"/>
          </a:xfrm>
          <a:prstGeom prst="fram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Introduction</a:t>
            </a:r>
            <a:endParaRPr lang="en-US" sz="4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85800" y="3276600"/>
            <a:ext cx="3657600" cy="2862322"/>
          </a:xfrm>
          <a:prstGeom prst="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Md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Mizanur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Rahman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B.A.(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Hons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.), M.A. in English, B.Ed.</a:t>
            </a:r>
          </a:p>
          <a:p>
            <a:pPr algn="ctr"/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Assistant Teacher</a:t>
            </a:r>
          </a:p>
          <a:p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Police Lines School and College,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Pabna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E-mail: </a:t>
            </a:r>
            <a:r>
              <a:rPr lang="en-US" sz="2000" u="sng" dirty="0">
                <a:latin typeface="Times New Roman" pitchFamily="18" charset="0"/>
                <a:cs typeface="Times New Roman" pitchFamily="18" charset="0"/>
                <a:hlinkClick r:id="rId3"/>
              </a:rPr>
              <a:t>mizanplsc@gmail.com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Cell Phone :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01737979719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791075" y="3276600"/>
            <a:ext cx="3733800" cy="2862322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Class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VIII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Subject: English 1</a:t>
            </a:r>
            <a:r>
              <a:rPr lang="en-US" sz="2000" baseline="30000" dirty="0">
                <a:latin typeface="Times New Roman" pitchFamily="18" charset="0"/>
                <a:cs typeface="Times New Roman" pitchFamily="18" charset="0"/>
              </a:rPr>
              <a:t>st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Paper</a:t>
            </a:r>
          </a:p>
          <a:p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Unit: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Nine 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( Things that have changed our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life) </a:t>
            </a:r>
          </a:p>
          <a:p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Lesson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: T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hree 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Lesson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Title: The fastest wheel on earth.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Class Duration: 40 minutes</a:t>
            </a:r>
          </a:p>
          <a:p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Date: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15/06/2020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400" y="1638300"/>
            <a:ext cx="1524000" cy="1600200"/>
          </a:xfrm>
          <a:prstGeom prst="rect">
            <a:avLst/>
          </a:prstGeom>
        </p:spPr>
      </p:pic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1600200"/>
            <a:ext cx="1333500" cy="160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661477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73" t="105316" r="34004" b="-74187"/>
          <a:stretch/>
        </p:blipFill>
        <p:spPr>
          <a:xfrm>
            <a:off x="114300" y="114300"/>
            <a:ext cx="8896350" cy="6629400"/>
          </a:xfrm>
          <a:prstGeom prst="rect">
            <a:avLst/>
          </a:prstGeom>
          <a:solidFill>
            <a:schemeClr val="bg1"/>
          </a:solidFill>
          <a:ln w="190500" cap="rnd">
            <a:solidFill>
              <a:srgbClr val="00B0F0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4" name="TextBox 3"/>
          <p:cNvSpPr txBox="1"/>
          <p:nvPr/>
        </p:nvSpPr>
        <p:spPr>
          <a:xfrm>
            <a:off x="1447800" y="381000"/>
            <a:ext cx="6019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Lets’ see some pictures</a:t>
            </a:r>
            <a:endParaRPr lang="en-US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00075" y="5867400"/>
            <a:ext cx="7924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What do you see in the pictures ?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2" descr="C:\Users\user\Downloads\TGV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4999" y="1088886"/>
            <a:ext cx="2914651" cy="16386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5791199" y="2760999"/>
            <a:ext cx="2838451" cy="369332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7030A0"/>
                </a:solidFill>
              </a:rPr>
              <a:t>TGV train</a:t>
            </a:r>
            <a:endParaRPr lang="en-US" dirty="0">
              <a:solidFill>
                <a:srgbClr val="7030A0"/>
              </a:solidFill>
            </a:endParaRPr>
          </a:p>
        </p:txBody>
      </p:sp>
      <p:pic>
        <p:nvPicPr>
          <p:cNvPr id="9" name="Picture 3" descr="C:\Users\user\Downloads\bbb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125" y="1107936"/>
            <a:ext cx="3267075" cy="18377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238125" y="2922032"/>
            <a:ext cx="3133725" cy="369332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The Bullet Train</a:t>
            </a:r>
            <a:endParaRPr lang="en-US" dirty="0"/>
          </a:p>
        </p:txBody>
      </p:sp>
      <p:pic>
        <p:nvPicPr>
          <p:cNvPr id="11" name="Picture 2" descr="C:\Users\user\Downloads\High speed rail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1850" y="3217307"/>
            <a:ext cx="3098800" cy="2324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5714999" y="5553075"/>
            <a:ext cx="3238500" cy="369332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The High- speed Rail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83530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73" t="105316" r="34004" b="-74187"/>
          <a:stretch/>
        </p:blipFill>
        <p:spPr>
          <a:xfrm>
            <a:off x="114300" y="114300"/>
            <a:ext cx="8896350" cy="6629400"/>
          </a:xfrm>
          <a:prstGeom prst="rect">
            <a:avLst/>
          </a:prstGeom>
          <a:solidFill>
            <a:schemeClr val="bg1"/>
          </a:solidFill>
          <a:ln w="190500" cap="rnd">
            <a:solidFill>
              <a:srgbClr val="00B0F0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4" name="Down Arrow Callout 3"/>
          <p:cNvSpPr/>
          <p:nvPr/>
        </p:nvSpPr>
        <p:spPr>
          <a:xfrm>
            <a:off x="1333500" y="523875"/>
            <a:ext cx="6553200" cy="1809750"/>
          </a:xfrm>
          <a:prstGeom prst="downArrowCallout">
            <a:avLst>
              <a:gd name="adj1" fmla="val 25000"/>
              <a:gd name="adj2" fmla="val 20625"/>
              <a:gd name="adj3" fmla="val 25000"/>
              <a:gd name="adj4" fmla="val 49434"/>
            </a:avLst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Today’s Lesson</a:t>
            </a:r>
            <a:endParaRPr lang="en-US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5-Point Star 4"/>
          <p:cNvSpPr/>
          <p:nvPr/>
        </p:nvSpPr>
        <p:spPr>
          <a:xfrm>
            <a:off x="1238250" y="2428875"/>
            <a:ext cx="6648450" cy="3962400"/>
          </a:xfrm>
          <a:prstGeom prst="star5">
            <a:avLst>
              <a:gd name="adj" fmla="val 20537"/>
              <a:gd name="hf" fmla="val 105146"/>
              <a:gd name="vf" fmla="val 110557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The fastest wheel on earth.</a:t>
            </a:r>
          </a:p>
        </p:txBody>
      </p:sp>
    </p:spTree>
    <p:extLst>
      <p:ext uri="{BB962C8B-B14F-4D97-AF65-F5344CB8AC3E}">
        <p14:creationId xmlns:p14="http://schemas.microsoft.com/office/powerpoint/2010/main" val="33832072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10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11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12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13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73" t="105316" r="34004" b="-74187"/>
          <a:stretch/>
        </p:blipFill>
        <p:spPr>
          <a:xfrm>
            <a:off x="114300" y="114300"/>
            <a:ext cx="8896350" cy="6629400"/>
          </a:xfrm>
          <a:prstGeom prst="rect">
            <a:avLst/>
          </a:prstGeom>
          <a:solidFill>
            <a:schemeClr val="bg1"/>
          </a:solidFill>
          <a:ln w="190500" cap="rnd">
            <a:solidFill>
              <a:srgbClr val="00B0F0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4" name="TextBox 3"/>
          <p:cNvSpPr txBox="1"/>
          <p:nvPr/>
        </p:nvSpPr>
        <p:spPr>
          <a:xfrm>
            <a:off x="914400" y="1981200"/>
            <a:ext cx="7086600" cy="353943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At the end of the lesson, the students will be able to:</a:t>
            </a:r>
          </a:p>
          <a:p>
            <a:pPr marL="1200150" lvl="2" indent="-285750">
              <a:buFont typeface="Wingdings" pitchFamily="2" charset="2"/>
              <a:buChar char="Ø"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sk answer questions. </a:t>
            </a:r>
          </a:p>
          <a:p>
            <a:pPr marL="1200150" lvl="2" indent="-285750">
              <a:buFont typeface="Wingdings" pitchFamily="2" charset="2"/>
              <a:buChar char="Ø"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ead and understand text materials.</a:t>
            </a:r>
          </a:p>
          <a:p>
            <a:pPr marL="1200150" lvl="2" indent="-285750">
              <a:buFont typeface="Wingdings" pitchFamily="2" charset="2"/>
              <a:buChar char="Ø"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rite answers of the questions. </a:t>
            </a:r>
          </a:p>
          <a:p>
            <a:pPr marL="1200150" lvl="2" indent="-285750">
              <a:buFont typeface="Wingdings" pitchFamily="2" charset="2"/>
              <a:buChar char="Ø"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ill in the gaps.</a:t>
            </a:r>
          </a:p>
          <a:p>
            <a:pPr marL="1200150" lvl="2" indent="-285750">
              <a:buFont typeface="Wingdings" pitchFamily="2" charset="2"/>
              <a:buChar char="Ø"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rite simple informal letter.</a:t>
            </a:r>
          </a:p>
          <a:p>
            <a:pPr lvl="2"/>
            <a:endParaRPr lang="en-US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600200" y="685800"/>
            <a:ext cx="5867400" cy="70788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Learning Outcomes</a:t>
            </a:r>
            <a:endParaRPr lang="en-US" sz="4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60280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73" t="105316" r="34004" b="-74187"/>
          <a:stretch/>
        </p:blipFill>
        <p:spPr>
          <a:xfrm>
            <a:off x="114300" y="133350"/>
            <a:ext cx="8896350" cy="6629400"/>
          </a:xfrm>
          <a:prstGeom prst="rect">
            <a:avLst/>
          </a:prstGeom>
          <a:solidFill>
            <a:schemeClr val="bg1"/>
          </a:solidFill>
          <a:ln w="190500" cap="rnd">
            <a:solidFill>
              <a:srgbClr val="00B0F0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3" name="TextBox 2"/>
          <p:cNvSpPr txBox="1"/>
          <p:nvPr/>
        </p:nvSpPr>
        <p:spPr>
          <a:xfrm>
            <a:off x="447675" y="1528465"/>
            <a:ext cx="2133600" cy="461665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Unconventional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667000" y="1528465"/>
            <a:ext cx="1676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Adjective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81000" y="2409735"/>
            <a:ext cx="3962400" cy="830997"/>
          </a:xfrm>
          <a:prstGeom prst="rect">
            <a:avLst/>
          </a:prstGeom>
          <a:noFill/>
          <a:ln>
            <a:solidFill>
              <a:schemeClr val="accent1">
                <a:lumMod val="20000"/>
                <a:lumOff val="8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Meaning : tending to follow what is generally undone.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19100" y="3643610"/>
            <a:ext cx="2971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Syn. unusual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81000" y="4267200"/>
            <a:ext cx="3962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Ant. Ordinary, conventional, usual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C:\Users\user\Downloads\TGV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2008969"/>
            <a:ext cx="3300707" cy="22582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797457" y="5410200"/>
            <a:ext cx="8001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Example :  Japan set the world record for </a:t>
            </a:r>
            <a:r>
              <a:rPr lang="en-US" sz="2400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unconventional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magnetic train sets.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Down Arrow 8"/>
          <p:cNvSpPr/>
          <p:nvPr/>
        </p:nvSpPr>
        <p:spPr>
          <a:xfrm>
            <a:off x="1066800" y="1990130"/>
            <a:ext cx="447675" cy="419605"/>
          </a:xfrm>
          <a:prstGeom prst="downArrow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1036067" y="304800"/>
            <a:ext cx="6763391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5400" dirty="0">
                <a:latin typeface="Times New Roman" pitchFamily="18" charset="0"/>
                <a:cs typeface="Times New Roman" pitchFamily="18" charset="0"/>
              </a:rPr>
              <a:t>Key words presentation</a:t>
            </a:r>
          </a:p>
        </p:txBody>
      </p:sp>
    </p:spTree>
    <p:extLst>
      <p:ext uri="{BB962C8B-B14F-4D97-AF65-F5344CB8AC3E}">
        <p14:creationId xmlns:p14="http://schemas.microsoft.com/office/powerpoint/2010/main" val="7864072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  <p:bldP spid="6" grpId="0"/>
      <p:bldP spid="7" grpId="0"/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73" t="105316" r="34004" b="-74187"/>
          <a:stretch/>
        </p:blipFill>
        <p:spPr>
          <a:xfrm>
            <a:off x="104775" y="114300"/>
            <a:ext cx="8896350" cy="6629400"/>
          </a:xfrm>
          <a:prstGeom prst="rect">
            <a:avLst/>
          </a:prstGeom>
          <a:solidFill>
            <a:schemeClr val="bg1"/>
          </a:solidFill>
          <a:ln w="190500" cap="rnd">
            <a:solidFill>
              <a:srgbClr val="00B0F0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4" name="TextBox 3"/>
          <p:cNvSpPr txBox="1"/>
          <p:nvPr/>
        </p:nvSpPr>
        <p:spPr>
          <a:xfrm>
            <a:off x="571500" y="1371600"/>
            <a:ext cx="25527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Word : </a:t>
            </a:r>
            <a:r>
              <a:rPr lang="en-US" sz="2800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Trainset</a:t>
            </a:r>
            <a:endParaRPr lang="en-US" sz="2800" dirty="0">
              <a:solidFill>
                <a:schemeClr val="tx2">
                  <a:lumMod val="60000"/>
                  <a:lumOff val="4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581400" y="1371600"/>
            <a:ext cx="1143000" cy="52322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Noun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33400" y="2895600"/>
            <a:ext cx="42672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Meaning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: a set  of railway wagons or carriage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62000" y="5334000"/>
            <a:ext cx="8077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Example : A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trainset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is used to carry different things 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C:\Users\user\Downloads\train set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2203966"/>
            <a:ext cx="3009900" cy="26136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644818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73" t="105316" r="34004" b="-74187"/>
          <a:stretch/>
        </p:blipFill>
        <p:spPr>
          <a:xfrm>
            <a:off x="114300" y="114300"/>
            <a:ext cx="8896350" cy="6629400"/>
          </a:xfrm>
          <a:prstGeom prst="rect">
            <a:avLst/>
          </a:prstGeom>
          <a:solidFill>
            <a:schemeClr val="bg1"/>
          </a:solidFill>
          <a:ln w="190500" cap="rnd">
            <a:solidFill>
              <a:srgbClr val="00B0F0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3" name="TextBox 2"/>
          <p:cNvSpPr txBox="1"/>
          <p:nvPr/>
        </p:nvSpPr>
        <p:spPr>
          <a:xfrm>
            <a:off x="409575" y="561975"/>
            <a:ext cx="2447925" cy="523220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Word : Turbine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724275" y="561975"/>
            <a:ext cx="1752600" cy="523220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Noun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90525" y="2537043"/>
            <a:ext cx="435292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Meaning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: a type of machine having a special wheel to generate power.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09575" y="5486400"/>
            <a:ext cx="8382000" cy="523220"/>
          </a:xfrm>
          <a:prstGeom prst="rect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Example :</a:t>
            </a:r>
            <a:r>
              <a:rPr lang="en-US" sz="28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Turbines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are used to generate power.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 descr="C:\Users\user\Downloads\turbine 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4956" y="1990725"/>
            <a:ext cx="3082896" cy="2114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357370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73" t="105316" r="34004" b="-74187"/>
          <a:stretch/>
        </p:blipFill>
        <p:spPr>
          <a:xfrm>
            <a:off x="114300" y="114300"/>
            <a:ext cx="8896350" cy="6629400"/>
          </a:xfrm>
          <a:prstGeom prst="rect">
            <a:avLst/>
          </a:prstGeom>
          <a:solidFill>
            <a:schemeClr val="bg1"/>
          </a:solidFill>
          <a:ln w="190500" cap="rnd">
            <a:solidFill>
              <a:srgbClr val="00B0F0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3" name="TextBox 2"/>
          <p:cNvSpPr txBox="1"/>
          <p:nvPr/>
        </p:nvSpPr>
        <p:spPr>
          <a:xfrm>
            <a:off x="247650" y="457200"/>
            <a:ext cx="8382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Read the text silently.</a:t>
            </a:r>
            <a:endParaRPr lang="en-US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47650" y="1165086"/>
            <a:ext cx="4933950" cy="3416320"/>
          </a:xfrm>
          <a:prstGeom prst="rect">
            <a:avLst/>
          </a:prstGeom>
          <a:noFill/>
          <a:ln>
            <a:solidFill>
              <a:schemeClr val="accent1">
                <a:lumMod val="40000"/>
                <a:lumOff val="60000"/>
              </a:schemeClr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The TGV</a:t>
            </a:r>
          </a:p>
          <a:p>
            <a:pPr algn="just"/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The TGV started in the 1970s. Originally, it was powered by gas turbines. But in 1973 , the TGV was changed into electric trains. The TGV service first started between Paris and Lyon in 1981. Later, the network connected  other cities in France with Paris.</a:t>
            </a:r>
          </a:p>
        </p:txBody>
      </p:sp>
      <p:sp>
        <p:nvSpPr>
          <p:cNvPr id="5" name="Rectangle 4"/>
          <p:cNvSpPr/>
          <p:nvPr/>
        </p:nvSpPr>
        <p:spPr>
          <a:xfrm>
            <a:off x="219075" y="4804708"/>
            <a:ext cx="859155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A TGV test train set the world record for the fastest conventional wheeled train on 3 April 2007 . It reached the speed of 574.8 km/h on the test run. But the regular TGV trains operate at the highest speed of 320 km/h . It is the present world record of speed of a conventional commercial train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2" descr="C:\Users\user\Downloads\TGV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6873" y="1295400"/>
            <a:ext cx="3252778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5376873" y="3244334"/>
            <a:ext cx="3252778" cy="369332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7030A0"/>
                </a:solidFill>
              </a:rPr>
              <a:t>TGV train</a:t>
            </a:r>
            <a:endParaRPr lang="en-US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24495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254</TotalTime>
  <Words>841</Words>
  <Application>Microsoft Office PowerPoint</Application>
  <PresentationFormat>On-screen Show (4:3)</PresentationFormat>
  <Paragraphs>94</Paragraphs>
  <Slides>19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user</cp:lastModifiedBy>
  <cp:revision>66</cp:revision>
  <dcterms:created xsi:type="dcterms:W3CDTF">2006-08-16T00:00:00Z</dcterms:created>
  <dcterms:modified xsi:type="dcterms:W3CDTF">2020-06-15T04:38:50Z</dcterms:modified>
</cp:coreProperties>
</file>