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30"/>
  </p:notesMasterIdLst>
  <p:sldIdLst>
    <p:sldId id="408" r:id="rId2"/>
    <p:sldId id="409" r:id="rId3"/>
    <p:sldId id="390" r:id="rId4"/>
    <p:sldId id="410" r:id="rId5"/>
    <p:sldId id="435" r:id="rId6"/>
    <p:sldId id="436" r:id="rId7"/>
    <p:sldId id="433" r:id="rId8"/>
    <p:sldId id="411" r:id="rId9"/>
    <p:sldId id="412" r:id="rId10"/>
    <p:sldId id="413" r:id="rId11"/>
    <p:sldId id="414" r:id="rId12"/>
    <p:sldId id="395" r:id="rId13"/>
    <p:sldId id="415" r:id="rId14"/>
    <p:sldId id="416" r:id="rId15"/>
    <p:sldId id="417" r:id="rId16"/>
    <p:sldId id="418" r:id="rId17"/>
    <p:sldId id="419" r:id="rId18"/>
    <p:sldId id="420" r:id="rId19"/>
    <p:sldId id="421" r:id="rId20"/>
    <p:sldId id="422" r:id="rId21"/>
    <p:sldId id="403" r:id="rId22"/>
    <p:sldId id="423" r:id="rId23"/>
    <p:sldId id="424" r:id="rId24"/>
    <p:sldId id="425" r:id="rId25"/>
    <p:sldId id="406" r:id="rId26"/>
    <p:sldId id="426" r:id="rId27"/>
    <p:sldId id="427" r:id="rId28"/>
    <p:sldId id="43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P" initials="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BD4A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086" autoAdjust="0"/>
    <p:restoredTop sz="94660"/>
  </p:normalViewPr>
  <p:slideViewPr>
    <p:cSldViewPr snapToGrid="0">
      <p:cViewPr varScale="1">
        <p:scale>
          <a:sx n="68" d="100"/>
          <a:sy n="68" d="100"/>
        </p:scale>
        <p:origin x="-53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433A9-E75E-41F1-9866-2BBFE70F3C42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AABED-7C9B-4866-9799-0691B5178D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921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D09D-8E49-46B2-8787-6A0F6B2FCF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0633368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1F1B-F0F6-41E6-BEBA-304BD2FB85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1848317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05C2-F395-41CF-935B-502DEA2D57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985994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581E-DDCB-4D42-96E0-DF97038905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944112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765E-2097-448D-B660-76E0CACDD4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630020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9780-B31E-4FA3-8559-58955F5855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902549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D847-05A7-4A9F-B526-CE989A31D1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241923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1CEB-657E-485A-8D38-BD3B144515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766298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DE8B-2312-442C-953B-60C8EA0BB5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63721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97CE-A5D0-4F79-BDF5-AC32DA4BC6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7760905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2E6C-6F29-48B8-9701-FC6F91FF55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373092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1671D-0D87-45B5-B708-3C5E3379CE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899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slow"/>
  <p:hf sldNum="0" hdr="0"/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SONALI\Desktop\Zakir%20Hussain%20&amp;%20Rakesh%20Chaurasia.web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mailto:&#2439;-&#2478;&#2503;&#2439;&#2482;-bikashkundu1175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program">
              <a:snd r:embed="rId2" name="applause.wav" builtIn="1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69" y="202247"/>
            <a:ext cx="11610537" cy="645350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14893" y="6241161"/>
            <a:ext cx="1033852" cy="365125"/>
          </a:xfrm>
        </p:spPr>
        <p:txBody>
          <a:bodyPr/>
          <a:lstStyle/>
          <a:p>
            <a:fld id="{12FD0677-0B56-402E-808C-C0345606B7FD}" type="datetime1">
              <a:rPr lang="en-US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6/15/2020</a:t>
            </a:fld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7946" y="6215675"/>
            <a:ext cx="7610621" cy="365125"/>
          </a:xfrm>
        </p:spPr>
        <p:txBody>
          <a:bodyPr/>
          <a:lstStyle/>
          <a:p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Bikash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Kundu,Govt,C,S,Pilot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Hogh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School,Kachua,Bagerhat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0663" y="694006"/>
            <a:ext cx="8750105" cy="44958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0" y="0"/>
            <a:ext cx="12115800" cy="6858000"/>
            <a:chOff x="0" y="0"/>
            <a:chExt cx="12115800" cy="6858000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4ACCFE77-3ED8-4B5D-A213-E7B0EBDBA87E}"/>
                </a:ext>
              </a:extLst>
            </p:cNvPr>
            <p:cNvSpPr/>
            <p:nvPr/>
          </p:nvSpPr>
          <p:spPr>
            <a:xfrm>
              <a:off x="0" y="0"/>
              <a:ext cx="12115800" cy="6858000"/>
            </a:xfrm>
            <a:prstGeom prst="rect">
              <a:avLst/>
            </a:prstGeom>
            <a:noFill/>
            <a:ln w="254000">
              <a:solidFill>
                <a:schemeClr val="accent4">
                  <a:lumMod val="40000"/>
                  <a:lumOff val="60000"/>
                </a:schemeClr>
              </a:solidFill>
              <a:round/>
            </a:ln>
            <a:scene3d>
              <a:camera prst="orthographicFront"/>
              <a:lightRig rig="threePt" dir="t"/>
            </a:scene3d>
            <a:sp3d>
              <a:bevelT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50"/>
                </a:solidFill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96705" y="4195689"/>
              <a:ext cx="11015003" cy="2014244"/>
              <a:chOff x="596705" y="4195689"/>
              <a:chExt cx="11015003" cy="201424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lc="http://schemas.openxmlformats.org/drawingml/2006/lockedCanvas"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73751" y="4195689"/>
                <a:ext cx="1237957" cy="1986108"/>
              </a:xfrm>
              <a:prstGeom prst="rect">
                <a:avLst/>
              </a:prstGeom>
              <a:no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pic>
          <p:grpSp>
            <p:nvGrpSpPr>
              <p:cNvPr id="17" name="Group 16"/>
              <p:cNvGrpSpPr/>
              <p:nvPr/>
            </p:nvGrpSpPr>
            <p:grpSpPr>
              <a:xfrm>
                <a:off x="596705" y="4223825"/>
                <a:ext cx="9321018" cy="1986108"/>
                <a:chOff x="596705" y="4223825"/>
                <a:chExt cx="9321018" cy="1986108"/>
              </a:xfrm>
            </p:grpSpPr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lc="http://schemas.openxmlformats.org/drawingml/2006/lockedCanvas"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705" y="4223825"/>
                  <a:ext cx="1237957" cy="1986108"/>
                </a:xfrm>
                <a:prstGeom prst="rect">
                  <a:avLst/>
                </a:prstGeom>
                <a:noFill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</p:pic>
            <p:sp>
              <p:nvSpPr>
                <p:cNvPr id="16" name="TextBox 15"/>
                <p:cNvSpPr txBox="1"/>
                <p:nvPr/>
              </p:nvSpPr>
              <p:spPr>
                <a:xfrm>
                  <a:off x="2630658" y="5387925"/>
                  <a:ext cx="728706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dirty="0" smtClean="0">
                      <a:latin typeface="NikoshBAN" pitchFamily="2" charset="0"/>
                      <a:cs typeface="NikoshBAN" pitchFamily="2" charset="0"/>
                    </a:rPr>
                    <a:t>    </a:t>
                  </a:r>
                  <a:r>
                    <a:rPr lang="en-US" sz="4400" dirty="0" err="1" smtClean="0">
                      <a:latin typeface="NikoshBAN" pitchFamily="2" charset="0"/>
                      <a:cs typeface="NikoshBAN" pitchFamily="2" charset="0"/>
                    </a:rPr>
                    <a:t>সবাইকে</a:t>
                  </a:r>
                  <a:r>
                    <a:rPr lang="en-US" sz="44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4400" dirty="0" err="1" smtClean="0">
                      <a:latin typeface="NikoshBAN" pitchFamily="2" charset="0"/>
                      <a:cs typeface="NikoshBAN" pitchFamily="2" charset="0"/>
                    </a:rPr>
                    <a:t>জানাই</a:t>
                  </a:r>
                  <a:r>
                    <a:rPr lang="en-US" sz="44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4400" dirty="0" err="1" smtClean="0">
                      <a:latin typeface="NikoshBAN" pitchFamily="2" charset="0"/>
                      <a:cs typeface="NikoshBAN" pitchFamily="2" charset="0"/>
                    </a:rPr>
                    <a:t>শুভেচ্ছা</a:t>
                  </a:r>
                  <a:r>
                    <a:rPr lang="en-US" sz="4400" dirty="0" smtClean="0">
                      <a:latin typeface="NikoshBAN" pitchFamily="2" charset="0"/>
                      <a:cs typeface="NikoshBAN" pitchFamily="2" charset="0"/>
                    </a:rPr>
                    <a:t> ও </a:t>
                  </a:r>
                  <a:r>
                    <a:rPr lang="en-US" sz="4400" dirty="0" err="1" smtClean="0">
                      <a:latin typeface="NikoshBAN" pitchFamily="2" charset="0"/>
                      <a:cs typeface="NikoshBAN" pitchFamily="2" charset="0"/>
                    </a:rPr>
                    <a:t>স্বাগতম</a:t>
                  </a:r>
                  <a:r>
                    <a:rPr lang="en-US" sz="44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44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ACCFE77-3ED8-4B5D-A213-E7B0EBDBA87E}"/>
              </a:ext>
            </a:extLst>
          </p:cNvPr>
          <p:cNvSpPr/>
          <p:nvPr/>
        </p:nvSpPr>
        <p:spPr>
          <a:xfrm>
            <a:off x="0" y="0"/>
            <a:ext cx="12115800" cy="6858000"/>
          </a:xfrm>
          <a:prstGeom prst="rect">
            <a:avLst/>
          </a:prstGeom>
          <a:noFill/>
          <a:ln w="254000">
            <a:solidFill>
              <a:schemeClr val="accent4">
                <a:lumMod val="40000"/>
                <a:lumOff val="60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6" y="113574"/>
            <a:ext cx="11525979" cy="633993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88699" y="6131269"/>
            <a:ext cx="976532" cy="365125"/>
          </a:xfrm>
        </p:spPr>
        <p:txBody>
          <a:bodyPr/>
          <a:lstStyle/>
          <a:p>
            <a:fld id="{3B02C619-ADB7-4251-88EF-09261CB57EDB}" type="datetime1">
              <a:rPr lang="en-US" smtClean="0">
                <a:solidFill>
                  <a:schemeClr val="tx1"/>
                </a:solidFill>
              </a:rPr>
              <a:pPr/>
              <a:t>6/15/2020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94892" y="6201607"/>
            <a:ext cx="6513341" cy="365125"/>
          </a:xfrm>
        </p:spPr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Bikash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Kundu,Govt,C,S,Pilot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Hogh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School,Kachua,Bagerhat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1921" y="361884"/>
            <a:ext cx="6399072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 cmpd="tri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_195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291" y="1533610"/>
            <a:ext cx="3916535" cy="3188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5200101" y="3046462"/>
            <a:ext cx="1429555" cy="484632"/>
          </a:xfrm>
          <a:prstGeom prst="rightArrow">
            <a:avLst/>
          </a:prstGeom>
          <a:noFill/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937" y="1533610"/>
            <a:ext cx="3872115" cy="3112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605795" y="5315554"/>
            <a:ext cx="7540897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 cmpd="tri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কয়লা থেকে বিদ্যুৎ উৎপাদন করা হচ্ছে।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ACCFE77-3ED8-4B5D-A213-E7B0EBDBA87E}"/>
              </a:ext>
            </a:extLst>
          </p:cNvPr>
          <p:cNvSpPr/>
          <p:nvPr/>
        </p:nvSpPr>
        <p:spPr>
          <a:xfrm>
            <a:off x="0" y="0"/>
            <a:ext cx="12115800" cy="6858000"/>
          </a:xfrm>
          <a:prstGeom prst="rect">
            <a:avLst/>
          </a:prstGeom>
          <a:noFill/>
          <a:ln w="254000">
            <a:solidFill>
              <a:schemeClr val="accent4">
                <a:lumMod val="40000"/>
                <a:lumOff val="60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3" y="202246"/>
            <a:ext cx="11802795" cy="645350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44969" y="6215675"/>
            <a:ext cx="1018735" cy="365125"/>
          </a:xfrm>
        </p:spPr>
        <p:txBody>
          <a:bodyPr/>
          <a:lstStyle/>
          <a:p>
            <a:fld id="{50AA6770-F7FB-4CF8-B0DA-D019A2311310}" type="datetime1">
              <a:rPr lang="en-US" smtClean="0">
                <a:solidFill>
                  <a:schemeClr val="tx1"/>
                </a:solidFill>
              </a:rPr>
              <a:pPr/>
              <a:t>6/15/2020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569" y="6243810"/>
            <a:ext cx="6386733" cy="365125"/>
          </a:xfrm>
        </p:spPr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Bikash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Kundu,Govt,C,S,Pilot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Hogh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School,Kachua,Bagerhat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1969" y="389095"/>
            <a:ext cx="6399072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 cmpd="tri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71" y="1626884"/>
            <a:ext cx="3958243" cy="325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5336151" y="2922026"/>
            <a:ext cx="1360871" cy="484632"/>
          </a:xfrm>
          <a:prstGeom prst="rightArrow">
            <a:avLst/>
          </a:prstGeom>
          <a:noFill/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257" y="1547489"/>
            <a:ext cx="3923571" cy="3233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264379" y="5388319"/>
            <a:ext cx="829408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 cmpd="tri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আসবাবপত্র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তৈরি করা হয়েছে।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57" y="1690512"/>
            <a:ext cx="4230911" cy="2919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557" y="1690511"/>
            <a:ext cx="3948179" cy="2919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ight Arrow 3"/>
          <p:cNvSpPr/>
          <p:nvPr/>
        </p:nvSpPr>
        <p:spPr>
          <a:xfrm>
            <a:off x="5169028" y="2718026"/>
            <a:ext cx="1365165" cy="484632"/>
          </a:xfrm>
          <a:prstGeom prst="rightArrow">
            <a:avLst/>
          </a:prstGeom>
          <a:noFill/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623789" y="5101027"/>
            <a:ext cx="7330787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 cmpd="tri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সূতা থেকে কাপড় তৈরি করা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েছে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1921" y="404170"/>
            <a:ext cx="6399072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 cmpd="tri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746E-AF02-4E94-A5F3-EB8F950D65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8498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ACCFE77-3ED8-4B5D-A213-E7B0EBDBA87E}"/>
              </a:ext>
            </a:extLst>
          </p:cNvPr>
          <p:cNvSpPr/>
          <p:nvPr/>
        </p:nvSpPr>
        <p:spPr>
          <a:xfrm>
            <a:off x="0" y="0"/>
            <a:ext cx="12115800" cy="6858000"/>
          </a:xfrm>
          <a:prstGeom prst="rect">
            <a:avLst/>
          </a:prstGeom>
          <a:noFill/>
          <a:ln w="254000">
            <a:solidFill>
              <a:schemeClr val="accent4">
                <a:lumMod val="40000"/>
                <a:lumOff val="60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202246"/>
            <a:ext cx="11746523" cy="645350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44969" y="6229743"/>
            <a:ext cx="1018735" cy="365125"/>
          </a:xfrm>
        </p:spPr>
        <p:txBody>
          <a:bodyPr/>
          <a:lstStyle/>
          <a:p>
            <a:fld id="{5FFD842B-F58A-4399-8A61-2EEA6D3D1745}" type="datetime1">
              <a:rPr lang="en-US" smtClean="0">
                <a:solidFill>
                  <a:schemeClr val="tx1"/>
                </a:solidFill>
              </a:rPr>
              <a:pPr/>
              <a:t>6/15/2020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7097" y="6243810"/>
            <a:ext cx="6555544" cy="365125"/>
          </a:xfrm>
        </p:spPr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Bikash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Kundu,Govt,C,S,Pilot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Hogh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School,Kachua,Bagerhat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1921" y="404170"/>
            <a:ext cx="6399072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 cmpd="tri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57" y="1690512"/>
            <a:ext cx="4230911" cy="2919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5169028" y="2718026"/>
            <a:ext cx="1365165" cy="484632"/>
          </a:xfrm>
          <a:prstGeom prst="rightArrow">
            <a:avLst/>
          </a:prstGeom>
          <a:noFill/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557" y="1690511"/>
            <a:ext cx="3948179" cy="2919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623789" y="5101027"/>
            <a:ext cx="7330787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 cmpd="tri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সূতা থেকে কাপড় তৈরি করা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েছে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ACCFE77-3ED8-4B5D-A213-E7B0EBDBA87E}"/>
              </a:ext>
            </a:extLst>
          </p:cNvPr>
          <p:cNvSpPr/>
          <p:nvPr/>
        </p:nvSpPr>
        <p:spPr>
          <a:xfrm>
            <a:off x="0" y="0"/>
            <a:ext cx="12115800" cy="6858000"/>
          </a:xfrm>
          <a:prstGeom prst="rect">
            <a:avLst/>
          </a:prstGeom>
          <a:noFill/>
          <a:ln w="254000">
            <a:solidFill>
              <a:schemeClr val="accent4">
                <a:lumMod val="40000"/>
                <a:lumOff val="60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60564" y="6201607"/>
            <a:ext cx="1159412" cy="365125"/>
          </a:xfrm>
        </p:spPr>
        <p:txBody>
          <a:bodyPr/>
          <a:lstStyle/>
          <a:p>
            <a:fld id="{21B6AF76-5823-4101-919B-A7FE2E4B2AD8}" type="datetime1">
              <a:rPr lang="en-US" smtClean="0">
                <a:solidFill>
                  <a:schemeClr val="tx1"/>
                </a:solidFill>
              </a:rPr>
              <a:pPr/>
              <a:t>6/15/2020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3029" y="6159405"/>
            <a:ext cx="6527408" cy="365125"/>
          </a:xfrm>
        </p:spPr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Bikash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Kundu,Govt,C,S,Pilot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Hogh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School,Kachua,Bagerhat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71599" y="884902"/>
            <a:ext cx="9394722" cy="1755058"/>
            <a:chOff x="1371599" y="884902"/>
            <a:chExt cx="9394722" cy="1755058"/>
          </a:xfrm>
        </p:grpSpPr>
        <p:sp>
          <p:nvSpPr>
            <p:cNvPr id="7" name="TextBox 6"/>
            <p:cNvSpPr txBox="1"/>
            <p:nvPr/>
          </p:nvSpPr>
          <p:spPr>
            <a:xfrm>
              <a:off x="1480638" y="1068828"/>
              <a:ext cx="9098756" cy="1323439"/>
            </a:xfrm>
            <a:prstGeom prst="rect">
              <a:avLst/>
            </a:prstGeom>
            <a:noFill/>
            <a:ln cmpd="dbl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4000" dirty="0">
                  <a:latin typeface="NikoshBAN" pitchFamily="2" charset="0"/>
                  <a:cs typeface="NikoshBAN" pitchFamily="2" charset="0"/>
                </a:rPr>
                <a:t>কয়লা থেকে বিদ্যুৎ উৎপাদন, কাঠ থেকে আসবাবপত্র 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এবং</a:t>
              </a:r>
              <a:endParaRPr lang="en-US" sz="40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সূতা </a:t>
              </a:r>
              <a:r>
                <a:rPr lang="bn-BD" sz="4000" dirty="0">
                  <a:latin typeface="NikoshBAN" pitchFamily="2" charset="0"/>
                  <a:cs typeface="NikoshBAN" pitchFamily="2" charset="0"/>
                </a:rPr>
                <a:t>থেকে কাপড় তৈরি সবই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কিসের</a:t>
              </a:r>
              <a:r>
                <a:rPr lang="bn-BD" sz="4000" dirty="0">
                  <a:latin typeface="NikoshBAN" pitchFamily="2" charset="0"/>
                  <a:cs typeface="NikoshBAN" pitchFamily="2" charset="0"/>
                </a:rPr>
                <a:t> উদাহরণ?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Frame 13"/>
            <p:cNvSpPr/>
            <p:nvPr/>
          </p:nvSpPr>
          <p:spPr>
            <a:xfrm>
              <a:off x="1371599" y="884902"/>
              <a:ext cx="9394722" cy="1755058"/>
            </a:xfrm>
            <a:prstGeom prst="fram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17924" y="2728451"/>
            <a:ext cx="2325328" cy="1165124"/>
            <a:chOff x="4517924" y="2728451"/>
            <a:chExt cx="2325328" cy="1165124"/>
          </a:xfrm>
        </p:grpSpPr>
        <p:sp>
          <p:nvSpPr>
            <p:cNvPr id="16" name="Frame 15"/>
            <p:cNvSpPr/>
            <p:nvPr/>
          </p:nvSpPr>
          <p:spPr>
            <a:xfrm>
              <a:off x="4517924" y="2728451"/>
              <a:ext cx="2325328" cy="1165124"/>
            </a:xfrm>
            <a:prstGeom prst="fram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27756" y="2964425"/>
              <a:ext cx="202052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শিল্পের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8426" y="4041058"/>
            <a:ext cx="10736826" cy="2099187"/>
            <a:chOff x="678426" y="4041058"/>
            <a:chExt cx="10736826" cy="2099187"/>
          </a:xfrm>
        </p:grpSpPr>
        <p:sp>
          <p:nvSpPr>
            <p:cNvPr id="21" name="TextBox 20"/>
            <p:cNvSpPr txBox="1"/>
            <p:nvPr/>
          </p:nvSpPr>
          <p:spPr>
            <a:xfrm>
              <a:off x="1030797" y="4323845"/>
              <a:ext cx="1021556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u="sng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শিল্পের সংজ্ঞা</a:t>
              </a:r>
              <a:r>
                <a:rPr lang="en-US" sz="3600" u="sng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ঃ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যে প্রক্রিয়ায় প্রাকৃতিক সম্পদ আহরণ,কাঁচামালে রুপদান এবং প্রক্রিয়াজাত করণের মাধ্যমে কাঁচামালকে মানুষের ব্যবহার উপযোগী পণ্যে পরিণত করা হয় তাকে শিল্প বলা হয়।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Frame 21"/>
            <p:cNvSpPr/>
            <p:nvPr/>
          </p:nvSpPr>
          <p:spPr>
            <a:xfrm>
              <a:off x="678426" y="4041058"/>
              <a:ext cx="10736826" cy="2099187"/>
            </a:xfrm>
            <a:prstGeom prst="fram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ACCFE77-3ED8-4B5D-A213-E7B0EBDBA87E}"/>
              </a:ext>
            </a:extLst>
          </p:cNvPr>
          <p:cNvSpPr/>
          <p:nvPr/>
        </p:nvSpPr>
        <p:spPr>
          <a:xfrm>
            <a:off x="0" y="0"/>
            <a:ext cx="12115800" cy="6858000"/>
          </a:xfrm>
          <a:prstGeom prst="rect">
            <a:avLst/>
          </a:prstGeom>
          <a:noFill/>
          <a:ln w="254000">
            <a:solidFill>
              <a:schemeClr val="accent4">
                <a:lumMod val="40000"/>
                <a:lumOff val="60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63" y="191728"/>
            <a:ext cx="11662117" cy="626177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15308" y="6201607"/>
            <a:ext cx="1075006" cy="365125"/>
          </a:xfrm>
        </p:spPr>
        <p:txBody>
          <a:bodyPr/>
          <a:lstStyle/>
          <a:p>
            <a:fld id="{A058FB0A-E0E8-4054-B207-E80B31BF156D}" type="datetime1">
              <a:rPr lang="en-US" smtClean="0">
                <a:solidFill>
                  <a:schemeClr val="tx1"/>
                </a:solidFill>
              </a:rPr>
              <a:pPr/>
              <a:t>6/15/2020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21503" y="6243811"/>
            <a:ext cx="6260122" cy="365125"/>
          </a:xfrm>
        </p:spPr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Bikash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Kundu,Govt,C,S,Pilot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Hogh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School,Kachua,Bagerhat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2527" y="718889"/>
            <a:ext cx="2752723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 cmpd="thinThick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325267" y="1904618"/>
            <a:ext cx="640415" cy="1586427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570788" y="3777077"/>
            <a:ext cx="4414835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**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শিল্প কাকে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ACCFE77-3ED8-4B5D-A213-E7B0EBDBA87E}"/>
              </a:ext>
            </a:extLst>
          </p:cNvPr>
          <p:cNvSpPr/>
          <p:nvPr/>
        </p:nvSpPr>
        <p:spPr>
          <a:xfrm>
            <a:off x="0" y="0"/>
            <a:ext cx="12115800" cy="6858000"/>
          </a:xfrm>
          <a:prstGeom prst="rect">
            <a:avLst/>
          </a:prstGeom>
          <a:noFill/>
          <a:ln w="254000">
            <a:solidFill>
              <a:schemeClr val="accent4">
                <a:lumMod val="40000"/>
                <a:lumOff val="60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9" y="202246"/>
            <a:ext cx="11788727" cy="645350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62090" y="6229743"/>
            <a:ext cx="962465" cy="365125"/>
          </a:xfrm>
        </p:spPr>
        <p:txBody>
          <a:bodyPr/>
          <a:lstStyle/>
          <a:p>
            <a:fld id="{701DD5A1-DA1E-4C0D-B4E2-4196D25D8974}" type="datetime1">
              <a:rPr lang="en-US" smtClean="0">
                <a:solidFill>
                  <a:schemeClr val="tx1"/>
                </a:solidFill>
              </a:rPr>
              <a:pPr/>
              <a:t>6/15/2020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8622" y="6215675"/>
            <a:ext cx="6499274" cy="365125"/>
          </a:xfrm>
        </p:spPr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Bikash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Kundu,Govt,C,S,Pilot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Hogh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School,Kachua,Bagerhat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4468" y="293787"/>
            <a:ext cx="4586289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 শিল্পের </a:t>
            </a:r>
            <a:r>
              <a:rPr lang="bn-BD" sz="4800" dirty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প্রকার ভেদ</a:t>
            </a:r>
            <a:endParaRPr lang="en-US" sz="4800" dirty="0"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254400" y="1214092"/>
            <a:ext cx="484632" cy="355478"/>
          </a:xfrm>
          <a:prstGeom prst="downArrow">
            <a:avLst/>
          </a:prstGeom>
          <a:noFill/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524024" y="1658885"/>
            <a:ext cx="197509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প্রজনন শিল্প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nar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77" y="1358153"/>
            <a:ext cx="2427191" cy="1858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 flipH="1">
            <a:off x="3449508" y="1998801"/>
            <a:ext cx="1010201" cy="0"/>
          </a:xfrm>
          <a:prstGeom prst="straightConnector1">
            <a:avLst/>
          </a:prstGeom>
          <a:ln w="76200" cmpd="thinThick">
            <a:solidFill>
              <a:schemeClr val="accent6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wn Arrow 11"/>
          <p:cNvSpPr/>
          <p:nvPr/>
        </p:nvSpPr>
        <p:spPr>
          <a:xfrm>
            <a:off x="5274136" y="2269898"/>
            <a:ext cx="484632" cy="355478"/>
          </a:xfrm>
          <a:prstGeom prst="downArrow">
            <a:avLst/>
          </a:prstGeom>
          <a:noFill/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533784" y="2632254"/>
            <a:ext cx="196533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নিষ্কাশন শিল্প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5274136" y="3250608"/>
            <a:ext cx="484632" cy="355478"/>
          </a:xfrm>
          <a:prstGeom prst="downArrow">
            <a:avLst/>
          </a:prstGeom>
          <a:noFill/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524024" y="3656285"/>
            <a:ext cx="1963384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নির্মাণ শিল্প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5254400" y="4328023"/>
            <a:ext cx="484632" cy="355478"/>
          </a:xfrm>
          <a:prstGeom prst="downArrow">
            <a:avLst/>
          </a:prstGeom>
          <a:noFill/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4554469" y="4748971"/>
            <a:ext cx="1944651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উৎপাদন শিল্প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5254400" y="5359937"/>
            <a:ext cx="484632" cy="355478"/>
          </a:xfrm>
          <a:prstGeom prst="downArrow">
            <a:avLst/>
          </a:prstGeom>
          <a:noFill/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4554478" y="5759912"/>
            <a:ext cx="1975097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সেবা শিল্প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image_195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277" y="4087918"/>
            <a:ext cx="2416271" cy="1964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 descr="Chandra-(6)201606161054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7697" y="1014268"/>
            <a:ext cx="2554943" cy="1674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 descr="silpo_40406_148789142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7697" y="2842546"/>
            <a:ext cx="2554943" cy="1751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 descr="china-mbbs-300x184_f_improf_300x18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8842" y="4952861"/>
            <a:ext cx="2512784" cy="1433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4" name="Straight Arrow Connector 23"/>
          <p:cNvCxnSpPr/>
          <p:nvPr/>
        </p:nvCxnSpPr>
        <p:spPr>
          <a:xfrm flipH="1">
            <a:off x="3385185" y="3217023"/>
            <a:ext cx="1138847" cy="932464"/>
          </a:xfrm>
          <a:prstGeom prst="straightConnector1">
            <a:avLst/>
          </a:prstGeom>
          <a:ln w="76200" cmpd="thinThick">
            <a:solidFill>
              <a:schemeClr val="accent6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487408" y="2537398"/>
            <a:ext cx="1618568" cy="1160348"/>
          </a:xfrm>
          <a:prstGeom prst="straightConnector1">
            <a:avLst/>
          </a:prstGeom>
          <a:ln w="76200" cmpd="thinThick">
            <a:solidFill>
              <a:schemeClr val="accent6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510832" y="4162148"/>
            <a:ext cx="1595144" cy="586829"/>
          </a:xfrm>
          <a:prstGeom prst="straightConnector1">
            <a:avLst/>
          </a:prstGeom>
          <a:ln w="76200" cmpd="thinThick">
            <a:solidFill>
              <a:schemeClr val="accent6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578617" y="6052287"/>
            <a:ext cx="1527367" cy="0"/>
          </a:xfrm>
          <a:prstGeom prst="straightConnector1">
            <a:avLst/>
          </a:prstGeom>
          <a:ln w="76200" cmpd="thinThick">
            <a:solidFill>
              <a:schemeClr val="accent6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ACCFE77-3ED8-4B5D-A213-E7B0EBDBA87E}"/>
              </a:ext>
            </a:extLst>
          </p:cNvPr>
          <p:cNvSpPr/>
          <p:nvPr/>
        </p:nvSpPr>
        <p:spPr>
          <a:xfrm>
            <a:off x="0" y="0"/>
            <a:ext cx="12115800" cy="6858000"/>
          </a:xfrm>
          <a:prstGeom prst="rect">
            <a:avLst/>
          </a:prstGeom>
          <a:noFill/>
          <a:ln w="254000">
            <a:solidFill>
              <a:schemeClr val="accent4">
                <a:lumMod val="40000"/>
                <a:lumOff val="60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06" y="-58992"/>
            <a:ext cx="11788727" cy="645350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44969" y="6257878"/>
            <a:ext cx="1046871" cy="365125"/>
          </a:xfrm>
        </p:spPr>
        <p:txBody>
          <a:bodyPr/>
          <a:lstStyle/>
          <a:p>
            <a:fld id="{2DCDE9FF-65C5-496E-B9ED-401ECF84844E}" type="datetime1">
              <a:rPr lang="en-US" smtClean="0">
                <a:solidFill>
                  <a:schemeClr val="tx1"/>
                </a:solidFill>
              </a:rPr>
              <a:pPr/>
              <a:t>6/15/2020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4042" y="6215675"/>
            <a:ext cx="6316393" cy="365125"/>
          </a:xfrm>
        </p:spPr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Bikash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Kundu,Govt,C,S,Pilot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Hogh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School,Kachua,Bagerhat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8000" y="335209"/>
            <a:ext cx="3564861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 cmpd="tri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686" y="1181804"/>
            <a:ext cx="3893579" cy="2581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904" y="1148733"/>
            <a:ext cx="3468933" cy="2549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Down Arrow 8"/>
          <p:cNvSpPr/>
          <p:nvPr/>
        </p:nvSpPr>
        <p:spPr>
          <a:xfrm>
            <a:off x="8480856" y="3787474"/>
            <a:ext cx="484632" cy="628083"/>
          </a:xfrm>
          <a:prstGeom prst="downArrow">
            <a:avLst/>
          </a:prstGeom>
          <a:noFill/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>
          <a:xfrm>
            <a:off x="3574560" y="3807143"/>
            <a:ext cx="484632" cy="628083"/>
          </a:xfrm>
          <a:prstGeom prst="downArrow">
            <a:avLst/>
          </a:prstGeom>
          <a:noFill/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988878" y="4528439"/>
            <a:ext cx="1734671" cy="584775"/>
          </a:xfrm>
          <a:prstGeom prst="rect">
            <a:avLst/>
          </a:prstGeom>
          <a:noFill/>
          <a:ln w="57150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নার্সারি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72866" y="4528441"/>
            <a:ext cx="1976719" cy="584775"/>
          </a:xfrm>
          <a:prstGeom prst="rect">
            <a:avLst/>
          </a:prstGeom>
          <a:noFill/>
          <a:ln w="57150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হ্যাচারি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3035" y="5226078"/>
            <a:ext cx="7924800" cy="1077218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 cmpd="tri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যে শিল্পের উৎপাদিত সামগ্রী পুনরায় সৃষ্টি বা উৎপাদনের কাজে ব্যবহৃত হয় তাকে প্রজনন শিল্প বলে।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ACCFE77-3ED8-4B5D-A213-E7B0EBDBA87E}"/>
              </a:ext>
            </a:extLst>
          </p:cNvPr>
          <p:cNvSpPr/>
          <p:nvPr/>
        </p:nvSpPr>
        <p:spPr>
          <a:xfrm>
            <a:off x="0" y="0"/>
            <a:ext cx="12115800" cy="6858000"/>
          </a:xfrm>
          <a:prstGeom prst="rect">
            <a:avLst/>
          </a:prstGeom>
          <a:noFill/>
          <a:ln w="254000">
            <a:solidFill>
              <a:schemeClr val="accent4">
                <a:lumMod val="60000"/>
                <a:lumOff val="40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55" y="202246"/>
            <a:ext cx="11760591" cy="645350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46495" y="6229743"/>
            <a:ext cx="1046871" cy="365125"/>
          </a:xfrm>
        </p:spPr>
        <p:txBody>
          <a:bodyPr/>
          <a:lstStyle/>
          <a:p>
            <a:fld id="{D902B16C-624A-4A5E-99D6-AB3C3CAD40AA}" type="datetime1">
              <a:rPr lang="en-US" smtClean="0">
                <a:solidFill>
                  <a:schemeClr val="tx1"/>
                </a:solidFill>
              </a:rPr>
              <a:pPr/>
              <a:t>6/15/2020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94892" y="6215675"/>
            <a:ext cx="6485205" cy="365125"/>
          </a:xfrm>
        </p:spPr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Bikash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Kundu,Govt,C,S,Pilot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Hogh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School,Kachua,Bagerhat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50146" y="262230"/>
            <a:ext cx="3783225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 cmpd="tri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792" y="1132764"/>
            <a:ext cx="3962400" cy="2600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989" y="1132763"/>
            <a:ext cx="3579387" cy="2729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Down Arrow 8"/>
          <p:cNvSpPr/>
          <p:nvPr/>
        </p:nvSpPr>
        <p:spPr>
          <a:xfrm>
            <a:off x="3604768" y="3862319"/>
            <a:ext cx="424233" cy="611859"/>
          </a:xfrm>
          <a:prstGeom prst="downArrow">
            <a:avLst/>
          </a:prstGeom>
          <a:noFill/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>
          <a:xfrm>
            <a:off x="8233371" y="3971499"/>
            <a:ext cx="351079" cy="508650"/>
          </a:xfrm>
          <a:prstGeom prst="downArrow">
            <a:avLst/>
          </a:prstGeom>
          <a:noFill/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712168" y="4603517"/>
            <a:ext cx="2209421" cy="584775"/>
          </a:xfrm>
          <a:prstGeom prst="rect">
            <a:avLst/>
          </a:prstGeom>
          <a:noFill/>
          <a:ln w="57150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গ্যাস উত্তোলন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25208" y="4603516"/>
            <a:ext cx="2057400" cy="584775"/>
          </a:xfrm>
          <a:prstGeom prst="rect">
            <a:avLst/>
          </a:prstGeom>
          <a:noFill/>
          <a:ln w="57150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পানি নিষ্কাশন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86007" y="5223155"/>
            <a:ext cx="7391400" cy="1077218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 cmpd="tri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যে শিল্পের মাধ্যমে ভূগর্ভ, পানি বা বায়ু হতে প্রাকৃতিক সম্পদ আহরণ করা হয় তাকে নিষ্কাশন শিল্প বলে।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ACCFE77-3ED8-4B5D-A213-E7B0EBDBA87E}"/>
              </a:ext>
            </a:extLst>
          </p:cNvPr>
          <p:cNvSpPr/>
          <p:nvPr/>
        </p:nvSpPr>
        <p:spPr>
          <a:xfrm>
            <a:off x="0" y="0"/>
            <a:ext cx="12115800" cy="6858000"/>
          </a:xfrm>
          <a:prstGeom prst="rect">
            <a:avLst/>
          </a:prstGeom>
          <a:noFill/>
          <a:ln w="254000">
            <a:solidFill>
              <a:schemeClr val="accent4">
                <a:lumMod val="40000"/>
                <a:lumOff val="60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7" y="143254"/>
            <a:ext cx="11788727" cy="645350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59037" y="6173472"/>
            <a:ext cx="892126" cy="365125"/>
          </a:xfrm>
        </p:spPr>
        <p:txBody>
          <a:bodyPr/>
          <a:lstStyle/>
          <a:p>
            <a:fld id="{69FC80CF-9E93-40FC-8591-A5E2E1DB0986}" type="datetime1">
              <a:rPr lang="en-US" smtClean="0">
                <a:solidFill>
                  <a:schemeClr val="tx1"/>
                </a:solidFill>
              </a:rPr>
              <a:pPr/>
              <a:t>6/15/2020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63704" y="6201608"/>
            <a:ext cx="6330462" cy="365125"/>
          </a:xfrm>
        </p:spPr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Bikash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Kundu,Govt,C,S,Pilot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Hogh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School,Kachua,Bagerhat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7348" y="254683"/>
            <a:ext cx="2595995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 cmpd="tri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handra-(6)201606161054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752" y="1105198"/>
            <a:ext cx="3707064" cy="2529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933" y="972463"/>
            <a:ext cx="4056528" cy="2463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Down Arrow 8"/>
          <p:cNvSpPr/>
          <p:nvPr/>
        </p:nvSpPr>
        <p:spPr>
          <a:xfrm>
            <a:off x="3552194" y="3626884"/>
            <a:ext cx="378369" cy="607920"/>
          </a:xfrm>
          <a:prstGeom prst="downArrow">
            <a:avLst/>
          </a:prstGeom>
          <a:noFill/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>
          <a:xfrm>
            <a:off x="8004077" y="3534848"/>
            <a:ext cx="375651" cy="535248"/>
          </a:xfrm>
          <a:prstGeom prst="downArrow">
            <a:avLst/>
          </a:prstGeom>
          <a:noFill/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689603" y="4304775"/>
            <a:ext cx="2209800" cy="584775"/>
          </a:xfrm>
          <a:prstGeom prst="rect">
            <a:avLst/>
          </a:prstGeom>
          <a:noFill/>
          <a:ln w="57150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রাস্তানির্মাণ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1491" y="4286473"/>
            <a:ext cx="2209800" cy="584775"/>
          </a:xfrm>
          <a:prstGeom prst="rect">
            <a:avLst/>
          </a:prstGeom>
          <a:noFill/>
          <a:ln w="57150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সেতু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নির্মাণ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97809" y="4925767"/>
            <a:ext cx="7848600" cy="1323439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 cmpd="tri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যে শিল্পের মাধ্যমে রাস্তাঘাট ,সেতু ইত্যাদি নির্মাণ করা হয় তাকে নির্মাণ শিল্প বলে।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ACCFE77-3ED8-4B5D-A213-E7B0EBDBA87E}"/>
              </a:ext>
            </a:extLst>
          </p:cNvPr>
          <p:cNvSpPr/>
          <p:nvPr/>
        </p:nvSpPr>
        <p:spPr>
          <a:xfrm>
            <a:off x="0" y="0"/>
            <a:ext cx="12115800" cy="6858000"/>
          </a:xfrm>
          <a:prstGeom prst="rect">
            <a:avLst/>
          </a:prstGeom>
          <a:noFill/>
          <a:ln w="254000">
            <a:solidFill>
              <a:schemeClr val="accent4">
                <a:lumMod val="40000"/>
                <a:lumOff val="60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9" y="168813"/>
            <a:ext cx="11816863" cy="645350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43443" y="6201607"/>
            <a:ext cx="1018735" cy="365125"/>
          </a:xfrm>
        </p:spPr>
        <p:txBody>
          <a:bodyPr/>
          <a:lstStyle/>
          <a:p>
            <a:fld id="{37677A28-1BAE-4C2D-A222-83D8E90C9877}" type="datetime1">
              <a:rPr lang="en-US" smtClean="0">
                <a:solidFill>
                  <a:schemeClr val="tx1"/>
                </a:solidFill>
              </a:rPr>
              <a:pPr/>
              <a:t>6/15/2020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8449" y="6215675"/>
            <a:ext cx="6274190" cy="365125"/>
          </a:xfrm>
        </p:spPr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Bikash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Kundu,Govt,C,S,Pilot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Hogh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School,Kachua,Bagerhat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252026" y="443131"/>
            <a:ext cx="9791113" cy="5506273"/>
            <a:chOff x="1223890" y="443131"/>
            <a:chExt cx="9791113" cy="5506273"/>
          </a:xfrm>
        </p:grpSpPr>
        <p:pic>
          <p:nvPicPr>
            <p:cNvPr id="7" name="Picture 6"/>
            <p:cNvPicPr preferRelativeResize="0">
              <a:picLocks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lc="http://schemas.openxmlformats.org/drawingml/2006/lockedCanvas"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890" y="443131"/>
              <a:ext cx="9791113" cy="550627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165343" y="1289538"/>
              <a:ext cx="4003107" cy="3139321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প্র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স্তুতক</a:t>
              </a:r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রণ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সম্পাদনায়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600" dirty="0" smtClean="0">
                <a:latin typeface="NikoshBAN" pitchFamily="2" charset="0"/>
                <a:cs typeface="NikoshBAN" pitchFamily="2" charset="0"/>
              </a:endParaRPr>
            </a:p>
            <a:p>
              <a:pPr algn="ctr">
                <a:spcBef>
                  <a:spcPct val="0"/>
                </a:spcBef>
                <a:defRPr/>
              </a:pP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বিকাশ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চন্দ্র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কুন্ডু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/>
              </a:r>
              <a:br>
                <a:rPr lang="bn-BD" sz="3200" dirty="0">
                  <a:latin typeface="NikoshBAN" pitchFamily="2" charset="0"/>
                  <a:cs typeface="NikoshBAN" pitchFamily="2" charset="0"/>
                </a:rPr>
              </a:b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ব্যবসায়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শিক্ষা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)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  <a:p>
              <a:pPr lvl="0" algn="ctr">
                <a:spcBef>
                  <a:spcPct val="0"/>
                </a:spcBef>
                <a:defRPr/>
              </a:pP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সরকারি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সি,এস,পাইলট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মডেল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মাধ্যমিক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বিদ্যালয়,কচুয়া,বাগেরহাট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 </a:t>
              </a:r>
            </a:p>
            <a:p>
              <a:pPr lvl="0" algn="ctr">
                <a:spcBef>
                  <a:spcPct val="0"/>
                </a:spcBef>
                <a:defRPr/>
              </a:pPr>
              <a:r>
                <a:rPr lang="en-US" sz="1600" dirty="0" smtClean="0">
                  <a:latin typeface="NikoshBAN" pitchFamily="2" charset="0"/>
                  <a:cs typeface="NikoshBAN" pitchFamily="2" charset="0"/>
                  <a:hlinkClick r:id="rId4"/>
                </a:rPr>
                <a:t>ই-মেইল-bikashkundu1175@gmail.com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/>
              </a:r>
              <a:br>
                <a:rPr lang="bn-BD" sz="3200" dirty="0">
                  <a:latin typeface="NikoshBAN" pitchFamily="2" charset="0"/>
                  <a:cs typeface="NikoshBAN" pitchFamily="2" charset="0"/>
                </a:rPr>
              </a:br>
              <a:endParaRPr lang="en-US" sz="2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9" name="Picture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71139" y="1026941"/>
              <a:ext cx="3179298" cy="38967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7301132" y="2447778"/>
            <a:ext cx="1392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অধ্যায়ঃসপ্তম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ACCFE77-3ED8-4B5D-A213-E7B0EBDBA87E}"/>
              </a:ext>
            </a:extLst>
          </p:cNvPr>
          <p:cNvSpPr/>
          <p:nvPr/>
        </p:nvSpPr>
        <p:spPr>
          <a:xfrm>
            <a:off x="0" y="0"/>
            <a:ext cx="12115800" cy="6858000"/>
          </a:xfrm>
          <a:prstGeom prst="rect">
            <a:avLst/>
          </a:prstGeom>
          <a:noFill/>
          <a:ln w="254000">
            <a:solidFill>
              <a:schemeClr val="accent4">
                <a:lumMod val="40000"/>
                <a:lumOff val="60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7" y="202246"/>
            <a:ext cx="11788727" cy="645350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74630" y="6243810"/>
            <a:ext cx="1075006" cy="365125"/>
          </a:xfrm>
        </p:spPr>
        <p:txBody>
          <a:bodyPr/>
          <a:lstStyle/>
          <a:p>
            <a:fld id="{C3CFDFA6-5B5A-4AC9-A6E4-0711A4E56662}" type="datetime1">
              <a:rPr lang="en-US" smtClean="0">
                <a:solidFill>
                  <a:schemeClr val="tx1"/>
                </a:solidFill>
              </a:rPr>
              <a:pPr/>
              <a:t>6/15/2020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5909" y="6257878"/>
            <a:ext cx="6428934" cy="365125"/>
          </a:xfrm>
        </p:spPr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Bikash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Kundu,Govt,C,S,Pilot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Hogh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School,Kachua,Bagerhat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9528" y="343297"/>
            <a:ext cx="3564861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 cmpd="tri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ilpo_40406_148789142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093" y="1146424"/>
            <a:ext cx="3767007" cy="2811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077" y="1182741"/>
            <a:ext cx="4032163" cy="2738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Down Arrow 11"/>
          <p:cNvSpPr/>
          <p:nvPr/>
        </p:nvSpPr>
        <p:spPr>
          <a:xfrm>
            <a:off x="3051443" y="4045469"/>
            <a:ext cx="374148" cy="478639"/>
          </a:xfrm>
          <a:prstGeom prst="downArrow">
            <a:avLst/>
          </a:prstGeom>
          <a:noFill/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own Arrow 12"/>
          <p:cNvSpPr/>
          <p:nvPr/>
        </p:nvSpPr>
        <p:spPr>
          <a:xfrm>
            <a:off x="8055056" y="3992320"/>
            <a:ext cx="420207" cy="531789"/>
          </a:xfrm>
          <a:prstGeom prst="downArrow">
            <a:avLst/>
          </a:prstGeom>
          <a:noFill/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2457987" y="4603455"/>
            <a:ext cx="1671541" cy="584775"/>
          </a:xfrm>
          <a:prstGeom prst="rect">
            <a:avLst/>
          </a:prstGeom>
          <a:noFill/>
          <a:ln w="57150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86239" y="4671691"/>
            <a:ext cx="1415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08349" y="4631202"/>
            <a:ext cx="2178043" cy="584775"/>
          </a:xfrm>
          <a:prstGeom prst="rect">
            <a:avLst/>
          </a:prstGeom>
          <a:noFill/>
          <a:ln w="57150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30043" y="4659815"/>
            <a:ext cx="1793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30533" y="5275831"/>
            <a:ext cx="9323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 শিল্পে শ্রম ও যন্ত্রের ব্যবহারের মাধ্যমে কাঁচামালকে প্রক্রিয়াজাত করে চুড়ান্ত পণ্যে রূপান্তর করা হয় তাকে উৎপাদন শিল্প বলা হয়।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6" grpId="0" animBg="1"/>
      <p:bldP spid="17" grpId="0"/>
      <p:bldP spid="18" grpId="0" animBg="1"/>
      <p:bldP spid="19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168" y="1282902"/>
            <a:ext cx="3802965" cy="2537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387531" y="4533327"/>
            <a:ext cx="2209800" cy="584775"/>
          </a:xfrm>
          <a:prstGeom prst="rect">
            <a:avLst/>
          </a:prstGeom>
          <a:noFill/>
          <a:ln w="57150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9017" y="4525537"/>
            <a:ext cx="2209800" cy="584775"/>
          </a:xfrm>
          <a:prstGeom prst="rect">
            <a:avLst/>
          </a:prstGeom>
          <a:noFill/>
          <a:ln w="57150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250115" y="3910830"/>
            <a:ext cx="484632" cy="545911"/>
          </a:xfrm>
          <a:prstGeom prst="downArrow">
            <a:avLst/>
          </a:prstGeom>
          <a:noFill/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own Arrow 6"/>
          <p:cNvSpPr/>
          <p:nvPr/>
        </p:nvSpPr>
        <p:spPr>
          <a:xfrm>
            <a:off x="8071601" y="3910830"/>
            <a:ext cx="484632" cy="545911"/>
          </a:xfrm>
          <a:prstGeom prst="downArrow">
            <a:avLst/>
          </a:prstGeom>
          <a:noFill/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82" y="1282890"/>
            <a:ext cx="4400851" cy="2536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001683" y="5231342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যে শিল্প বিভিন্ন প্রকার সেবা প্রদানের মাধ্যমে মানুষের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জীবনযাত্রা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সহজ ও আরামদায়ক করে তাকে সেবা শিল্প বলে।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2331" y="4596021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ব্যাংকিং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সেবা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79932" y="4596021"/>
            <a:ext cx="1625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স্বাস্থ্য সেবা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1364" y="379703"/>
            <a:ext cx="5388741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 cmpd="tri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দুটিতে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A6D2-B21E-4AED-9051-F9B9AEA0B1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38047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/>
      <p:bldP spid="10" grpId="0"/>
      <p:bldP spid="11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ACCFE77-3ED8-4B5D-A213-E7B0EBDBA87E}"/>
              </a:ext>
            </a:extLst>
          </p:cNvPr>
          <p:cNvSpPr/>
          <p:nvPr/>
        </p:nvSpPr>
        <p:spPr>
          <a:xfrm>
            <a:off x="0" y="0"/>
            <a:ext cx="12115800" cy="6858000"/>
          </a:xfrm>
          <a:prstGeom prst="rect">
            <a:avLst/>
          </a:prstGeom>
          <a:noFill/>
          <a:ln w="254000">
            <a:solidFill>
              <a:schemeClr val="accent4">
                <a:lumMod val="40000"/>
                <a:lumOff val="60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202246"/>
            <a:ext cx="11704320" cy="645350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18360" y="6215675"/>
            <a:ext cx="1060938" cy="365125"/>
          </a:xfrm>
        </p:spPr>
        <p:txBody>
          <a:bodyPr/>
          <a:lstStyle/>
          <a:p>
            <a:fld id="{D1788A5D-11C8-49D6-BF96-3CEE05825CF0}" type="datetime1">
              <a:rPr lang="en-US" smtClean="0">
                <a:solidFill>
                  <a:schemeClr val="tx1"/>
                </a:solidFill>
              </a:rPr>
              <a:pPr/>
              <a:t>6/15/2020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5909" y="6257878"/>
            <a:ext cx="6260123" cy="365125"/>
          </a:xfrm>
        </p:spPr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Bikash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Kundu,Govt,C,S,Pilot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Hogh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School,Kachua,Bagerhat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1364" y="379703"/>
            <a:ext cx="5388741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 cmpd="tri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দুটিতে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82" y="1282890"/>
            <a:ext cx="4400851" cy="2536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168" y="1282902"/>
            <a:ext cx="3802965" cy="2537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Down Arrow 8"/>
          <p:cNvSpPr/>
          <p:nvPr/>
        </p:nvSpPr>
        <p:spPr>
          <a:xfrm>
            <a:off x="3250115" y="3910830"/>
            <a:ext cx="484632" cy="545911"/>
          </a:xfrm>
          <a:prstGeom prst="downArrow">
            <a:avLst/>
          </a:prstGeom>
          <a:noFill/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>
          <a:xfrm>
            <a:off x="8071601" y="3910830"/>
            <a:ext cx="484632" cy="545911"/>
          </a:xfrm>
          <a:prstGeom prst="downArrow">
            <a:avLst/>
          </a:prstGeom>
          <a:noFill/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387531" y="4533327"/>
            <a:ext cx="2209800" cy="584775"/>
          </a:xfrm>
          <a:prstGeom prst="rect">
            <a:avLst/>
          </a:prstGeom>
          <a:noFill/>
          <a:ln w="57150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89092" y="4537027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ব্যাংকিং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সেবা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09017" y="4525537"/>
            <a:ext cx="2209800" cy="584775"/>
          </a:xfrm>
          <a:prstGeom prst="rect">
            <a:avLst/>
          </a:prstGeom>
          <a:noFill/>
          <a:ln w="57150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79932" y="4596021"/>
            <a:ext cx="1625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স্বাস্থ্য সেবা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36212" y="5201845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যে শিল্প বিভিন্ন প্রকার সেবা প্রদানের মাধ্যমে মানুষের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জীবনযাত্রা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সহজ ও আরামদায়ক করে তাকে সেবা শিল্প বলে।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ACCFE77-3ED8-4B5D-A213-E7B0EBDBA87E}"/>
              </a:ext>
            </a:extLst>
          </p:cNvPr>
          <p:cNvSpPr/>
          <p:nvPr/>
        </p:nvSpPr>
        <p:spPr>
          <a:xfrm>
            <a:off x="0" y="0"/>
            <a:ext cx="12115800" cy="6858000"/>
          </a:xfrm>
          <a:prstGeom prst="rect">
            <a:avLst/>
          </a:prstGeom>
          <a:noFill/>
          <a:ln w="254000">
            <a:solidFill>
              <a:schemeClr val="accent4">
                <a:lumMod val="40000"/>
                <a:lumOff val="60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55" y="202246"/>
            <a:ext cx="11788727" cy="645350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59037" y="6187539"/>
            <a:ext cx="1004668" cy="365125"/>
          </a:xfrm>
        </p:spPr>
        <p:txBody>
          <a:bodyPr/>
          <a:lstStyle/>
          <a:p>
            <a:fld id="{86F487B0-BB3B-4565-80DF-8CC6325D6E19}" type="datetime1">
              <a:rPr lang="en-US" smtClean="0">
                <a:solidFill>
                  <a:schemeClr val="tx1"/>
                </a:solidFill>
              </a:rPr>
              <a:pPr/>
              <a:t>6/15/2020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19976" y="6215675"/>
            <a:ext cx="6443003" cy="365125"/>
          </a:xfrm>
        </p:spPr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Bikash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Kundu,Govt,C,S,Pilot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Hogh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School,Kachua,Bagerhat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2398" y="600902"/>
            <a:ext cx="2752723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 cmpd="thinThick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775316" y="1721660"/>
            <a:ext cx="640415" cy="1586427"/>
          </a:xfrm>
          <a:prstGeom prst="downArrow">
            <a:avLst/>
          </a:prstGeom>
          <a:solidFill>
            <a:schemeClr val="bg2">
              <a:lumMod val="75000"/>
            </a:schemeClr>
          </a:solidFill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264415" y="3749061"/>
            <a:ext cx="6155140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2723" y="3810615"/>
            <a:ext cx="5898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**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যে কোন দু’টি শিল্পের সংজ্ঞা দাও।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ACCFE77-3ED8-4B5D-A213-E7B0EBDBA87E}"/>
              </a:ext>
            </a:extLst>
          </p:cNvPr>
          <p:cNvSpPr/>
          <p:nvPr/>
        </p:nvSpPr>
        <p:spPr>
          <a:xfrm>
            <a:off x="0" y="0"/>
            <a:ext cx="12115800" cy="6858000"/>
          </a:xfrm>
          <a:prstGeom prst="rect">
            <a:avLst/>
          </a:prstGeom>
          <a:noFill/>
          <a:ln w="254000">
            <a:solidFill>
              <a:schemeClr val="accent4">
                <a:lumMod val="40000"/>
                <a:lumOff val="60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3" y="202246"/>
            <a:ext cx="11760591" cy="645350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04293" y="6271945"/>
            <a:ext cx="1159412" cy="365125"/>
          </a:xfrm>
        </p:spPr>
        <p:txBody>
          <a:bodyPr/>
          <a:lstStyle/>
          <a:p>
            <a:fld id="{D1A97077-92B1-4C74-889E-869FD46271C4}" type="datetime1">
              <a:rPr lang="en-US" smtClean="0">
                <a:solidFill>
                  <a:schemeClr val="tx1"/>
                </a:solidFill>
              </a:rPr>
              <a:pPr/>
              <a:t>6/15/2020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3028" y="6257879"/>
            <a:ext cx="6541476" cy="365125"/>
          </a:xfrm>
        </p:spPr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Bikash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Kundu,Govt,C,S,Pilot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Hogh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School,Kachua,Bagerhat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7212" y="424591"/>
            <a:ext cx="2789585" cy="11079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ল্যায়ন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06233" y="553793"/>
            <a:ext cx="5679584" cy="2496156"/>
            <a:chOff x="1420941" y="952847"/>
            <a:chExt cx="9072541" cy="2895591"/>
          </a:xfrm>
        </p:grpSpPr>
        <p:pic>
          <p:nvPicPr>
            <p:cNvPr id="8" name="Picture 7" descr="C:\Documents and Settings\Lab 47\My Documents\My Pictures\New Folder (2)\Teacher_4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2936" y="952847"/>
              <a:ext cx="1540532" cy="2895591"/>
            </a:xfrm>
            <a:prstGeom prst="rect">
              <a:avLst/>
            </a:prstGeom>
            <a:noFill/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4062" y="1452966"/>
              <a:ext cx="3889420" cy="2395472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isometricOffAxis2Left"/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941" y="1352282"/>
              <a:ext cx="3197757" cy="24961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isometricOffAxis1Right"/>
              <a:lightRig rig="threePt" dir="t"/>
            </a:scene3d>
          </p:spPr>
        </p:pic>
      </p:grpSp>
      <p:sp>
        <p:nvSpPr>
          <p:cNvPr id="11" name="TextBox 10"/>
          <p:cNvSpPr txBox="1"/>
          <p:nvPr/>
        </p:nvSpPr>
        <p:spPr>
          <a:xfrm>
            <a:off x="3177342" y="3465980"/>
            <a:ext cx="55974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১। উৎপাদনের বাহন কোনটি?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নিষ্কাশণ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উদাহারণ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৩। শিল্প কত প্রকার ও কি কি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৪। প্রজনন শিল্প কাকে বলে?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৫। স্বাস্থ্য সেবা কোন শিল্পের অন্তর্গত 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336" y="2507104"/>
            <a:ext cx="11777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**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নিচের ছকটি ব্যবহার করে বিভিন্ন প্রকার শিল্পের পাঁচটি করে উদাহরণ লিখে আনবে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4345" y="3474513"/>
          <a:ext cx="11072815" cy="2583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3807"/>
                <a:gridCol w="2313808"/>
                <a:gridCol w="1932556"/>
                <a:gridCol w="2321063"/>
                <a:gridCol w="1901581"/>
              </a:tblGrid>
              <a:tr h="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প্রজনন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শিল্প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নিষ্কাশন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শিল্প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নির্মাণ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শিল্প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উৎপাদন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শিল্প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সেবা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মূলক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শিল্প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</a:tr>
              <a:tr h="1943102">
                <a:tc>
                  <a:txBody>
                    <a:bodyPr/>
                    <a:lstStyle/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৫।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৫।</a:t>
                      </a:r>
                      <a:endParaRPr lang="en-US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৫।</a:t>
                      </a:r>
                      <a:endParaRPr lang="en-US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৫।</a:t>
                      </a:r>
                      <a:endParaRPr lang="en-US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৫।</a:t>
                      </a:r>
                      <a:endParaRPr lang="en-US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14822202543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3425" y="386706"/>
            <a:ext cx="3325432" cy="19504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38467" y="648037"/>
            <a:ext cx="3733800" cy="10156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marL="685800" indent="-685800" algn="ctr" eaLnBrk="1" hangingPunct="1">
              <a:buFont typeface="Wingdings" pitchFamily="2" charset="2"/>
              <a:buChar char="q"/>
            </a:pPr>
            <a:r>
              <a:rPr lang="bn-BD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26AA-5C08-4CA8-B5C7-9373907BA3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28007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ACCFE77-3ED8-4B5D-A213-E7B0EBDBA87E}"/>
              </a:ext>
            </a:extLst>
          </p:cNvPr>
          <p:cNvSpPr/>
          <p:nvPr/>
        </p:nvSpPr>
        <p:spPr>
          <a:xfrm>
            <a:off x="0" y="0"/>
            <a:ext cx="12115800" cy="6858000"/>
          </a:xfrm>
          <a:prstGeom prst="rect">
            <a:avLst/>
          </a:prstGeom>
          <a:noFill/>
          <a:ln w="254000">
            <a:solidFill>
              <a:schemeClr val="accent4">
                <a:lumMod val="40000"/>
                <a:lumOff val="60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3" y="179409"/>
            <a:ext cx="11563643" cy="6453508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43443" y="6187540"/>
            <a:ext cx="1046871" cy="365125"/>
          </a:xfrm>
        </p:spPr>
        <p:txBody>
          <a:bodyPr/>
          <a:lstStyle/>
          <a:p>
            <a:fld id="{1EDBF763-D725-49DD-B48E-528A84EA0384}" type="datetime1">
              <a:rPr lang="en-US" smtClean="0">
                <a:solidFill>
                  <a:schemeClr val="tx1"/>
                </a:solidFill>
              </a:rPr>
              <a:pPr/>
              <a:t>6/15/2020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19977" y="6201608"/>
            <a:ext cx="6372664" cy="365125"/>
          </a:xfrm>
        </p:spPr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Bikash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Kundu,Govt,C,S,Pilot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Hogh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School,Kachua,Bagerhat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88493" y="928245"/>
            <a:ext cx="3733800" cy="10156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marL="685800" indent="-685800" algn="ctr" eaLnBrk="1" hangingPunct="1">
              <a:buFont typeface="Wingdings" pitchFamily="2" charset="2"/>
              <a:buChar char="q"/>
            </a:pPr>
            <a:r>
              <a:rPr lang="bn-BD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14822202543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076" y="416203"/>
            <a:ext cx="3325432" cy="19504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14336" y="2536595"/>
            <a:ext cx="11777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**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নিচের ছকটি ব্যবহার করে বিভিন্ন প্রকার শিল্পের পাঁচটি করে উদাহরণ লিখে আনবে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68671" y="3492352"/>
          <a:ext cx="11072815" cy="2583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3807"/>
                <a:gridCol w="2313808"/>
                <a:gridCol w="1932556"/>
                <a:gridCol w="2321063"/>
                <a:gridCol w="1901581"/>
              </a:tblGrid>
              <a:tr h="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প্রজনন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শিল্প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নিষ্কাশন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শিল্প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নির্মাণ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শিল্প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উৎপাদন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শিল্প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সেবা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মূলক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শিল্প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</a:tr>
              <a:tr h="1943102">
                <a:tc>
                  <a:txBody>
                    <a:bodyPr/>
                    <a:lstStyle/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৫।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৫।</a:t>
                      </a:r>
                      <a:endParaRPr lang="en-US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৫।</a:t>
                      </a:r>
                      <a:endParaRPr lang="en-US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৫।</a:t>
                      </a:r>
                      <a:endParaRPr lang="en-US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৫।</a:t>
                      </a:r>
                      <a:endParaRPr lang="en-US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ACCFE77-3ED8-4B5D-A213-E7B0EBDBA87E}"/>
              </a:ext>
            </a:extLst>
          </p:cNvPr>
          <p:cNvSpPr/>
          <p:nvPr/>
        </p:nvSpPr>
        <p:spPr>
          <a:xfrm>
            <a:off x="0" y="0"/>
            <a:ext cx="12115800" cy="6858000"/>
          </a:xfrm>
          <a:prstGeom prst="rect">
            <a:avLst/>
          </a:prstGeom>
          <a:noFill/>
          <a:ln w="254000">
            <a:solidFill>
              <a:schemeClr val="accent4">
                <a:lumMod val="40000"/>
                <a:lumOff val="60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55" y="202246"/>
            <a:ext cx="11788727" cy="6453508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15308" y="6243810"/>
            <a:ext cx="1201615" cy="365125"/>
          </a:xfrm>
        </p:spPr>
        <p:txBody>
          <a:bodyPr/>
          <a:lstStyle/>
          <a:p>
            <a:fld id="{69CDF620-429B-44F5-A34A-C8B6171C55BD}" type="datetime1">
              <a:rPr lang="en-US" smtClean="0">
                <a:solidFill>
                  <a:schemeClr val="tx1"/>
                </a:solidFill>
              </a:rPr>
              <a:pPr/>
              <a:t>6/15/2020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4532" y="6201607"/>
            <a:ext cx="5724378" cy="365125"/>
          </a:xfrm>
        </p:spPr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Bikash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Kundu,Govt,C,S,Pilot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Hogh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School,Kachua,Bagerhat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invGray">
          <a:xfrm>
            <a:off x="562711" y="563563"/>
            <a:ext cx="11029070" cy="5682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500977" y="1740405"/>
            <a:ext cx="583997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DE8B-2312-442C-953B-60C8EA0BB5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ACCFE77-3ED8-4B5D-A213-E7B0EBDBA87E}"/>
              </a:ext>
            </a:extLst>
          </p:cNvPr>
          <p:cNvSpPr/>
          <p:nvPr/>
        </p:nvSpPr>
        <p:spPr>
          <a:xfrm>
            <a:off x="0" y="0"/>
            <a:ext cx="12115800" cy="6858000"/>
          </a:xfrm>
          <a:prstGeom prst="rect">
            <a:avLst/>
          </a:prstGeom>
          <a:noFill/>
          <a:ln w="254000">
            <a:solidFill>
              <a:schemeClr val="accent4">
                <a:lumMod val="40000"/>
                <a:lumOff val="60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55" y="202246"/>
            <a:ext cx="11788727" cy="6453508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4781" y="879988"/>
            <a:ext cx="897931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725-g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72" y="263596"/>
            <a:ext cx="3375613" cy="2472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$_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81" y="4039756"/>
            <a:ext cx="3056895" cy="2373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Bagerhat-Photo-13.09.20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6243" y="4123474"/>
            <a:ext cx="3238616" cy="2290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1485371974-334e3y8tdetcfke8han3l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6248" y="347313"/>
            <a:ext cx="3129567" cy="2444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515" y="263596"/>
            <a:ext cx="3168200" cy="2659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607" y="4123485"/>
            <a:ext cx="2909372" cy="2290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Down Arrow 7"/>
          <p:cNvSpPr/>
          <p:nvPr/>
        </p:nvSpPr>
        <p:spPr>
          <a:xfrm>
            <a:off x="1929385" y="2927234"/>
            <a:ext cx="484632" cy="978408"/>
          </a:xfrm>
          <a:prstGeom prst="downArrow">
            <a:avLst/>
          </a:prstGeom>
          <a:noFill/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 rot="5400000">
            <a:off x="10014928" y="3292953"/>
            <a:ext cx="740747" cy="484632"/>
          </a:xfrm>
          <a:prstGeom prst="rightArrow">
            <a:avLst/>
          </a:prstGeom>
          <a:noFill/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 rot="16200000">
            <a:off x="5438929" y="3233537"/>
            <a:ext cx="859577" cy="484632"/>
          </a:xfrm>
          <a:prstGeom prst="rightArrow">
            <a:avLst/>
          </a:prstGeom>
          <a:noFill/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7784861" y="1392869"/>
            <a:ext cx="740747" cy="484632"/>
          </a:xfrm>
          <a:prstGeom prst="rightArrow">
            <a:avLst/>
          </a:prstGeom>
          <a:noFill/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>
            <a:off x="3697589" y="5292463"/>
            <a:ext cx="740747" cy="484632"/>
          </a:xfrm>
          <a:prstGeom prst="rightArrow">
            <a:avLst/>
          </a:prstGeom>
          <a:noFill/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Connector 12"/>
          <p:cNvSpPr/>
          <p:nvPr/>
        </p:nvSpPr>
        <p:spPr>
          <a:xfrm>
            <a:off x="1961567" y="1635185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41D4-7F12-47C2-BAE4-EEC2ECAB8A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44622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"/>
                            </p:stCondLst>
                            <p:childTnLst>
                              <p:par>
                                <p:cTn id="66" presetID="0" presetClass="pat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26 0.17662 0.00065 0.35301 0.00104 0.5294 L 0.30429 0.53935 L 0.30429 -0.02732 L 0.67604 -0.01759 L 0.68255 0.55879 L 0.68255 0.55879 L 0.68255 0.55879 " pathEditMode="relative" ptsTypes="AAAAAAAA">
                                      <p:cBhvr>
                                        <p:cTn id="6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ACCFE77-3ED8-4B5D-A213-E7B0EBDBA87E}"/>
              </a:ext>
            </a:extLst>
          </p:cNvPr>
          <p:cNvSpPr/>
          <p:nvPr/>
        </p:nvSpPr>
        <p:spPr>
          <a:xfrm>
            <a:off x="0" y="0"/>
            <a:ext cx="12115800" cy="6858000"/>
          </a:xfrm>
          <a:prstGeom prst="rect">
            <a:avLst/>
          </a:prstGeom>
          <a:noFill/>
          <a:ln w="254000">
            <a:solidFill>
              <a:schemeClr val="accent4">
                <a:lumMod val="40000"/>
                <a:lumOff val="60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5" y="202246"/>
            <a:ext cx="11718387" cy="645350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73105" y="6215675"/>
            <a:ext cx="990600" cy="365125"/>
          </a:xfrm>
        </p:spPr>
        <p:txBody>
          <a:bodyPr/>
          <a:lstStyle/>
          <a:p>
            <a:fld id="{AD2A16E4-8E6F-4822-980F-14F2AD6CF0BA}" type="datetime1">
              <a:rPr lang="en-US" smtClean="0">
                <a:solidFill>
                  <a:schemeClr val="tx1"/>
                </a:solidFill>
              </a:rPr>
              <a:pPr/>
              <a:t>6/15/2020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157770" y="900662"/>
            <a:ext cx="9772827" cy="4853024"/>
            <a:chOff x="1157770" y="900662"/>
            <a:chExt cx="9772827" cy="4853024"/>
          </a:xfrm>
        </p:grpSpPr>
        <p:pic>
          <p:nvPicPr>
            <p:cNvPr id="11" name="Picture 10" descr="42725-ga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7770" y="900662"/>
              <a:ext cx="9772827" cy="4853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Rectangle 13"/>
            <p:cNvSpPr/>
            <p:nvPr/>
          </p:nvSpPr>
          <p:spPr>
            <a:xfrm>
              <a:off x="4016776" y="2850439"/>
              <a:ext cx="3999814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5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5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বনের</a:t>
              </a:r>
              <a:r>
                <a:rPr lang="en-US" sz="5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দৃশ্য</a:t>
              </a:r>
              <a:r>
                <a:rPr lang="en-US" sz="5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5907" y="6201607"/>
            <a:ext cx="6288258" cy="365125"/>
          </a:xfrm>
        </p:spPr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Bikash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Kundu,Govt,C,S,Pilot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Hogh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School,Kachua,Bagerhat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177387" y="870156"/>
            <a:ext cx="9736419" cy="4909344"/>
            <a:chOff x="1177387" y="870156"/>
            <a:chExt cx="9736419" cy="4909344"/>
          </a:xfrm>
        </p:grpSpPr>
        <p:pic>
          <p:nvPicPr>
            <p:cNvPr id="19" name="Picture 18" descr="$_20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7387" y="870156"/>
              <a:ext cx="9736419" cy="49093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9" name="Rectangle 28"/>
            <p:cNvSpPr/>
            <p:nvPr/>
          </p:nvSpPr>
          <p:spPr>
            <a:xfrm>
              <a:off x="4570691" y="3259082"/>
              <a:ext cx="3453189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66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গাছ</a:t>
              </a:r>
              <a:r>
                <a:rPr lang="en-US" sz="6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66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কাটছে</a:t>
              </a:r>
              <a:r>
                <a:rPr lang="en-US" sz="6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1439" y="6223617"/>
            <a:ext cx="2743200" cy="365125"/>
          </a:xfrm>
        </p:spPr>
        <p:txBody>
          <a:bodyPr/>
          <a:lstStyle/>
          <a:p>
            <a:fld id="{8838DE8B-2312-442C-953B-60C8EA0BB575}" type="datetime1"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6/15/2020</a:t>
            </a:fld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599" y="6356352"/>
            <a:ext cx="5370871" cy="365125"/>
          </a:xfrm>
        </p:spPr>
        <p:txBody>
          <a:bodyPr/>
          <a:lstStyle/>
          <a:p>
            <a:r>
              <a:rPr lang="en-US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Bikash</a:t>
            </a:r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Kundu,Govt,C,S,Pilot</a:t>
            </a:r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 </a:t>
            </a:r>
            <a:r>
              <a:rPr lang="en-US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Hogh</a:t>
            </a:r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School,Kachua,Bagerhat</a:t>
            </a: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ACCFE77-3ED8-4B5D-A213-E7B0EBDBA87E}"/>
              </a:ext>
            </a:extLst>
          </p:cNvPr>
          <p:cNvSpPr/>
          <p:nvPr/>
        </p:nvSpPr>
        <p:spPr>
          <a:xfrm>
            <a:off x="0" y="0"/>
            <a:ext cx="12115800" cy="6858000"/>
          </a:xfrm>
          <a:prstGeom prst="rect">
            <a:avLst/>
          </a:prstGeom>
          <a:noFill/>
          <a:ln w="254000">
            <a:solidFill>
              <a:schemeClr val="accent4">
                <a:lumMod val="40000"/>
                <a:lumOff val="60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28468" y="2751964"/>
            <a:ext cx="60228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মিস্ত্রী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আসবাব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98828" y="235974"/>
            <a:ext cx="11558876" cy="5979086"/>
            <a:chOff x="299561" y="-30878"/>
            <a:chExt cx="11673702" cy="62590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lc="http://schemas.openxmlformats.org/drawingml/2006/lockedCanvas"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561" y="-30878"/>
              <a:ext cx="11673702" cy="625907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502" y="1012874"/>
              <a:ext cx="9362741" cy="43469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3584739" y="2780100"/>
              <a:ext cx="6539170" cy="8054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কাঠ</a:t>
              </a:r>
              <a:r>
                <a:rPr lang="en-US" sz="4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মিস্ত্রী</a:t>
              </a:r>
              <a:r>
                <a:rPr lang="en-US" sz="4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আসবাব</a:t>
              </a:r>
              <a:r>
                <a:rPr lang="en-US" sz="4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পত্র</a:t>
              </a:r>
              <a:r>
                <a:rPr lang="en-US" sz="4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তৈরী</a:t>
              </a:r>
              <a:r>
                <a:rPr lang="en-US" sz="4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করছে</a:t>
              </a:r>
              <a:r>
                <a:rPr lang="en-US" sz="4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endPara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DE8B-2312-442C-953B-60C8EA0BB5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ACCFE77-3ED8-4B5D-A213-E7B0EBDBA87E}"/>
              </a:ext>
            </a:extLst>
          </p:cNvPr>
          <p:cNvSpPr/>
          <p:nvPr/>
        </p:nvSpPr>
        <p:spPr>
          <a:xfrm>
            <a:off x="0" y="0"/>
            <a:ext cx="12115800" cy="6858000"/>
          </a:xfrm>
          <a:prstGeom prst="rect">
            <a:avLst/>
          </a:prstGeom>
          <a:noFill/>
          <a:ln w="254000">
            <a:solidFill>
              <a:schemeClr val="accent4">
                <a:lumMod val="40000"/>
                <a:lumOff val="60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25085" y="309716"/>
            <a:ext cx="11718387" cy="6143792"/>
            <a:chOff x="225085" y="309716"/>
            <a:chExt cx="11718387" cy="614379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lc="http://schemas.openxmlformats.org/drawingml/2006/lockedCanvas"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085" y="309716"/>
              <a:ext cx="11718387" cy="614379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0154" y="1004837"/>
              <a:ext cx="9047678" cy="50324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2123768" y="5206181"/>
              <a:ext cx="81706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ধাপগলো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অনুসরণ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করলে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বোঝা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যায়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? 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DE8B-2312-442C-953B-60C8EA0BB5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986"/>
            <a:ext cx="11549575" cy="64289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ACCFE77-3ED8-4B5D-A213-E7B0EBDBA87E}"/>
              </a:ext>
            </a:extLst>
          </p:cNvPr>
          <p:cNvSpPr/>
          <p:nvPr/>
        </p:nvSpPr>
        <p:spPr>
          <a:xfrm>
            <a:off x="0" y="0"/>
            <a:ext cx="12115800" cy="6858000"/>
          </a:xfrm>
          <a:prstGeom prst="rect">
            <a:avLst/>
          </a:prstGeom>
          <a:noFill/>
          <a:ln w="254000">
            <a:solidFill>
              <a:schemeClr val="accent4">
                <a:lumMod val="40000"/>
                <a:lumOff val="60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1659987" y="2869809"/>
            <a:ext cx="1505243" cy="675249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বনের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দৃশ্য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465273" y="6066971"/>
            <a:ext cx="1645920" cy="54864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কাটছে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359792" y="2799471"/>
            <a:ext cx="1800664" cy="66118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ফারাই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চলছে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9481624" y="2996419"/>
            <a:ext cx="1983545" cy="59084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মিস্ত্রী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আসবাব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9481625" y="6112411"/>
            <a:ext cx="2053883" cy="50643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সর্বশেষ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735377" y="5999871"/>
            <a:ext cx="1533378" cy="57677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$_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603" y="3654082"/>
            <a:ext cx="3056895" cy="2373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Bagerhat-Photo-13.09.20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597" y="3560765"/>
            <a:ext cx="3238616" cy="2290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1485371974-334e3y8tdetcfke8han3l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6248" y="347313"/>
            <a:ext cx="3129567" cy="2444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12" y="235461"/>
            <a:ext cx="3168200" cy="2659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852" y="3688068"/>
            <a:ext cx="2909372" cy="2290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42725-ga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827" y="377434"/>
            <a:ext cx="3375613" cy="2472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ACCFE77-3ED8-4B5D-A213-E7B0EBDBA87E}"/>
              </a:ext>
            </a:extLst>
          </p:cNvPr>
          <p:cNvSpPr/>
          <p:nvPr/>
        </p:nvSpPr>
        <p:spPr>
          <a:xfrm>
            <a:off x="0" y="0"/>
            <a:ext cx="12115800" cy="6858000"/>
          </a:xfrm>
          <a:prstGeom prst="rect">
            <a:avLst/>
          </a:prstGeom>
          <a:noFill/>
          <a:ln w="254000">
            <a:solidFill>
              <a:schemeClr val="accent4">
                <a:lumMod val="40000"/>
                <a:lumOff val="60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3" y="230381"/>
            <a:ext cx="11690252" cy="645350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85646" y="6243810"/>
            <a:ext cx="962465" cy="365125"/>
          </a:xfrm>
        </p:spPr>
        <p:txBody>
          <a:bodyPr/>
          <a:lstStyle/>
          <a:p>
            <a:fld id="{97601CAF-5A6A-48EF-8BC3-DD867F7793C9}" type="datetime1">
              <a:rPr lang="en-US" smtClean="0">
                <a:solidFill>
                  <a:schemeClr val="tx1"/>
                </a:solidFill>
              </a:rPr>
              <a:pPr/>
              <a:t>6/15/2020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4043" y="6243810"/>
            <a:ext cx="6260123" cy="365125"/>
          </a:xfrm>
        </p:spPr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Bikash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Kundu,Govt,C,S,Pilot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Hogh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School,Kachua,Bagerhat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2327" y="2084598"/>
            <a:ext cx="4896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</a:t>
            </a:r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21755" y="790640"/>
            <a:ext cx="3733714" cy="120032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72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sz="5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জকের পাঠ..</a:t>
            </a:r>
            <a:endParaRPr lang="en-US" sz="5400" b="1" spc="150" dirty="0" smtClean="0">
              <a:ln w="11430"/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ACCFE77-3ED8-4B5D-A213-E7B0EBDBA87E}"/>
              </a:ext>
            </a:extLst>
          </p:cNvPr>
          <p:cNvSpPr/>
          <p:nvPr/>
        </p:nvSpPr>
        <p:spPr>
          <a:xfrm>
            <a:off x="0" y="0"/>
            <a:ext cx="12115800" cy="6858000"/>
          </a:xfrm>
          <a:prstGeom prst="rect">
            <a:avLst/>
          </a:prstGeom>
          <a:noFill/>
          <a:ln w="254000">
            <a:solidFill>
              <a:schemeClr val="accent4">
                <a:lumMod val="40000"/>
                <a:lumOff val="60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9" y="202246"/>
            <a:ext cx="11816863" cy="645350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18360" y="6173472"/>
            <a:ext cx="1004668" cy="365125"/>
          </a:xfrm>
        </p:spPr>
        <p:txBody>
          <a:bodyPr/>
          <a:lstStyle/>
          <a:p>
            <a:fld id="{52551FCF-7BE0-483A-9A66-9B52DDDE4583}" type="datetime1">
              <a:rPr lang="en-US" smtClean="0">
                <a:solidFill>
                  <a:schemeClr val="tx1"/>
                </a:solidFill>
              </a:rPr>
              <a:pPr/>
              <a:t>6/15/2020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569" y="6229743"/>
            <a:ext cx="6302326" cy="365125"/>
          </a:xfrm>
        </p:spPr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Bikash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Kundu,Govt,C,S,Pilot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Hogh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School,Kachua,Bagerhat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531" y="2801535"/>
            <a:ext cx="112212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।শিল্প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২।শিল্পের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ভেদ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র্ণনা করতে 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8538" y="855472"/>
            <a:ext cx="386355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6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80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খনফল..</a:t>
            </a:r>
            <a:endParaRPr lang="en-US" sz="8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8789</TotalTime>
  <Words>756</Words>
  <Application>Microsoft Office PowerPoint</Application>
  <PresentationFormat>Custom</PresentationFormat>
  <Paragraphs>197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MADRASHA</dc:creator>
  <cp:lastModifiedBy>HP</cp:lastModifiedBy>
  <cp:revision>1177</cp:revision>
  <dcterms:created xsi:type="dcterms:W3CDTF">2019-05-27T04:34:07Z</dcterms:created>
  <dcterms:modified xsi:type="dcterms:W3CDTF">2020-06-15T09:48:11Z</dcterms:modified>
</cp:coreProperties>
</file>