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png"/>
  <Override PartName="/ppt/media/image16.jpg" ContentType="image/png"/>
  <Override PartName="/ppt/media/image17.jpg" ContentType="image/png"/>
  <Override PartName="/ppt/media/image23.jpg" ContentType="image/png"/>
  <Override PartName="/ppt/media/image24.jpg" ContentType="image/png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333" r:id="rId2"/>
    <p:sldId id="285" r:id="rId3"/>
    <p:sldId id="331" r:id="rId4"/>
    <p:sldId id="330" r:id="rId5"/>
    <p:sldId id="308" r:id="rId6"/>
    <p:sldId id="314" r:id="rId7"/>
    <p:sldId id="309" r:id="rId8"/>
    <p:sldId id="311" r:id="rId9"/>
    <p:sldId id="286" r:id="rId10"/>
    <p:sldId id="316" r:id="rId11"/>
    <p:sldId id="312" r:id="rId12"/>
    <p:sldId id="313" r:id="rId13"/>
    <p:sldId id="294" r:id="rId14"/>
    <p:sldId id="320" r:id="rId15"/>
    <p:sldId id="318" r:id="rId16"/>
    <p:sldId id="317" r:id="rId17"/>
    <p:sldId id="297" r:id="rId18"/>
    <p:sldId id="298" r:id="rId19"/>
    <p:sldId id="328" r:id="rId20"/>
    <p:sldId id="300" r:id="rId21"/>
    <p:sldId id="301" r:id="rId22"/>
    <p:sldId id="302" r:id="rId23"/>
    <p:sldId id="303" r:id="rId24"/>
    <p:sldId id="327" r:id="rId25"/>
    <p:sldId id="321" r:id="rId26"/>
    <p:sldId id="322" r:id="rId27"/>
    <p:sldId id="33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83A5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BEDC-F8D9-4753-90ED-0C7EFE52BD3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8E29-1344-4B3A-B085-CD831CFE8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3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4465" y="131952"/>
            <a:ext cx="3620005" cy="3810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227215"/>
            <a:ext cx="3620005" cy="3810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63" y="2771417"/>
            <a:ext cx="3620005" cy="3810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29" y="2737631"/>
            <a:ext cx="3620005" cy="3810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51" l="0" r="9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66456"/>
            <a:ext cx="5334000" cy="5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267850" y="3209150"/>
            <a:ext cx="6858000" cy="4396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86400" y="3200400"/>
            <a:ext cx="6858000" cy="457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8700" y="6553200"/>
            <a:ext cx="92027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305800" cy="646331"/>
          </a:xfrm>
          <a:prstGeom prst="rect">
            <a:avLst/>
          </a:prstGeom>
          <a:solidFill>
            <a:srgbClr val="1DD333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Some new words 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with pronounce </a:t>
            </a:r>
            <a:endParaRPr lang="en-US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16682"/>
              </p:ext>
            </p:extLst>
          </p:nvPr>
        </p:nvGraphicFramePr>
        <p:xfrm>
          <a:off x="381000" y="1371600"/>
          <a:ext cx="8305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74700">
                <a:tc>
                  <a:txBody>
                    <a:bodyPr/>
                    <a:lstStyle/>
                    <a:p>
                      <a:r>
                        <a:rPr lang="en-US" sz="4000" b="1" baseline="0" dirty="0" smtClean="0">
                          <a:latin typeface="Calibri" pitchFamily="34" charset="0"/>
                          <a:cs typeface="Calibri" pitchFamily="34" charset="0"/>
                        </a:rPr>
                        <a:t>Regular</a:t>
                      </a:r>
                      <a:endParaRPr lang="en-US" sz="4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Result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1DD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1DD333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Calibri" pitchFamily="34" charset="0"/>
                          <a:cs typeface="Calibri" pitchFamily="34" charset="0"/>
                        </a:rPr>
                        <a:t>Examination</a:t>
                      </a:r>
                      <a:endParaRPr lang="en-US" sz="4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Factory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Calibri" pitchFamily="34" charset="0"/>
                          <a:cs typeface="Calibri" pitchFamily="34" charset="0"/>
                        </a:rPr>
                        <a:t>Housewife</a:t>
                      </a:r>
                      <a:endParaRPr lang="en-US" sz="4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Copy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9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267850" y="3209150"/>
            <a:ext cx="6858000" cy="4396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86400" y="3200400"/>
            <a:ext cx="6858000" cy="457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8700" y="6553200"/>
            <a:ext cx="92027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305800" cy="646331"/>
          </a:xfrm>
          <a:prstGeom prst="rect">
            <a:avLst/>
          </a:prstGeom>
          <a:solidFill>
            <a:srgbClr val="1DD333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Some new words with spelling  </a:t>
            </a:r>
            <a:endParaRPr lang="en-US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93850"/>
              </p:ext>
            </p:extLst>
          </p:nvPr>
        </p:nvGraphicFramePr>
        <p:xfrm>
          <a:off x="381000" y="1371600"/>
          <a:ext cx="8305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74700">
                <a:tc>
                  <a:txBody>
                    <a:bodyPr/>
                    <a:lstStyle/>
                    <a:p>
                      <a:r>
                        <a:rPr lang="en-US" sz="4000" b="1" baseline="0" dirty="0" smtClean="0">
                          <a:latin typeface="Calibri" pitchFamily="34" charset="0"/>
                          <a:cs typeface="Calibri" pitchFamily="34" charset="0"/>
                        </a:rPr>
                        <a:t>Regular</a:t>
                      </a:r>
                      <a:endParaRPr lang="en-US" sz="4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Result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1DD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1DD333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Calibri" pitchFamily="34" charset="0"/>
                          <a:cs typeface="Calibri" pitchFamily="34" charset="0"/>
                        </a:rPr>
                        <a:t>Examination </a:t>
                      </a:r>
                      <a:endParaRPr lang="en-US" sz="4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Factory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Calibri" pitchFamily="34" charset="0"/>
                          <a:cs typeface="Calibri" pitchFamily="34" charset="0"/>
                        </a:rPr>
                        <a:t>Housewife</a:t>
                      </a:r>
                      <a:endParaRPr lang="en-US" sz="4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Copy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0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267850" y="3209150"/>
            <a:ext cx="6858000" cy="4396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86400" y="3200400"/>
            <a:ext cx="6858000" cy="457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8700" y="6553200"/>
            <a:ext cx="92027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305800" cy="707886"/>
          </a:xfrm>
          <a:prstGeom prst="rect">
            <a:avLst/>
          </a:prstGeom>
          <a:solidFill>
            <a:srgbClr val="1DD333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Somewords meaning  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00489"/>
              </p:ext>
            </p:extLst>
          </p:nvPr>
        </p:nvGraphicFramePr>
        <p:xfrm>
          <a:off x="419100" y="1600200"/>
          <a:ext cx="8305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5969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Regular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1DD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Ordinary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1DD333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B050"/>
                          </a:solidFill>
                        </a:rPr>
                        <a:t>Result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B050"/>
                          </a:solidFill>
                        </a:rPr>
                        <a:t>Judgment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Examination</a:t>
                      </a:r>
                      <a:endParaRPr lang="en-US" sz="3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Test</a:t>
                      </a:r>
                      <a:endParaRPr lang="en-US" sz="3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Factory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Mill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Housewife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Housemother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FF00"/>
                          </a:solidFill>
                        </a:rPr>
                        <a:t>Copy</a:t>
                      </a:r>
                      <a:endParaRPr lang="en-US" sz="3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FF00"/>
                          </a:solidFill>
                        </a:rPr>
                        <a:t>Mirror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070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3500" y="609600"/>
            <a:ext cx="6477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words meaning(Bangoli) </a:t>
            </a:r>
            <a:endParaRPr lang="en-US" sz="4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9758"/>
              </p:ext>
            </p:extLst>
          </p:nvPr>
        </p:nvGraphicFramePr>
        <p:xfrm>
          <a:off x="1524000" y="2814320"/>
          <a:ext cx="6096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Word 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Meaning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Regular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নিয়মিত</a:t>
                      </a:r>
                      <a:r>
                        <a:rPr lang="en-US" sz="2800" i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Result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r>
                        <a:rPr lang="en-US" sz="2800" i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Examination</a:t>
                      </a:r>
                      <a:r>
                        <a:rPr lang="en-US" sz="2800" i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r>
                        <a:rPr lang="en-US" sz="2800" i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Factory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কারখানা</a:t>
                      </a:r>
                      <a:r>
                        <a:rPr lang="en-US" sz="2800" i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Housewife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গৃহিনী</a:t>
                      </a:r>
                      <a:r>
                        <a:rPr lang="en-US" sz="2800" i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NikoshBAN" pitchFamily="2" charset="0"/>
                          <a:cs typeface="NikoshBAN" pitchFamily="2" charset="0"/>
                        </a:rPr>
                        <a:t>copy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baseline="0" dirty="0" smtClean="0">
                          <a:latin typeface="NikoshBAN" pitchFamily="2" charset="0"/>
                          <a:cs typeface="NikoshBAN" pitchFamily="2" charset="0"/>
                        </a:rPr>
                        <a:t>নকল </a:t>
                      </a:r>
                      <a:endParaRPr lang="en-US" sz="2800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Read the following question and answer them from the text.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743200"/>
            <a:ext cx="8763000" cy="381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a)What is the relation between Meena and Raju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                                     b) Write two works Meena do?                                 c)Why the teachers like Meena and Raju ?                                     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d) Who is Mithu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                                                  E)Who is Mrs Rebeka? 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6635" y="398206"/>
            <a:ext cx="7391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 I read the text and all of you listen with attentive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5" y="2209800"/>
            <a:ext cx="7391399" cy="3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অঞ্চে থেরে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লাইভ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Meena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Meena and Raju live in a small house with their parents Rebeka and Kalam . Meena is Raju’s elder sister. Meena read’s in class five and Raju in class three. They are very regular student’s in their school. They do good result in examination . Their teacher’s like them very much. Thy have a pet parrot named Mithu . Mithu is a good and clever bird because it copies and tries to copy everything they say . When they come back from school,the parrot becomes happy . It is like a good friend . It play’s with them . Meena’s father Mr.Kalam works in a factory . He works hard. Meena’s mother Rebeka is a housewife. She helps her husband and her children . She cooks food and does the washing for the family. She also teaches her children at home . They all work hard. </a:t>
            </a:r>
            <a:r>
              <a:rPr lang="en-US" sz="2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They are happy family.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12" y="383458"/>
            <a:ext cx="843237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Every body read the text with loudly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4113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4196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Pair work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95" y="2322560"/>
            <a:ext cx="843237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by one read and another listen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3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332257"/>
            <a:ext cx="4343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Group work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844225"/>
            <a:ext cx="2590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Group  A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703493"/>
            <a:ext cx="48768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Write five sentences about Meena’s family.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4104382"/>
            <a:ext cx="25908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Group B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3998893"/>
            <a:ext cx="4876800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Write five works Rebeka does at home. 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8741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-3170748" y="3170748"/>
            <a:ext cx="6830961" cy="4894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1" cy="479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0"/>
            <a:ext cx="533401" cy="68309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2291" y="6488668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85800"/>
            <a:ext cx="7391400" cy="10668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12500"/>
                <a:gd name="adj2" fmla="val -2846"/>
              </a:avLst>
            </a:prstTxWarp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Teacher’s  Identity 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0"/>
            <a:ext cx="4068097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Aliza Begum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Head Teacher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Pallimangal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Govt Primary School 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Dakshin Surma, Sylhet.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024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293" y="2295942"/>
            <a:ext cx="8432373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 every body read the text silently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91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531337"/>
            <a:ext cx="6934200" cy="2050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Evaluation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8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0339" y="423744"/>
            <a:ext cx="8432373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rgbClr val="FF0066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say …..</a:t>
            </a:r>
          </a:p>
          <a:p>
            <a:r>
              <a:rPr lang="en-US" sz="7200" b="1" dirty="0" smtClean="0">
                <a:ln w="12700">
                  <a:solidFill>
                    <a:srgbClr val="FF0066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did you learn from the lesson? </a:t>
            </a:r>
            <a:endParaRPr lang="en-US" sz="7200" b="1" dirty="0">
              <a:ln w="12700">
                <a:solidFill>
                  <a:srgbClr val="FF0066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42294" y="5410200"/>
            <a:ext cx="8268306" cy="9906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Industry is the key of success.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5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5813" y="381000"/>
            <a:ext cx="8432373" cy="29238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Who works in a factory? </a:t>
            </a:r>
          </a:p>
          <a:p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is Mr. Kalam  ? </a:t>
            </a:r>
          </a:p>
          <a:p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bn-BD" sz="3600" b="1" dirty="0" smtClean="0">
                <a:ln w="12700">
                  <a:solidFill>
                    <a:srgbClr val="FF0066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 is Mithu clever?</a:t>
            </a:r>
          </a:p>
          <a:p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does Meena and Raju live in?</a:t>
            </a:r>
          </a:p>
          <a:p>
            <a:r>
              <a:rPr lang="en-US" sz="4000" b="1" dirty="0" smtClean="0">
                <a:ln w="12700">
                  <a:solidFill>
                    <a:srgbClr val="FF0066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5.How are they family </a:t>
            </a:r>
            <a:r>
              <a:rPr lang="en-US" sz="4000" b="1" dirty="0" smtClean="0">
                <a:ln w="12700">
                  <a:solidFill>
                    <a:srgbClr val="FF0066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  </a:t>
            </a:r>
            <a:endParaRPr lang="en-US" sz="4000" b="1" dirty="0">
              <a:ln w="12700">
                <a:solidFill>
                  <a:srgbClr val="FF0066"/>
                </a:solidFill>
                <a:prstDash val="solid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294" y="3962400"/>
            <a:ext cx="8445892" cy="252626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a)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Mr.Kalam works in a factory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 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b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Mr. Kalam is hard worker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c)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It copies to everything they say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d)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They lives in a small house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e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They are a happy family .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44461"/>
              </p:ext>
            </p:extLst>
          </p:nvPr>
        </p:nvGraphicFramePr>
        <p:xfrm>
          <a:off x="457200" y="76199"/>
          <a:ext cx="8610600" cy="594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1236161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Fill in the blank</a:t>
                      </a:r>
                      <a:endParaRPr lang="en-US" sz="4000" dirty="0">
                        <a:solidFill>
                          <a:srgbClr val="D83A5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Write true or false </a:t>
                      </a:r>
                      <a:endParaRPr lang="en-US" sz="3600" dirty="0">
                        <a:solidFill>
                          <a:srgbClr val="D83A5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3616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a)They</a:t>
                      </a:r>
                      <a:r>
                        <a:rPr lang="en-US" sz="3600" baseline="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 livewith their </a:t>
                      </a:r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 ---------</a:t>
                      </a:r>
                      <a:endParaRPr lang="en-US" sz="3600" dirty="0">
                        <a:solidFill>
                          <a:srgbClr val="D83A5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a)Meena</a:t>
                      </a:r>
                      <a:r>
                        <a:rPr lang="en-US" sz="3600" baseline="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 is Raju’s younger sister </a:t>
                      </a:r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endParaRPr lang="en-US" sz="3600" dirty="0">
                        <a:solidFill>
                          <a:srgbClr val="D83A5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57807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b)The</a:t>
                      </a:r>
                      <a:r>
                        <a:rPr lang="en-US" sz="3200" baseline="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 name of the bird is ---------------.                  </a:t>
                      </a:r>
                      <a:r>
                        <a:rPr lang="en-US" baseline="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dirty="0">
                        <a:solidFill>
                          <a:srgbClr val="D83A5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b)</a:t>
                      </a:r>
                      <a:r>
                        <a:rPr lang="en-US" sz="3600" baseline="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 Meena’s mother is a housewife </a:t>
                      </a:r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endParaRPr lang="en-US" sz="3600" dirty="0">
                        <a:solidFill>
                          <a:srgbClr val="D83A5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3616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c)Mr.</a:t>
                      </a:r>
                      <a:r>
                        <a:rPr lang="en-US" sz="3600" baseline="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 Kalam is Rebeka’s--------.</a:t>
                      </a:r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D83A5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c)They</a:t>
                      </a:r>
                      <a:r>
                        <a:rPr lang="en-US" sz="3600" baseline="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 have a pet parrot named Lusi</a:t>
                      </a:r>
                      <a:r>
                        <a:rPr lang="bn-BD" sz="3600" baseline="0" dirty="0" smtClean="0">
                          <a:solidFill>
                            <a:srgbClr val="D83A5C"/>
                          </a:solidFill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endParaRPr lang="en-US" sz="3600" dirty="0">
                        <a:solidFill>
                          <a:srgbClr val="D83A5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182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Mithu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648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Husband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1981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3667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5420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41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8337"/>
            <a:ext cx="8991600" cy="2050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 work 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575560"/>
            <a:ext cx="7848600" cy="42062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Suppose you are Meena.you live in Sylhet.Your friend is Rahul.You have a pet bird.  Now Write a letter to your friend about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your pet bird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50823" y="1268362"/>
            <a:ext cx="6824816" cy="47194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One day one</a:t>
            </a:r>
            <a:r>
              <a:rPr lang="bn-BD" sz="5400" b="1" dirty="0" smtClean="0">
                <a:solidFill>
                  <a:srgbClr val="C00000"/>
                </a:solidFill>
              </a:rPr>
              <a:t> word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Happy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সুখী  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4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5353B5"/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600" y="381000"/>
            <a:ext cx="3962400" cy="6324600"/>
            <a:chOff x="4038600" y="439615"/>
            <a:chExt cx="3962400" cy="6324600"/>
          </a:xfrm>
        </p:grpSpPr>
        <p:sp>
          <p:nvSpPr>
            <p:cNvPr id="4" name="Rectangle 3"/>
            <p:cNvSpPr/>
            <p:nvPr/>
          </p:nvSpPr>
          <p:spPr>
            <a:xfrm flipH="1">
              <a:off x="5943600" y="2649415"/>
              <a:ext cx="152400" cy="4114800"/>
            </a:xfrm>
            <a:prstGeom prst="rect">
              <a:avLst/>
            </a:prstGeom>
            <a:solidFill>
              <a:srgbClr val="5353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038600" y="439615"/>
              <a:ext cx="3962400" cy="3005987"/>
            </a:xfrm>
            <a:prstGeom prst="triangle">
              <a:avLst/>
            </a:prstGeom>
            <a:solidFill>
              <a:srgbClr val="5353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Thank You 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831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tx1"/>
          </a:solidFill>
        </p:grpSpPr>
        <p:sp>
          <p:nvSpPr>
            <p:cNvPr id="2" name="Rectangle 1"/>
            <p:cNvSpPr/>
            <p:nvPr/>
          </p:nvSpPr>
          <p:spPr>
            <a:xfrm>
              <a:off x="0" y="0"/>
              <a:ext cx="152400" cy="685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991600" y="0"/>
              <a:ext cx="152400" cy="685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6629400"/>
              <a:ext cx="89154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7036" y="0"/>
              <a:ext cx="89154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657600" y="1873839"/>
            <a:ext cx="4229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English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Class:Five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Unit:Unseen passage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Lesson:Meena and Raju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Time:45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153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end of this lesson’s students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able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to…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599"/>
            <a:ext cx="76962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5.1.3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silently with understanding dialogues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8.1.1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sentences using words and phrases given in the 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extbook.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67686" y="3248020"/>
            <a:ext cx="6850626" cy="369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34020" y="3248021"/>
            <a:ext cx="68506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3500" y="609600"/>
            <a:ext cx="6477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 us,we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a vedio</a:t>
            </a:r>
          </a:p>
        </p:txBody>
      </p:sp>
    </p:spTree>
    <p:extLst>
      <p:ext uri="{BB962C8B-B14F-4D97-AF65-F5344CB8AC3E}">
        <p14:creationId xmlns:p14="http://schemas.microsoft.com/office/powerpoint/2010/main" val="31457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267850" y="3209150"/>
            <a:ext cx="6858000" cy="4396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86400" y="3200400"/>
            <a:ext cx="6858000" cy="457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8700" y="6553200"/>
            <a:ext cx="92027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035314"/>
            <a:ext cx="8305800" cy="13174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12500"/>
                <a:gd name="adj2" fmla="val -1150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do you see in the </a:t>
            </a:r>
            <a:r>
              <a:rPr lang="en-US" sz="4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video </a:t>
            </a:r>
            <a:endParaRPr lang="en-US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762000"/>
            <a:ext cx="83058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DD333"/>
                </a:solidFill>
                <a:latin typeface="Calibri" pitchFamily="34" charset="0"/>
                <a:cs typeface="Calibri" pitchFamily="34" charset="0"/>
              </a:rPr>
              <a:t>Think about the video</a:t>
            </a:r>
            <a:endParaRPr lang="en-US" sz="4000" b="1" dirty="0">
              <a:solidFill>
                <a:srgbClr val="1DD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886200"/>
            <a:ext cx="8272689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Meena,Raju,Mitu,Meena’s mother </a:t>
            </a:r>
            <a:endParaRPr lang="en-US"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89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267850" y="3209150"/>
            <a:ext cx="6858000" cy="4396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86400" y="3200400"/>
            <a:ext cx="6858000" cy="457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8700" y="6553200"/>
            <a:ext cx="92027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30580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Dear students, what do you understand from the video?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638800"/>
            <a:ext cx="83058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Meena and Raju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14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267850" y="3209150"/>
            <a:ext cx="6858000" cy="4396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86400" y="3200400"/>
            <a:ext cx="6858000" cy="457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8700" y="6553200"/>
            <a:ext cx="9202700" cy="381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305800" cy="1323439"/>
          </a:xfrm>
          <a:prstGeom prst="rect">
            <a:avLst/>
          </a:prstGeom>
          <a:solidFill>
            <a:srgbClr val="1DD333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Dear students, guess what story do we read today? </a:t>
            </a:r>
            <a:endParaRPr lang="en-US" sz="4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D7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-3170748" y="3170748"/>
            <a:ext cx="6830961" cy="4894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1" cy="479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0"/>
            <a:ext cx="533401" cy="68309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2291" y="6488668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79323"/>
            <a:ext cx="7772400" cy="14478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prstTxWarp prst="textWave2">
              <a:avLst>
                <a:gd name="adj1" fmla="val 12500"/>
                <a:gd name="adj2" fmla="val 2433"/>
              </a:avLst>
            </a:prstTxWarp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Today’s lesson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66" y="2590800"/>
            <a:ext cx="8121134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Chapter :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Meena and Raju </a:t>
            </a:r>
          </a:p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Time:- 40 minute.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4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1866</TotalTime>
  <Words>621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ptibhola</dc:creator>
  <cp:lastModifiedBy>User</cp:lastModifiedBy>
  <cp:revision>277</cp:revision>
  <dcterms:created xsi:type="dcterms:W3CDTF">2006-08-16T00:00:00Z</dcterms:created>
  <dcterms:modified xsi:type="dcterms:W3CDTF">2020-05-17T18:09:49Z</dcterms:modified>
</cp:coreProperties>
</file>